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1" r:id="rId6"/>
    <p:sldId id="302" r:id="rId7"/>
    <p:sldId id="303" r:id="rId8"/>
    <p:sldId id="304" r:id="rId9"/>
    <p:sldId id="257" r:id="rId10"/>
    <p:sldId id="261" r:id="rId11"/>
    <p:sldId id="296" r:id="rId12"/>
    <p:sldId id="260" r:id="rId13"/>
    <p:sldId id="277" r:id="rId14"/>
    <p:sldId id="278" r:id="rId15"/>
    <p:sldId id="279" r:id="rId16"/>
    <p:sldId id="297" r:id="rId17"/>
    <p:sldId id="284" r:id="rId18"/>
    <p:sldId id="287" r:id="rId19"/>
    <p:sldId id="285" r:id="rId20"/>
    <p:sldId id="288" r:id="rId21"/>
    <p:sldId id="289" r:id="rId22"/>
    <p:sldId id="294" r:id="rId23"/>
    <p:sldId id="290" r:id="rId24"/>
    <p:sldId id="291" r:id="rId25"/>
    <p:sldId id="295" r:id="rId26"/>
    <p:sldId id="293" r:id="rId27"/>
    <p:sldId id="265" r:id="rId28"/>
    <p:sldId id="266" r:id="rId29"/>
    <p:sldId id="268" r:id="rId30"/>
    <p:sldId id="27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6600CC"/>
    <a:srgbClr val="0000FF"/>
    <a:srgbClr val="A50021"/>
    <a:srgbClr val="800080"/>
    <a:srgbClr val="990033"/>
    <a:srgbClr val="66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67" d="100"/>
          <a:sy n="67" d="100"/>
        </p:scale>
        <p:origin x="5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12077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2133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5230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22832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501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0354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A0CDC3E-B0D3-44CC-86AC-4954957DBF01}" type="datetimeFigureOut">
              <a:rPr lang="en-ZA" smtClean="0"/>
              <a:t>2019/03/26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356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A0CDC3E-B0D3-44CC-86AC-4954957DBF01}" type="datetimeFigureOut">
              <a:rPr lang="en-ZA" smtClean="0"/>
              <a:t>2019/03/26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508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CDC3E-B0D3-44CC-86AC-4954957DBF01}" type="datetimeFigureOut">
              <a:rPr lang="en-ZA" smtClean="0"/>
              <a:t>2019/03/26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53736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227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9142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CDC3E-B0D3-44CC-86AC-4954957DBF01}" type="datetimeFigureOut">
              <a:rPr lang="en-ZA" smtClean="0"/>
              <a:t>2019/03/26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5F16-9DDA-4E9D-B17F-E58C1BC90584}" type="slidenum">
              <a:rPr lang="en-ZA" smtClean="0"/>
              <a:t>‹#›</a:t>
            </a:fld>
            <a:endParaRPr lang="en-ZA"/>
          </a:p>
        </p:txBody>
      </p:sp>
    </p:spTree>
    <p:extLst>
      <p:ext uri="{BB962C8B-B14F-4D97-AF65-F5344CB8AC3E}">
        <p14:creationId xmlns:p14="http://schemas.microsoft.com/office/powerpoint/2010/main" val="10608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sace.org.za/assets/documents/uploads/sace_65860-2017-10-13-SACE%20Professional%20Teaching%20Standards%20LR.%2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95792"/>
            <a:ext cx="9144000" cy="1523534"/>
          </a:xfrm>
          <a:solidFill>
            <a:srgbClr val="00B050"/>
          </a:solidFill>
        </p:spPr>
        <p:txBody>
          <a:bodyPr anchor="t">
            <a:normAutofit/>
          </a:bodyPr>
          <a:lstStyle/>
          <a:p>
            <a:pPr algn="l">
              <a:lnSpc>
                <a:spcPct val="100000"/>
              </a:lnSpc>
            </a:pPr>
            <a:r>
              <a:rPr lang="en-ZA" sz="3200" b="1" dirty="0">
                <a:solidFill>
                  <a:schemeClr val="bg1"/>
                </a:solidFill>
                <a:latin typeface="+mn-lt"/>
              </a:rPr>
              <a:t>Programme: </a:t>
            </a:r>
            <a:r>
              <a:rPr lang="en-ZA" sz="3200" b="1" dirty="0" err="1">
                <a:solidFill>
                  <a:schemeClr val="bg1"/>
                </a:solidFill>
                <a:latin typeface="+mn-lt"/>
              </a:rPr>
              <a:t>Adv</a:t>
            </a:r>
            <a:r>
              <a:rPr lang="en-ZA" sz="3200" b="1" dirty="0">
                <a:solidFill>
                  <a:schemeClr val="bg1"/>
                </a:solidFill>
                <a:latin typeface="+mn-lt"/>
              </a:rPr>
              <a:t> Dip TVT</a:t>
            </a:r>
            <a:r>
              <a:rPr lang="en-ZA" sz="3200" dirty="0">
                <a:solidFill>
                  <a:schemeClr val="bg1"/>
                </a:solidFill>
                <a:latin typeface="+mn-lt"/>
              </a:rPr>
              <a:t/>
            </a:r>
            <a:br>
              <a:rPr lang="en-ZA" sz="3200" dirty="0">
                <a:solidFill>
                  <a:schemeClr val="bg1"/>
                </a:solidFill>
                <a:latin typeface="+mn-lt"/>
              </a:rPr>
            </a:br>
            <a:r>
              <a:rPr lang="en-ZA" sz="2000" dirty="0">
                <a:solidFill>
                  <a:schemeClr val="bg1"/>
                </a:solidFill>
                <a:latin typeface="+mn-lt"/>
              </a:rPr>
              <a:t/>
            </a:r>
            <a:br>
              <a:rPr lang="en-ZA" sz="2000" dirty="0">
                <a:solidFill>
                  <a:schemeClr val="bg1"/>
                </a:solidFill>
                <a:latin typeface="+mn-lt"/>
              </a:rPr>
            </a:br>
            <a:r>
              <a:rPr lang="en-ZA" sz="3200" b="1" dirty="0">
                <a:solidFill>
                  <a:schemeClr val="bg1"/>
                </a:solidFill>
                <a:latin typeface="+mn-lt"/>
              </a:rPr>
              <a:t>Course: </a:t>
            </a:r>
          </a:p>
        </p:txBody>
      </p:sp>
      <p:sp>
        <p:nvSpPr>
          <p:cNvPr id="3" name="Subtitle 2"/>
          <p:cNvSpPr>
            <a:spLocks noGrp="1"/>
          </p:cNvSpPr>
          <p:nvPr>
            <p:ph type="subTitle" idx="1"/>
          </p:nvPr>
        </p:nvSpPr>
        <p:spPr>
          <a:xfrm>
            <a:off x="1523999" y="2362200"/>
            <a:ext cx="9144000" cy="4419599"/>
          </a:xfrm>
        </p:spPr>
        <p:txBody>
          <a:bodyPr>
            <a:normAutofit fontScale="92500" lnSpcReduction="10000"/>
          </a:bodyPr>
          <a:lstStyle/>
          <a:p>
            <a:pPr algn="l"/>
            <a:endParaRPr lang="en-ZA" sz="2000" dirty="0">
              <a:solidFill>
                <a:srgbClr val="00B050"/>
              </a:solidFill>
            </a:endParaRPr>
          </a:p>
          <a:p>
            <a:pPr algn="l">
              <a:spcAft>
                <a:spcPts val="600"/>
              </a:spcAft>
            </a:pPr>
            <a:r>
              <a:rPr lang="en-ZA" sz="2800" dirty="0" smtClean="0">
                <a:solidFill>
                  <a:srgbClr val="00B050"/>
                </a:solidFill>
              </a:rPr>
              <a:t>Guidelines </a:t>
            </a:r>
            <a:r>
              <a:rPr lang="en-ZA" sz="2800" dirty="0">
                <a:solidFill>
                  <a:srgbClr val="00B050"/>
                </a:solidFill>
              </a:rPr>
              <a:t>contributed by: 						</a:t>
            </a:r>
            <a:r>
              <a:rPr lang="en-ZA" sz="3800" dirty="0">
                <a:solidFill>
                  <a:srgbClr val="00B050"/>
                </a:solidFill>
              </a:rPr>
              <a:t>			</a:t>
            </a:r>
          </a:p>
          <a:p>
            <a:pPr algn="l">
              <a:spcAft>
                <a:spcPts val="600"/>
              </a:spcAft>
            </a:pPr>
            <a:endParaRPr lang="en-ZA" sz="3800" dirty="0">
              <a:solidFill>
                <a:srgbClr val="00B050"/>
              </a:solidFill>
            </a:endParaRPr>
          </a:p>
          <a:p>
            <a:pPr algn="l">
              <a:spcAft>
                <a:spcPts val="600"/>
              </a:spcAft>
            </a:pPr>
            <a:r>
              <a:rPr lang="en-ZA" sz="3800" dirty="0">
                <a:solidFill>
                  <a:srgbClr val="00B050"/>
                </a:solidFill>
              </a:rPr>
              <a:t>	</a:t>
            </a:r>
            <a:r>
              <a:rPr lang="en-ZA" sz="3200" dirty="0">
                <a:solidFill>
                  <a:srgbClr val="00B050"/>
                </a:solidFill>
              </a:rPr>
              <a:t>		</a:t>
            </a:r>
          </a:p>
          <a:p>
            <a:pPr algn="l"/>
            <a:r>
              <a:rPr lang="en-ZA" sz="2800" dirty="0">
                <a:solidFill>
                  <a:srgbClr val="00B050"/>
                </a:solidFill>
              </a:rPr>
              <a:t>Date contributed:	</a:t>
            </a:r>
          </a:p>
          <a:p>
            <a:pPr algn="l"/>
            <a:endParaRPr lang="en-ZA" sz="1700" dirty="0">
              <a:solidFill>
                <a:srgbClr val="00B050"/>
              </a:solidFill>
            </a:endParaRPr>
          </a:p>
          <a:p>
            <a:pPr algn="l"/>
            <a:r>
              <a:rPr lang="en-ZA" sz="2800" dirty="0">
                <a:solidFill>
                  <a:srgbClr val="00B050"/>
                </a:solidFill>
              </a:rPr>
              <a:t>What version of the </a:t>
            </a:r>
          </a:p>
          <a:p>
            <a:pPr algn="l"/>
            <a:r>
              <a:rPr lang="en-ZA" sz="2800" dirty="0">
                <a:solidFill>
                  <a:srgbClr val="00B050"/>
                </a:solidFill>
              </a:rPr>
              <a:t>course are you working on?	</a:t>
            </a:r>
          </a:p>
        </p:txBody>
      </p:sp>
      <p:sp>
        <p:nvSpPr>
          <p:cNvPr id="4" name="TextBox 3"/>
          <p:cNvSpPr txBox="1"/>
          <p:nvPr/>
        </p:nvSpPr>
        <p:spPr>
          <a:xfrm>
            <a:off x="2962275" y="1480327"/>
            <a:ext cx="7619999" cy="584775"/>
          </a:xfrm>
          <a:prstGeom prst="rect">
            <a:avLst/>
          </a:prstGeom>
          <a:noFill/>
        </p:spPr>
        <p:txBody>
          <a:bodyPr wrap="square" rtlCol="0">
            <a:spAutoFit/>
          </a:bodyPr>
          <a:lstStyle/>
          <a:p>
            <a:r>
              <a:rPr lang="en-ZA" sz="3200" b="1" dirty="0" smtClean="0">
                <a:solidFill>
                  <a:schemeClr val="bg1"/>
                </a:solidFill>
              </a:rPr>
              <a:t>MANAGING THE VOCATIONAL CLASSROOM</a:t>
            </a:r>
            <a:endParaRPr lang="en-ZA" sz="3200" b="1" dirty="0">
              <a:solidFill>
                <a:schemeClr val="bg1"/>
              </a:solidFill>
            </a:endParaRPr>
          </a:p>
        </p:txBody>
      </p:sp>
      <p:sp>
        <p:nvSpPr>
          <p:cNvPr id="6" name="Rounded Rectangle 5"/>
          <p:cNvSpPr/>
          <p:nvPr/>
        </p:nvSpPr>
        <p:spPr>
          <a:xfrm>
            <a:off x="5676899" y="4855229"/>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September 2018</a:t>
            </a:r>
            <a:endParaRPr lang="en-ZA" sz="2800" dirty="0">
              <a:solidFill>
                <a:schemeClr val="bg1"/>
              </a:solidFill>
            </a:endParaRPr>
          </a:p>
        </p:txBody>
      </p:sp>
      <p:sp>
        <p:nvSpPr>
          <p:cNvPr id="7" name="Rounded Rectangle 6"/>
          <p:cNvSpPr/>
          <p:nvPr/>
        </p:nvSpPr>
        <p:spPr>
          <a:xfrm>
            <a:off x="5676899" y="2505868"/>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Francois van As</a:t>
            </a:r>
            <a:endParaRPr lang="en-ZA" sz="2800" dirty="0">
              <a:solidFill>
                <a:schemeClr val="bg1"/>
              </a:solidFill>
            </a:endParaRPr>
          </a:p>
        </p:txBody>
      </p:sp>
      <p:sp>
        <p:nvSpPr>
          <p:cNvPr id="8" name="Rounded Rectangle 7"/>
          <p:cNvSpPr/>
          <p:nvPr/>
        </p:nvSpPr>
        <p:spPr>
          <a:xfrm>
            <a:off x="5676899" y="3209109"/>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Johan Coetzee</a:t>
            </a:r>
            <a:endParaRPr lang="en-ZA" sz="2800" dirty="0">
              <a:solidFill>
                <a:srgbClr val="00B050"/>
              </a:solidFill>
            </a:endParaRPr>
          </a:p>
        </p:txBody>
      </p:sp>
      <p:sp>
        <p:nvSpPr>
          <p:cNvPr id="10" name="Rounded Rectangle 9"/>
          <p:cNvSpPr/>
          <p:nvPr/>
        </p:nvSpPr>
        <p:spPr>
          <a:xfrm>
            <a:off x="5676899" y="5798108"/>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V 2</a:t>
            </a:r>
            <a:endParaRPr lang="en-ZA" sz="2800" dirty="0">
              <a:solidFill>
                <a:schemeClr val="bg1"/>
              </a:solidFill>
            </a:endParaRPr>
          </a:p>
        </p:txBody>
      </p:sp>
      <p:sp>
        <p:nvSpPr>
          <p:cNvPr id="11" name="Rounded Rectangle 10"/>
          <p:cNvSpPr/>
          <p:nvPr/>
        </p:nvSpPr>
        <p:spPr>
          <a:xfrm>
            <a:off x="5676899" y="3912350"/>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Mike Adendorff</a:t>
            </a:r>
            <a:endParaRPr lang="en-ZA" sz="2800" dirty="0">
              <a:solidFill>
                <a:srgbClr val="00B050"/>
              </a:solidFill>
            </a:endParaRPr>
          </a:p>
        </p:txBody>
      </p:sp>
    </p:spTree>
    <p:extLst>
      <p:ext uri="{BB962C8B-B14F-4D97-AF65-F5344CB8AC3E}">
        <p14:creationId xmlns:p14="http://schemas.microsoft.com/office/powerpoint/2010/main" val="713627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a:t>
            </a:r>
            <a:r>
              <a:rPr lang="en-ZA" sz="3200" dirty="0" smtClean="0">
                <a:solidFill>
                  <a:schemeClr val="bg1"/>
                </a:solidFill>
                <a:latin typeface="+mn-lt"/>
              </a:rPr>
              <a:t>Contents: Main Topics</a:t>
            </a:r>
            <a:endParaRPr lang="en-ZA" sz="3200" dirty="0">
              <a:solidFill>
                <a:schemeClr val="bg1"/>
              </a:solidFill>
              <a:latin typeface="+mn-lt"/>
            </a:endParaRPr>
          </a:p>
        </p:txBody>
      </p:sp>
      <p:sp>
        <p:nvSpPr>
          <p:cNvPr id="3" name="Content Placeholder 2"/>
          <p:cNvSpPr>
            <a:spLocks noGrp="1"/>
          </p:cNvSpPr>
          <p:nvPr>
            <p:ph idx="1"/>
          </p:nvPr>
        </p:nvSpPr>
        <p:spPr>
          <a:xfrm>
            <a:off x="838200" y="1571625"/>
            <a:ext cx="10515600" cy="4981574"/>
          </a:xfrm>
          <a:ln>
            <a:solidFill>
              <a:srgbClr val="0000FF"/>
            </a:solidFill>
          </a:ln>
        </p:spPr>
        <p:txBody>
          <a:bodyPr>
            <a:normAutofit/>
          </a:bodyPr>
          <a:lstStyle/>
          <a:p>
            <a:pPr marL="457200" lvl="0" indent="-457200">
              <a:buFont typeface="+mj-lt"/>
              <a:buAutoNum type="arabicPeriod"/>
            </a:pPr>
            <a:r>
              <a:rPr lang="en-ZA" sz="2200" dirty="0" smtClean="0">
                <a:solidFill>
                  <a:srgbClr val="0000CC"/>
                </a:solidFill>
              </a:rPr>
              <a:t>Classroom </a:t>
            </a:r>
            <a:r>
              <a:rPr lang="en-ZA" sz="2200" dirty="0">
                <a:solidFill>
                  <a:srgbClr val="0000CC"/>
                </a:solidFill>
              </a:rPr>
              <a:t>management in general</a:t>
            </a:r>
          </a:p>
          <a:p>
            <a:pPr marL="457200" lvl="0" indent="-457200">
              <a:buFont typeface="+mj-lt"/>
              <a:buAutoNum type="arabicPeriod"/>
            </a:pPr>
            <a:r>
              <a:rPr lang="en-ZA" sz="2200" dirty="0">
                <a:solidFill>
                  <a:srgbClr val="0000CC"/>
                </a:solidFill>
              </a:rPr>
              <a:t>Lesson planning and preparation in the TVET classroom (vital importance of getting the lesson plan on to paper and into the classroom – unplanned, “winging it” lectures are recipes for disorganisation)</a:t>
            </a:r>
          </a:p>
          <a:p>
            <a:pPr marL="457200" lvl="0" indent="-457200">
              <a:buFont typeface="+mj-lt"/>
              <a:buAutoNum type="arabicPeriod"/>
            </a:pPr>
            <a:r>
              <a:rPr lang="en-ZA" sz="2200" dirty="0">
                <a:solidFill>
                  <a:srgbClr val="0000CC"/>
                </a:solidFill>
              </a:rPr>
              <a:t>Managing TVET teaching processes and presentation</a:t>
            </a:r>
          </a:p>
          <a:p>
            <a:pPr marL="457200" lvl="0" indent="-457200">
              <a:buFont typeface="+mj-lt"/>
              <a:buAutoNum type="arabicPeriod"/>
            </a:pPr>
            <a:r>
              <a:rPr lang="en-ZA" sz="2200" dirty="0">
                <a:solidFill>
                  <a:srgbClr val="0000CC"/>
                </a:solidFill>
              </a:rPr>
              <a:t>Managing student activities, and building student support into the process: people-oriented management and democratic leadership</a:t>
            </a:r>
          </a:p>
          <a:p>
            <a:pPr marL="457200" lvl="0" indent="-457200">
              <a:buFont typeface="+mj-lt"/>
              <a:buAutoNum type="arabicPeriod"/>
            </a:pPr>
            <a:r>
              <a:rPr lang="en-ZA" sz="2200" dirty="0">
                <a:solidFill>
                  <a:srgbClr val="0000CC"/>
                </a:solidFill>
              </a:rPr>
              <a:t>Time management in the </a:t>
            </a:r>
            <a:r>
              <a:rPr lang="en-ZA" sz="2200" dirty="0" smtClean="0">
                <a:solidFill>
                  <a:srgbClr val="0000CC"/>
                </a:solidFill>
              </a:rPr>
              <a:t>TVET </a:t>
            </a:r>
            <a:r>
              <a:rPr lang="en-ZA" sz="2200" dirty="0">
                <a:solidFill>
                  <a:srgbClr val="0000CC"/>
                </a:solidFill>
              </a:rPr>
              <a:t>environment (each lecture to provide a “complete”, self-contained learning experience; also manage pacing cumulatively across a quarter to ready all the relevant students for fixed exam times, etc.)</a:t>
            </a:r>
          </a:p>
          <a:p>
            <a:pPr marL="457200" indent="-457200">
              <a:buFont typeface="+mj-lt"/>
              <a:buAutoNum type="arabicPeriod"/>
            </a:pPr>
            <a:r>
              <a:rPr lang="en-ZA" sz="2200" dirty="0">
                <a:solidFill>
                  <a:srgbClr val="0000CC"/>
                </a:solidFill>
              </a:rPr>
              <a:t>Effective management of administrative matters in the TVET classroom (record-keeping, reporting, tracking learners at risk, etc.).</a:t>
            </a:r>
          </a:p>
        </p:txBody>
      </p:sp>
    </p:spTree>
    <p:extLst>
      <p:ext uri="{BB962C8B-B14F-4D97-AF65-F5344CB8AC3E}">
        <p14:creationId xmlns:p14="http://schemas.microsoft.com/office/powerpoint/2010/main" val="1938805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a:t>
            </a:r>
            <a:r>
              <a:rPr lang="en-ZA" sz="3200" dirty="0" smtClean="0">
                <a:solidFill>
                  <a:schemeClr val="bg1"/>
                </a:solidFill>
                <a:latin typeface="+mn-lt"/>
              </a:rPr>
              <a:t>Structure</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endParaRPr lang="en-ZA" sz="1800" dirty="0" smtClean="0"/>
          </a:p>
          <a:p>
            <a:pPr marL="0" indent="0">
              <a:buNone/>
            </a:pPr>
            <a:endParaRPr lang="en-ZA" sz="1800" dirty="0"/>
          </a:p>
        </p:txBody>
      </p:sp>
      <p:sp>
        <p:nvSpPr>
          <p:cNvPr id="5" name="TextBox 4"/>
          <p:cNvSpPr txBox="1"/>
          <p:nvPr/>
        </p:nvSpPr>
        <p:spPr>
          <a:xfrm>
            <a:off x="2971800" y="2023979"/>
            <a:ext cx="5972175" cy="430887"/>
          </a:xfrm>
          <a:prstGeom prst="rect">
            <a:avLst/>
          </a:prstGeom>
          <a:solidFill>
            <a:srgbClr val="92D050"/>
          </a:solidFill>
          <a:ln>
            <a:solidFill>
              <a:schemeClr val="tx1"/>
            </a:solidFill>
          </a:ln>
        </p:spPr>
        <p:txBody>
          <a:bodyPr wrap="square" rtlCol="0">
            <a:spAutoFit/>
          </a:bodyPr>
          <a:lstStyle/>
          <a:p>
            <a:r>
              <a:rPr lang="en-ZA" sz="2200" dirty="0" smtClean="0"/>
              <a:t>Managing the classroom, laboratory and workshop</a:t>
            </a:r>
            <a:endParaRPr lang="en-ZA" sz="2200" dirty="0"/>
          </a:p>
        </p:txBody>
      </p:sp>
      <p:sp>
        <p:nvSpPr>
          <p:cNvPr id="6" name="TextBox 5"/>
          <p:cNvSpPr txBox="1"/>
          <p:nvPr/>
        </p:nvSpPr>
        <p:spPr>
          <a:xfrm>
            <a:off x="1043701" y="3030291"/>
            <a:ext cx="3252557" cy="369332"/>
          </a:xfrm>
          <a:prstGeom prst="rect">
            <a:avLst/>
          </a:prstGeom>
          <a:solidFill>
            <a:srgbClr val="FFFF00"/>
          </a:solidFill>
          <a:ln>
            <a:solidFill>
              <a:schemeClr val="tx1"/>
            </a:solidFill>
          </a:ln>
        </p:spPr>
        <p:txBody>
          <a:bodyPr wrap="none" rtlCol="0">
            <a:spAutoFit/>
          </a:bodyPr>
          <a:lstStyle/>
          <a:p>
            <a:r>
              <a:rPr lang="en-ZA" dirty="0" smtClean="0"/>
              <a:t>Lesson Planning and preparation</a:t>
            </a:r>
            <a:endParaRPr lang="en-ZA" dirty="0"/>
          </a:p>
        </p:txBody>
      </p:sp>
      <p:sp>
        <p:nvSpPr>
          <p:cNvPr id="7" name="TextBox 6"/>
          <p:cNvSpPr txBox="1"/>
          <p:nvPr/>
        </p:nvSpPr>
        <p:spPr>
          <a:xfrm>
            <a:off x="1726114" y="5325446"/>
            <a:ext cx="2550955" cy="369332"/>
          </a:xfrm>
          <a:prstGeom prst="rect">
            <a:avLst/>
          </a:prstGeom>
          <a:solidFill>
            <a:srgbClr val="FFFF00"/>
          </a:solidFill>
          <a:ln>
            <a:solidFill>
              <a:schemeClr val="tx1"/>
            </a:solidFill>
          </a:ln>
        </p:spPr>
        <p:txBody>
          <a:bodyPr wrap="none" rtlCol="0">
            <a:spAutoFit/>
          </a:bodyPr>
          <a:lstStyle/>
          <a:p>
            <a:r>
              <a:rPr lang="en-ZA" dirty="0" smtClean="0"/>
              <a:t>After lesson presentation</a:t>
            </a:r>
            <a:endParaRPr lang="en-ZA" dirty="0"/>
          </a:p>
        </p:txBody>
      </p:sp>
      <p:sp>
        <p:nvSpPr>
          <p:cNvPr id="8" name="TextBox 7"/>
          <p:cNvSpPr txBox="1"/>
          <p:nvPr/>
        </p:nvSpPr>
        <p:spPr>
          <a:xfrm>
            <a:off x="2230115" y="4097693"/>
            <a:ext cx="2066143" cy="369332"/>
          </a:xfrm>
          <a:prstGeom prst="rect">
            <a:avLst/>
          </a:prstGeom>
          <a:solidFill>
            <a:srgbClr val="FFFF00"/>
          </a:solidFill>
          <a:ln>
            <a:solidFill>
              <a:schemeClr val="tx1"/>
            </a:solidFill>
          </a:ln>
        </p:spPr>
        <p:txBody>
          <a:bodyPr wrap="none" rtlCol="0">
            <a:spAutoFit/>
          </a:bodyPr>
          <a:lstStyle/>
          <a:p>
            <a:r>
              <a:rPr lang="en-ZA" dirty="0" smtClean="0"/>
              <a:t>Lesson Presentation</a:t>
            </a:r>
            <a:endParaRPr lang="en-ZA" dirty="0"/>
          </a:p>
        </p:txBody>
      </p:sp>
      <p:sp>
        <p:nvSpPr>
          <p:cNvPr id="9" name="TextBox 8"/>
          <p:cNvSpPr txBox="1"/>
          <p:nvPr/>
        </p:nvSpPr>
        <p:spPr>
          <a:xfrm>
            <a:off x="7879725" y="4890489"/>
            <a:ext cx="2321982" cy="369332"/>
          </a:xfrm>
          <a:prstGeom prst="rect">
            <a:avLst/>
          </a:prstGeom>
          <a:solidFill>
            <a:srgbClr val="FFFF00"/>
          </a:solidFill>
          <a:ln>
            <a:solidFill>
              <a:schemeClr val="tx1"/>
            </a:solidFill>
          </a:ln>
        </p:spPr>
        <p:txBody>
          <a:bodyPr wrap="none" rtlCol="0">
            <a:spAutoFit/>
          </a:bodyPr>
          <a:lstStyle/>
          <a:p>
            <a:r>
              <a:rPr lang="en-ZA" dirty="0" smtClean="0"/>
              <a:t>Administrative matters</a:t>
            </a:r>
            <a:endParaRPr lang="en-ZA" dirty="0"/>
          </a:p>
        </p:txBody>
      </p:sp>
      <p:sp>
        <p:nvSpPr>
          <p:cNvPr id="10" name="TextBox 9"/>
          <p:cNvSpPr txBox="1"/>
          <p:nvPr/>
        </p:nvSpPr>
        <p:spPr>
          <a:xfrm>
            <a:off x="7406235" y="3030291"/>
            <a:ext cx="3433953" cy="369332"/>
          </a:xfrm>
          <a:prstGeom prst="rect">
            <a:avLst/>
          </a:prstGeom>
          <a:solidFill>
            <a:srgbClr val="FFFF00"/>
          </a:solidFill>
          <a:ln>
            <a:solidFill>
              <a:schemeClr val="tx1"/>
            </a:solidFill>
          </a:ln>
        </p:spPr>
        <p:txBody>
          <a:bodyPr wrap="none" rtlCol="0">
            <a:spAutoFit/>
          </a:bodyPr>
          <a:lstStyle/>
          <a:p>
            <a:r>
              <a:rPr lang="en-ZA" dirty="0" smtClean="0"/>
              <a:t>Classroom management in general</a:t>
            </a:r>
            <a:endParaRPr lang="en-ZA" dirty="0"/>
          </a:p>
        </p:txBody>
      </p:sp>
      <p:cxnSp>
        <p:nvCxnSpPr>
          <p:cNvPr id="14" name="Straight Arrow Connector 13"/>
          <p:cNvCxnSpPr/>
          <p:nvPr/>
        </p:nvCxnSpPr>
        <p:spPr>
          <a:xfrm flipH="1">
            <a:off x="3554569" y="3399623"/>
            <a:ext cx="12879" cy="698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567448" y="4467025"/>
            <a:ext cx="12879" cy="846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66845" y="3968975"/>
            <a:ext cx="1129155" cy="369332"/>
          </a:xfrm>
          <a:prstGeom prst="rect">
            <a:avLst/>
          </a:prstGeom>
          <a:solidFill>
            <a:srgbClr val="FFFF00"/>
          </a:solidFill>
          <a:ln>
            <a:solidFill>
              <a:schemeClr val="tx1"/>
            </a:solidFill>
          </a:ln>
        </p:spPr>
        <p:txBody>
          <a:bodyPr wrap="none" rtlCol="0">
            <a:spAutoFit/>
          </a:bodyPr>
          <a:lstStyle/>
          <a:p>
            <a:r>
              <a:rPr lang="en-ZA" dirty="0" smtClean="0"/>
              <a:t>Reflection</a:t>
            </a:r>
            <a:endParaRPr lang="en-ZA" dirty="0"/>
          </a:p>
        </p:txBody>
      </p:sp>
      <p:sp>
        <p:nvSpPr>
          <p:cNvPr id="22" name="Right Brace 21"/>
          <p:cNvSpPr/>
          <p:nvPr/>
        </p:nvSpPr>
        <p:spPr>
          <a:xfrm>
            <a:off x="4381993" y="3214957"/>
            <a:ext cx="311293" cy="20989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cxnSp>
        <p:nvCxnSpPr>
          <p:cNvPr id="24" name="Straight Arrow Connector 23"/>
          <p:cNvCxnSpPr>
            <a:stCxn id="7" idx="3"/>
          </p:cNvCxnSpPr>
          <p:nvPr/>
        </p:nvCxnSpPr>
        <p:spPr>
          <a:xfrm flipV="1">
            <a:off x="4277069" y="5159953"/>
            <a:ext cx="3462511" cy="3501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210780" y="4374902"/>
            <a:ext cx="1548083" cy="70025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9" idx="0"/>
          </p:cNvCxnSpPr>
          <p:nvPr/>
        </p:nvCxnSpPr>
        <p:spPr>
          <a:xfrm>
            <a:off x="9040715" y="4142017"/>
            <a:ext cx="1" cy="7484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0" idx="1"/>
          </p:cNvCxnSpPr>
          <p:nvPr/>
        </p:nvCxnSpPr>
        <p:spPr>
          <a:xfrm flipV="1">
            <a:off x="5905500" y="3214957"/>
            <a:ext cx="1500735" cy="65219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79725" y="5809452"/>
            <a:ext cx="2712075" cy="381797"/>
          </a:xfrm>
          <a:prstGeom prst="rect">
            <a:avLst/>
          </a:prstGeom>
          <a:solidFill>
            <a:srgbClr val="FFFF00"/>
          </a:solidFill>
          <a:ln>
            <a:solidFill>
              <a:schemeClr val="tx1"/>
            </a:solidFill>
          </a:ln>
        </p:spPr>
        <p:txBody>
          <a:bodyPr wrap="square" rtlCol="0">
            <a:spAutoFit/>
          </a:bodyPr>
          <a:lstStyle/>
          <a:p>
            <a:r>
              <a:rPr lang="en-ZA" dirty="0" smtClean="0"/>
              <a:t>Time management in TVET</a:t>
            </a:r>
            <a:endParaRPr lang="en-ZA" dirty="0"/>
          </a:p>
        </p:txBody>
      </p:sp>
      <p:cxnSp>
        <p:nvCxnSpPr>
          <p:cNvPr id="29" name="Straight Arrow Connector 28"/>
          <p:cNvCxnSpPr/>
          <p:nvPr/>
        </p:nvCxnSpPr>
        <p:spPr>
          <a:xfrm>
            <a:off x="5743575" y="4374902"/>
            <a:ext cx="1996005" cy="15987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277069" y="5591162"/>
            <a:ext cx="3462511" cy="4391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9040715" y="5295606"/>
            <a:ext cx="1" cy="4926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0583765" y="4142017"/>
            <a:ext cx="8035" cy="162500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6210780" y="3957351"/>
            <a:ext cx="1113945" cy="1361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322568" y="3431444"/>
            <a:ext cx="1491" cy="236740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406235" y="3772685"/>
            <a:ext cx="3466205" cy="369332"/>
          </a:xfrm>
          <a:prstGeom prst="rect">
            <a:avLst/>
          </a:prstGeom>
          <a:solidFill>
            <a:srgbClr val="FFFF00"/>
          </a:solidFill>
          <a:ln>
            <a:solidFill>
              <a:schemeClr val="tx1"/>
            </a:solidFill>
          </a:ln>
        </p:spPr>
        <p:txBody>
          <a:bodyPr wrap="none" rtlCol="0">
            <a:spAutoFit/>
          </a:bodyPr>
          <a:lstStyle/>
          <a:p>
            <a:r>
              <a:rPr lang="en-ZA" dirty="0" smtClean="0"/>
              <a:t>Managing </a:t>
            </a:r>
            <a:r>
              <a:rPr lang="en-ZA" dirty="0" smtClean="0">
                <a:solidFill>
                  <a:srgbClr val="0000CC"/>
                </a:solidFill>
              </a:rPr>
              <a:t>TVET </a:t>
            </a:r>
            <a:r>
              <a:rPr lang="en-ZA" dirty="0">
                <a:solidFill>
                  <a:srgbClr val="0000CC"/>
                </a:solidFill>
              </a:rPr>
              <a:t>teaching </a:t>
            </a:r>
            <a:r>
              <a:rPr lang="en-ZA" dirty="0" smtClean="0">
                <a:solidFill>
                  <a:srgbClr val="0000CC"/>
                </a:solidFill>
              </a:rPr>
              <a:t>processes</a:t>
            </a:r>
            <a:endParaRPr lang="en-ZA" dirty="0"/>
          </a:p>
        </p:txBody>
      </p:sp>
    </p:spTree>
    <p:extLst>
      <p:ext uri="{BB962C8B-B14F-4D97-AF65-F5344CB8AC3E}">
        <p14:creationId xmlns:p14="http://schemas.microsoft.com/office/powerpoint/2010/main" val="3664507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Learning Outcomes for Course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a:spcAft>
                <a:spcPts val="1200"/>
              </a:spcAft>
            </a:pPr>
            <a:r>
              <a:rPr lang="en-ZA" sz="2200" dirty="0">
                <a:solidFill>
                  <a:srgbClr val="0000CC"/>
                </a:solidFill>
              </a:rPr>
              <a:t>By the end of this course, you should have:</a:t>
            </a:r>
          </a:p>
          <a:p>
            <a:pPr lvl="1">
              <a:buFont typeface="Courier New" panose="02070309020205020404" pitchFamily="49" charset="0"/>
              <a:buChar char="o"/>
            </a:pPr>
            <a:r>
              <a:rPr lang="en-ZA" sz="2200" dirty="0">
                <a:solidFill>
                  <a:srgbClr val="0000CC"/>
                </a:solidFill>
              </a:rPr>
              <a:t>a knowledge of selected educational management and leadership theories, and their application to the specifics of the vocational context </a:t>
            </a:r>
          </a:p>
          <a:p>
            <a:pPr lvl="1">
              <a:buFont typeface="Courier New" panose="02070309020205020404" pitchFamily="49" charset="0"/>
              <a:buChar char="o"/>
            </a:pPr>
            <a:r>
              <a:rPr lang="en-ZA" sz="2200" dirty="0">
                <a:solidFill>
                  <a:srgbClr val="0000CC"/>
                </a:solidFill>
              </a:rPr>
              <a:t>a working, contextualized knowledge of leadership strategies in areas such as communication, motivation and conflict resolution</a:t>
            </a:r>
          </a:p>
          <a:p>
            <a:pPr lvl="1">
              <a:buFont typeface="Courier New" panose="02070309020205020404" pitchFamily="49" charset="0"/>
              <a:buChar char="o"/>
            </a:pPr>
            <a:r>
              <a:rPr lang="en-ZA" sz="2200" dirty="0">
                <a:solidFill>
                  <a:srgbClr val="0000CC"/>
                </a:solidFill>
              </a:rPr>
              <a:t>begun to develop an empathetic attitude towards TVET students and the contexts in which they live and </a:t>
            </a:r>
            <a:r>
              <a:rPr lang="en-ZA" sz="2200" dirty="0" smtClean="0">
                <a:solidFill>
                  <a:srgbClr val="0000CC"/>
                </a:solidFill>
              </a:rPr>
              <a:t>study</a:t>
            </a:r>
          </a:p>
          <a:p>
            <a:pPr lvl="1">
              <a:buFont typeface="Courier New" panose="02070309020205020404" pitchFamily="49" charset="0"/>
              <a:buChar char="o"/>
            </a:pPr>
            <a:r>
              <a:rPr lang="en-ZA" sz="2200" dirty="0" smtClean="0">
                <a:solidFill>
                  <a:srgbClr val="0000CC"/>
                </a:solidFill>
              </a:rPr>
              <a:t>learnt </a:t>
            </a:r>
            <a:r>
              <a:rPr lang="en-ZA" sz="2200" dirty="0">
                <a:solidFill>
                  <a:srgbClr val="0000CC"/>
                </a:solidFill>
              </a:rPr>
              <a:t>to adopt an attitude of negotiation, people-oriented management and democratic leadership rather an autocratic attitude, and to be aware of their students and their contexts.</a:t>
            </a:r>
          </a:p>
        </p:txBody>
      </p:sp>
    </p:spTree>
    <p:extLst>
      <p:ext uri="{BB962C8B-B14F-4D97-AF65-F5344CB8AC3E}">
        <p14:creationId xmlns:p14="http://schemas.microsoft.com/office/powerpoint/2010/main" val="1868143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a:t>
            </a:r>
            <a:r>
              <a:rPr lang="en-ZA" sz="3200" dirty="0" smtClean="0">
                <a:solidFill>
                  <a:schemeClr val="bg1"/>
                </a:solidFill>
                <a:latin typeface="+mn-lt"/>
              </a:rPr>
              <a:t>Contents 1: </a:t>
            </a:r>
            <a:r>
              <a:rPr lang="en-ZA" sz="3200" dirty="0">
                <a:solidFill>
                  <a:schemeClr val="bg1"/>
                </a:solidFill>
                <a:latin typeface="+mn-lt"/>
              </a:rPr>
              <a:t>Classroom management in </a:t>
            </a:r>
            <a:r>
              <a:rPr lang="en-ZA" sz="3200" dirty="0" smtClean="0">
                <a:solidFill>
                  <a:schemeClr val="bg1"/>
                </a:solidFill>
                <a:latin typeface="+mn-lt"/>
              </a:rPr>
              <a:t>general</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92500" lnSpcReduction="10000"/>
          </a:bodyPr>
          <a:lstStyle/>
          <a:p>
            <a:r>
              <a:rPr lang="en-ZA" sz="2400" dirty="0" smtClean="0">
                <a:solidFill>
                  <a:srgbClr val="0000CC"/>
                </a:solidFill>
              </a:rPr>
              <a:t>Classroom management:</a:t>
            </a:r>
            <a:endParaRPr lang="en-ZA" sz="2400" dirty="0">
              <a:solidFill>
                <a:srgbClr val="0000CC"/>
              </a:solidFill>
            </a:endParaRPr>
          </a:p>
          <a:p>
            <a:pPr marL="714375" indent="-352425">
              <a:buNone/>
            </a:pPr>
            <a:r>
              <a:rPr lang="en-ZA" sz="2400" dirty="0">
                <a:solidFill>
                  <a:srgbClr val="0000CC"/>
                </a:solidFill>
              </a:rPr>
              <a:t>o	Classroom layout (esp. labs and workshops)</a:t>
            </a:r>
          </a:p>
          <a:p>
            <a:pPr marL="714375" indent="-352425">
              <a:buNone/>
            </a:pPr>
            <a:r>
              <a:rPr lang="en-ZA" sz="2400" dirty="0">
                <a:solidFill>
                  <a:srgbClr val="0000CC"/>
                </a:solidFill>
              </a:rPr>
              <a:t>o	Discipline – what is it based on?</a:t>
            </a:r>
          </a:p>
          <a:p>
            <a:pPr marL="714375" indent="-352425">
              <a:buNone/>
            </a:pPr>
            <a:r>
              <a:rPr lang="en-ZA" sz="2400" dirty="0">
                <a:solidFill>
                  <a:srgbClr val="0000CC"/>
                </a:solidFill>
              </a:rPr>
              <a:t>o	Students (in the classroom)</a:t>
            </a:r>
          </a:p>
          <a:p>
            <a:pPr marL="714375" indent="-352425">
              <a:buNone/>
            </a:pPr>
            <a:r>
              <a:rPr lang="en-ZA" sz="2400" dirty="0">
                <a:solidFill>
                  <a:srgbClr val="0000CC"/>
                </a:solidFill>
              </a:rPr>
              <a:t>o	Management of teaching materials and equipment (e.g. provisioning and controlling)</a:t>
            </a:r>
          </a:p>
          <a:p>
            <a:pPr marL="714375" indent="-352425">
              <a:buNone/>
            </a:pPr>
            <a:r>
              <a:rPr lang="en-ZA" sz="2400" dirty="0">
                <a:solidFill>
                  <a:srgbClr val="0000CC"/>
                </a:solidFill>
              </a:rPr>
              <a:t>o	Health and safety in the classroom, workshop and laboratory (link to NOSA module? Fire drill? </a:t>
            </a:r>
            <a:r>
              <a:rPr lang="en-ZA" sz="2400" dirty="0" smtClean="0">
                <a:solidFill>
                  <a:srgbClr val="0000CC"/>
                </a:solidFill>
              </a:rPr>
              <a:t>Specifics </a:t>
            </a:r>
            <a:r>
              <a:rPr lang="en-ZA" sz="2400" dirty="0">
                <a:solidFill>
                  <a:srgbClr val="0000CC"/>
                </a:solidFill>
              </a:rPr>
              <a:t>will be dealt with at institutional level)</a:t>
            </a:r>
          </a:p>
          <a:p>
            <a:pPr marL="714375" indent="-352425">
              <a:buNone/>
            </a:pPr>
            <a:r>
              <a:rPr lang="en-ZA" sz="2400" dirty="0">
                <a:solidFill>
                  <a:srgbClr val="0000CC"/>
                </a:solidFill>
              </a:rPr>
              <a:t>o	Classroom/workshop/laboratory rules (negotiated?)</a:t>
            </a:r>
          </a:p>
          <a:p>
            <a:pPr marL="0" indent="0">
              <a:buNone/>
            </a:pPr>
            <a:endParaRPr lang="en-ZA" sz="2400" dirty="0">
              <a:solidFill>
                <a:srgbClr val="0000CC"/>
              </a:solidFill>
            </a:endParaRPr>
          </a:p>
          <a:p>
            <a:r>
              <a:rPr lang="en-ZA" sz="2400" dirty="0" smtClean="0">
                <a:solidFill>
                  <a:srgbClr val="0000CC"/>
                </a:solidFill>
              </a:rPr>
              <a:t>Plan </a:t>
            </a:r>
            <a:r>
              <a:rPr lang="en-ZA" sz="2400" dirty="0">
                <a:solidFill>
                  <a:srgbClr val="0000CC"/>
                </a:solidFill>
              </a:rPr>
              <a:t>for the three phases of effective classroom presentation:</a:t>
            </a:r>
          </a:p>
          <a:p>
            <a:pPr marL="714375" indent="-352425">
              <a:buNone/>
            </a:pPr>
            <a:r>
              <a:rPr lang="en-ZA" sz="2400" dirty="0">
                <a:solidFill>
                  <a:srgbClr val="0000CC"/>
                </a:solidFill>
              </a:rPr>
              <a:t>o	During planning and preparation for lessons</a:t>
            </a:r>
          </a:p>
          <a:p>
            <a:pPr marL="714375" indent="-352425">
              <a:buNone/>
            </a:pPr>
            <a:r>
              <a:rPr lang="en-ZA" sz="2400" dirty="0">
                <a:solidFill>
                  <a:srgbClr val="0000CC"/>
                </a:solidFill>
              </a:rPr>
              <a:t>o	During presentation of lessons</a:t>
            </a:r>
          </a:p>
          <a:p>
            <a:pPr marL="714375" indent="-352425">
              <a:buNone/>
            </a:pPr>
            <a:r>
              <a:rPr lang="en-ZA" sz="2400" dirty="0">
                <a:solidFill>
                  <a:srgbClr val="0000CC"/>
                </a:solidFill>
              </a:rPr>
              <a:t>o	After presentation of lessons</a:t>
            </a:r>
          </a:p>
          <a:p>
            <a:pPr marL="0" indent="0">
              <a:buNone/>
            </a:pPr>
            <a:endParaRPr lang="en-ZA" sz="1800" dirty="0"/>
          </a:p>
        </p:txBody>
      </p:sp>
    </p:spTree>
    <p:extLst>
      <p:ext uri="{BB962C8B-B14F-4D97-AF65-F5344CB8AC3E}">
        <p14:creationId xmlns:p14="http://schemas.microsoft.com/office/powerpoint/2010/main" val="1502983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044575"/>
          </a:xfrm>
          <a:solidFill>
            <a:srgbClr val="00B050"/>
          </a:solidFill>
        </p:spPr>
        <p:txBody>
          <a:bodyPr>
            <a:normAutofit/>
          </a:bodyPr>
          <a:lstStyle/>
          <a:p>
            <a:r>
              <a:rPr lang="en-ZA" sz="3200" dirty="0" smtClean="0">
                <a:solidFill>
                  <a:schemeClr val="bg1"/>
                </a:solidFill>
                <a:latin typeface="+mn-lt"/>
              </a:rPr>
              <a:t>Course Contents 2: </a:t>
            </a:r>
            <a:r>
              <a:rPr lang="en-ZA" sz="3200" dirty="0">
                <a:solidFill>
                  <a:schemeClr val="bg1"/>
                </a:solidFill>
                <a:latin typeface="+mn-lt"/>
              </a:rPr>
              <a:t>Lesson planning and preparation in the TVET </a:t>
            </a:r>
            <a:r>
              <a:rPr lang="en-ZA" sz="3200" dirty="0" smtClean="0">
                <a:solidFill>
                  <a:schemeClr val="bg1"/>
                </a:solidFill>
                <a:latin typeface="+mn-lt"/>
              </a:rPr>
              <a:t>classroom</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	</a:t>
            </a:r>
            <a:endParaRPr lang="en-ZA" sz="1800" dirty="0" smtClean="0"/>
          </a:p>
          <a:p>
            <a:r>
              <a:rPr lang="en-ZA" sz="2200" dirty="0">
                <a:solidFill>
                  <a:srgbClr val="0000CC"/>
                </a:solidFill>
              </a:rPr>
              <a:t>The main ingredient – </a:t>
            </a:r>
            <a:r>
              <a:rPr lang="en-ZA" sz="2200" dirty="0" smtClean="0">
                <a:solidFill>
                  <a:srgbClr val="0000CC"/>
                </a:solidFill>
              </a:rPr>
              <a:t>Lesson </a:t>
            </a:r>
            <a:r>
              <a:rPr lang="en-ZA" sz="2200" dirty="0">
                <a:solidFill>
                  <a:srgbClr val="0000CC"/>
                </a:solidFill>
              </a:rPr>
              <a:t>planning and preparation in the TVET </a:t>
            </a:r>
            <a:r>
              <a:rPr lang="en-ZA" sz="2200" dirty="0" smtClean="0">
                <a:solidFill>
                  <a:srgbClr val="0000CC"/>
                </a:solidFill>
              </a:rPr>
              <a:t>classroom:</a:t>
            </a:r>
            <a:r>
              <a:rPr lang="en-ZA" sz="2200" dirty="0">
                <a:solidFill>
                  <a:srgbClr val="0000CC"/>
                </a:solidFill>
              </a:rPr>
              <a:t> </a:t>
            </a:r>
            <a:r>
              <a:rPr lang="en-ZA" sz="2200" dirty="0" smtClean="0">
                <a:solidFill>
                  <a:srgbClr val="0000CC"/>
                </a:solidFill>
              </a:rPr>
              <a:t>             </a:t>
            </a:r>
            <a:r>
              <a:rPr lang="en-ZA" sz="2200" dirty="0" smtClean="0">
                <a:solidFill>
                  <a:srgbClr val="C00000"/>
                </a:solidFill>
              </a:rPr>
              <a:t>[This </a:t>
            </a:r>
            <a:r>
              <a:rPr lang="en-ZA" sz="2200" dirty="0">
                <a:solidFill>
                  <a:srgbClr val="C00000"/>
                </a:solidFill>
              </a:rPr>
              <a:t>is central here, but summarise it </a:t>
            </a:r>
            <a:r>
              <a:rPr lang="en-ZA" sz="2200" u="sng" dirty="0">
                <a:solidFill>
                  <a:srgbClr val="C00000"/>
                </a:solidFill>
              </a:rPr>
              <a:t>very</a:t>
            </a:r>
            <a:r>
              <a:rPr lang="en-ZA" sz="2200" dirty="0">
                <a:solidFill>
                  <a:srgbClr val="C00000"/>
                </a:solidFill>
              </a:rPr>
              <a:t> briefly – refer to the ‘From Interpreting Policy to Lesson Planning’ course, in which this is the sole </a:t>
            </a:r>
            <a:r>
              <a:rPr lang="en-ZA" sz="2200" dirty="0" smtClean="0">
                <a:solidFill>
                  <a:srgbClr val="C00000"/>
                </a:solidFill>
              </a:rPr>
              <a:t>focus</a:t>
            </a:r>
            <a:r>
              <a:rPr lang="en-ZA" sz="2200" dirty="0">
                <a:solidFill>
                  <a:srgbClr val="C00000"/>
                </a:solidFill>
              </a:rPr>
              <a:t>]</a:t>
            </a:r>
          </a:p>
          <a:p>
            <a:pPr marL="0" indent="0">
              <a:buNone/>
            </a:pPr>
            <a:endParaRPr lang="en-ZA" sz="2200" dirty="0">
              <a:solidFill>
                <a:srgbClr val="0000CC"/>
              </a:solidFill>
            </a:endParaRPr>
          </a:p>
          <a:p>
            <a:pPr marL="895350" lvl="1" indent="-438150" defTabSz="895350">
              <a:spcBef>
                <a:spcPts val="0"/>
              </a:spcBef>
              <a:spcAft>
                <a:spcPts val="600"/>
              </a:spcAft>
              <a:buFont typeface="Courier New" panose="02070309020205020404" pitchFamily="49" charset="0"/>
              <a:buChar char="o"/>
            </a:pPr>
            <a:r>
              <a:rPr lang="en-ZA" sz="2200" dirty="0" smtClean="0">
                <a:solidFill>
                  <a:srgbClr val="0000CC"/>
                </a:solidFill>
              </a:rPr>
              <a:t>Revisit </a:t>
            </a:r>
            <a:r>
              <a:rPr lang="en-ZA" sz="2200" dirty="0">
                <a:solidFill>
                  <a:srgbClr val="0000CC"/>
                </a:solidFill>
              </a:rPr>
              <a:t>curriculum policy </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Learning outcomes – everything else must be aligned to these</a:t>
            </a:r>
          </a:p>
          <a:p>
            <a:pPr marL="895350" lvl="1" indent="-438150">
              <a:spcBef>
                <a:spcPts val="0"/>
              </a:spcBef>
              <a:spcAft>
                <a:spcPts val="600"/>
              </a:spcAft>
              <a:buFont typeface="Courier New" panose="02070309020205020404" pitchFamily="49" charset="0"/>
              <a:buChar char="o"/>
            </a:pPr>
            <a:r>
              <a:rPr lang="en-ZA" sz="2200" dirty="0" smtClean="0">
                <a:solidFill>
                  <a:srgbClr val="0000CC"/>
                </a:solidFill>
              </a:rPr>
              <a:t>Decide on teaching </a:t>
            </a:r>
            <a:r>
              <a:rPr lang="en-ZA" sz="2200" dirty="0">
                <a:solidFill>
                  <a:srgbClr val="0000CC"/>
                </a:solidFill>
              </a:rPr>
              <a:t>approach to be used</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Summative assessment done last, but designed before activities and text</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Content – activities</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Materials needed </a:t>
            </a:r>
          </a:p>
          <a:p>
            <a:pPr marL="895350" lvl="1" indent="-438150">
              <a:spcBef>
                <a:spcPts val="0"/>
              </a:spcBef>
              <a:buFont typeface="Courier New" panose="02070309020205020404" pitchFamily="49" charset="0"/>
              <a:buChar char="o"/>
            </a:pPr>
            <a:r>
              <a:rPr lang="en-ZA" sz="2200" dirty="0">
                <a:solidFill>
                  <a:srgbClr val="0000CC"/>
                </a:solidFill>
              </a:rPr>
              <a:t>Closure – evaluation or “exit tickets”</a:t>
            </a:r>
          </a:p>
          <a:p>
            <a:pPr marL="0" indent="0">
              <a:buNone/>
            </a:pPr>
            <a:endParaRPr lang="en-ZA" sz="2200" dirty="0">
              <a:solidFill>
                <a:srgbClr val="0000CC"/>
              </a:solidFill>
            </a:endParaRPr>
          </a:p>
          <a:p>
            <a:pPr marL="0" indent="0">
              <a:buNone/>
            </a:pPr>
            <a:endParaRPr lang="en-ZA" sz="1800" dirty="0"/>
          </a:p>
        </p:txBody>
      </p:sp>
    </p:spTree>
    <p:extLst>
      <p:ext uri="{BB962C8B-B14F-4D97-AF65-F5344CB8AC3E}">
        <p14:creationId xmlns:p14="http://schemas.microsoft.com/office/powerpoint/2010/main" val="1903994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2" y="327025"/>
            <a:ext cx="10515600" cy="1224684"/>
          </a:xfrm>
          <a:solidFill>
            <a:srgbClr val="00B050"/>
          </a:solidFill>
        </p:spPr>
        <p:txBody>
          <a:bodyPr>
            <a:noAutofit/>
          </a:bodyPr>
          <a:lstStyle/>
          <a:p>
            <a:r>
              <a:rPr lang="en-ZA" sz="3200" dirty="0">
                <a:solidFill>
                  <a:schemeClr val="bg1"/>
                </a:solidFill>
                <a:latin typeface="+mn-lt"/>
              </a:rPr>
              <a:t>Course </a:t>
            </a:r>
            <a:r>
              <a:rPr lang="en-ZA" sz="3200" dirty="0" smtClean="0">
                <a:solidFill>
                  <a:schemeClr val="bg1"/>
                </a:solidFill>
                <a:latin typeface="+mn-lt"/>
              </a:rPr>
              <a:t>Contents 3: </a:t>
            </a:r>
            <a:r>
              <a:rPr lang="en-ZA" sz="3200" dirty="0">
                <a:solidFill>
                  <a:schemeClr val="bg1"/>
                </a:solidFill>
                <a:latin typeface="+mn-lt"/>
              </a:rPr>
              <a:t>Managing TVET teaching processes and presentation</a:t>
            </a:r>
          </a:p>
        </p:txBody>
      </p:sp>
      <p:sp>
        <p:nvSpPr>
          <p:cNvPr id="3" name="Content Placeholder 2"/>
          <p:cNvSpPr>
            <a:spLocks noGrp="1"/>
          </p:cNvSpPr>
          <p:nvPr>
            <p:ph idx="1"/>
          </p:nvPr>
        </p:nvSpPr>
        <p:spPr>
          <a:xfrm>
            <a:off x="831272" y="2085974"/>
            <a:ext cx="10515600" cy="4051589"/>
          </a:xfrm>
          <a:ln>
            <a:solidFill>
              <a:srgbClr val="0000FF"/>
            </a:solidFill>
          </a:ln>
        </p:spPr>
        <p:txBody>
          <a:bodyPr>
            <a:normAutofit/>
          </a:bodyPr>
          <a:lstStyle/>
          <a:p>
            <a:pPr marL="0" indent="0">
              <a:spcBef>
                <a:spcPts val="0"/>
              </a:spcBef>
              <a:spcAft>
                <a:spcPts val="1200"/>
              </a:spcAft>
              <a:buNone/>
            </a:pPr>
            <a:r>
              <a:rPr lang="en-ZA" sz="2200" dirty="0" smtClean="0">
                <a:solidFill>
                  <a:srgbClr val="0000CC"/>
                </a:solidFill>
              </a:rPr>
              <a:t>•  Managing </a:t>
            </a:r>
            <a:r>
              <a:rPr lang="en-ZA" sz="2200" dirty="0">
                <a:solidFill>
                  <a:srgbClr val="0000CC"/>
                </a:solidFill>
              </a:rPr>
              <a:t>TVET teaching processes and presentation:</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People-oriented management and democratic leadership</a:t>
            </a:r>
          </a:p>
          <a:p>
            <a:pPr marL="895350" lvl="1" indent="-438150">
              <a:spcBef>
                <a:spcPts val="0"/>
              </a:spcBef>
              <a:spcAft>
                <a:spcPts val="600"/>
              </a:spcAft>
              <a:buFont typeface="Courier New" panose="02070309020205020404" pitchFamily="49" charset="0"/>
              <a:buChar char="o"/>
            </a:pPr>
            <a:r>
              <a:rPr lang="en-ZA" sz="2200" dirty="0" smtClean="0">
                <a:solidFill>
                  <a:srgbClr val="0000CC"/>
                </a:solidFill>
              </a:rPr>
              <a:t>Keeping context in mind</a:t>
            </a:r>
            <a:endParaRPr lang="en-ZA" sz="2200" dirty="0">
              <a:solidFill>
                <a:srgbClr val="0000CC"/>
              </a:solidFill>
            </a:endParaRPr>
          </a:p>
          <a:p>
            <a:pPr marL="895350" lvl="1" indent="-438150">
              <a:spcBef>
                <a:spcPts val="0"/>
              </a:spcBef>
              <a:spcAft>
                <a:spcPts val="600"/>
              </a:spcAft>
              <a:buFont typeface="Courier New" panose="02070309020205020404" pitchFamily="49" charset="0"/>
              <a:buChar char="o"/>
            </a:pPr>
            <a:r>
              <a:rPr lang="en-ZA" sz="2200" dirty="0">
                <a:solidFill>
                  <a:srgbClr val="0000CC"/>
                </a:solidFill>
              </a:rPr>
              <a:t>Teaching approach </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Type of tasks – </a:t>
            </a:r>
            <a:r>
              <a:rPr lang="en-ZA" sz="2200" dirty="0" smtClean="0">
                <a:solidFill>
                  <a:srgbClr val="0000CC"/>
                </a:solidFill>
              </a:rPr>
              <a:t>selecting, managing and monitoring </a:t>
            </a:r>
            <a:r>
              <a:rPr lang="en-ZA" sz="2200" dirty="0">
                <a:solidFill>
                  <a:srgbClr val="0000CC"/>
                </a:solidFill>
              </a:rPr>
              <a:t>appropriate </a:t>
            </a:r>
            <a:r>
              <a:rPr lang="en-ZA" sz="2200" dirty="0" smtClean="0">
                <a:solidFill>
                  <a:srgbClr val="0000CC"/>
                </a:solidFill>
              </a:rPr>
              <a:t>learner </a:t>
            </a:r>
            <a:r>
              <a:rPr lang="en-ZA" sz="2200" dirty="0">
                <a:solidFill>
                  <a:srgbClr val="0000CC"/>
                </a:solidFill>
              </a:rPr>
              <a:t>activities</a:t>
            </a:r>
          </a:p>
          <a:p>
            <a:pPr marL="895350" lvl="1" indent="-438150">
              <a:spcBef>
                <a:spcPts val="0"/>
              </a:spcBef>
              <a:spcAft>
                <a:spcPts val="600"/>
              </a:spcAft>
              <a:buFont typeface="Courier New" panose="02070309020205020404" pitchFamily="49" charset="0"/>
              <a:buChar char="o"/>
            </a:pPr>
            <a:r>
              <a:rPr lang="en-ZA" sz="2200" dirty="0">
                <a:solidFill>
                  <a:srgbClr val="0000CC"/>
                </a:solidFill>
              </a:rPr>
              <a:t>Time management </a:t>
            </a:r>
            <a:r>
              <a:rPr lang="en-ZA" sz="2200" i="1" dirty="0">
                <a:solidFill>
                  <a:srgbClr val="0000CC"/>
                </a:solidFill>
              </a:rPr>
              <a:t>in teaching </a:t>
            </a:r>
            <a:r>
              <a:rPr lang="en-ZA" sz="2200" dirty="0">
                <a:solidFill>
                  <a:srgbClr val="0000CC"/>
                </a:solidFill>
              </a:rPr>
              <a:t>(time for diagnostic assessment, linking a lesson to existing knowledge, and to the bigger picture, proper closure, etc</a:t>
            </a:r>
            <a:r>
              <a:rPr lang="en-ZA" sz="2200" dirty="0" smtClean="0">
                <a:solidFill>
                  <a:srgbClr val="0000CC"/>
                </a:solidFill>
              </a:rPr>
              <a:t>.)</a:t>
            </a:r>
          </a:p>
          <a:p>
            <a:pPr marL="895350" lvl="1" indent="-438150">
              <a:spcBef>
                <a:spcPts val="0"/>
              </a:spcBef>
              <a:spcAft>
                <a:spcPts val="600"/>
              </a:spcAft>
              <a:buFont typeface="Courier New" panose="02070309020205020404" pitchFamily="49" charset="0"/>
              <a:buChar char="o"/>
            </a:pPr>
            <a:r>
              <a:rPr lang="en-ZA" sz="2200" dirty="0" smtClean="0">
                <a:solidFill>
                  <a:srgbClr val="0000CC"/>
                </a:solidFill>
              </a:rPr>
              <a:t>Assessment </a:t>
            </a:r>
            <a:r>
              <a:rPr lang="en-ZA" sz="2200" dirty="0">
                <a:solidFill>
                  <a:srgbClr val="0000CC"/>
                </a:solidFill>
              </a:rPr>
              <a:t>(formative and summative)</a:t>
            </a:r>
          </a:p>
          <a:p>
            <a:pPr marL="0" indent="0">
              <a:buNone/>
            </a:pPr>
            <a:endParaRPr lang="en-ZA" sz="1800" dirty="0"/>
          </a:p>
        </p:txBody>
      </p:sp>
    </p:spTree>
    <p:extLst>
      <p:ext uri="{BB962C8B-B14F-4D97-AF65-F5344CB8AC3E}">
        <p14:creationId xmlns:p14="http://schemas.microsoft.com/office/powerpoint/2010/main" val="863353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2" y="327025"/>
            <a:ext cx="10515600" cy="1473200"/>
          </a:xfrm>
          <a:solidFill>
            <a:srgbClr val="00B050"/>
          </a:solidFill>
        </p:spPr>
        <p:txBody>
          <a:bodyPr>
            <a:noAutofit/>
          </a:bodyPr>
          <a:lstStyle/>
          <a:p>
            <a:pPr lvl="0"/>
            <a:r>
              <a:rPr lang="en-ZA" sz="3200" dirty="0">
                <a:solidFill>
                  <a:schemeClr val="bg1"/>
                </a:solidFill>
                <a:latin typeface="+mn-lt"/>
              </a:rPr>
              <a:t>Course </a:t>
            </a:r>
            <a:r>
              <a:rPr lang="en-ZA" sz="3200" dirty="0" smtClean="0">
                <a:solidFill>
                  <a:schemeClr val="bg1"/>
                </a:solidFill>
                <a:latin typeface="+mn-lt"/>
              </a:rPr>
              <a:t>Contents 4: </a:t>
            </a:r>
            <a:r>
              <a:rPr lang="en-ZA" sz="3200" dirty="0">
                <a:solidFill>
                  <a:schemeClr val="bg1"/>
                </a:solidFill>
                <a:latin typeface="+mn-lt"/>
              </a:rPr>
              <a:t>Managing student activities, and building student support into the process: people-oriented management and democratic leadership</a:t>
            </a:r>
          </a:p>
        </p:txBody>
      </p:sp>
      <p:sp>
        <p:nvSpPr>
          <p:cNvPr id="3" name="Content Placeholder 2"/>
          <p:cNvSpPr>
            <a:spLocks noGrp="1"/>
          </p:cNvSpPr>
          <p:nvPr>
            <p:ph idx="1"/>
          </p:nvPr>
        </p:nvSpPr>
        <p:spPr>
          <a:xfrm>
            <a:off x="831272" y="2085974"/>
            <a:ext cx="10515600" cy="4051589"/>
          </a:xfrm>
          <a:ln>
            <a:solidFill>
              <a:srgbClr val="0000FF"/>
            </a:solidFill>
          </a:ln>
        </p:spPr>
        <p:txBody>
          <a:bodyPr>
            <a:normAutofit/>
          </a:bodyPr>
          <a:lstStyle/>
          <a:p>
            <a:pPr marL="0" indent="0">
              <a:spcBef>
                <a:spcPts val="0"/>
              </a:spcBef>
              <a:spcAft>
                <a:spcPts val="1200"/>
              </a:spcAft>
              <a:buNone/>
            </a:pPr>
            <a:r>
              <a:rPr lang="en-ZA" sz="2200" dirty="0" smtClean="0">
                <a:solidFill>
                  <a:srgbClr val="0000CC"/>
                </a:solidFill>
              </a:rPr>
              <a:t>•  Managing </a:t>
            </a:r>
            <a:r>
              <a:rPr lang="en-ZA" sz="2200" dirty="0">
                <a:solidFill>
                  <a:srgbClr val="0000CC"/>
                </a:solidFill>
              </a:rPr>
              <a:t>TVET teaching processes and presentation:</a:t>
            </a:r>
          </a:p>
          <a:p>
            <a:pPr lvl="1"/>
            <a:r>
              <a:rPr lang="en-ZA" sz="2200" dirty="0">
                <a:solidFill>
                  <a:srgbClr val="0000CC"/>
                </a:solidFill>
              </a:rPr>
              <a:t>People-oriented management and democratic leadership</a:t>
            </a:r>
          </a:p>
          <a:p>
            <a:pPr lvl="1"/>
            <a:r>
              <a:rPr lang="en-ZA" sz="2200" dirty="0">
                <a:solidFill>
                  <a:srgbClr val="0000CC"/>
                </a:solidFill>
              </a:rPr>
              <a:t>Keeping context in mind</a:t>
            </a:r>
          </a:p>
          <a:p>
            <a:pPr lvl="1"/>
            <a:r>
              <a:rPr lang="en-ZA" sz="2200" dirty="0">
                <a:solidFill>
                  <a:srgbClr val="0000CC"/>
                </a:solidFill>
              </a:rPr>
              <a:t>Teaching approach </a:t>
            </a:r>
          </a:p>
          <a:p>
            <a:pPr lvl="1"/>
            <a:r>
              <a:rPr lang="en-ZA" sz="2200" dirty="0">
                <a:solidFill>
                  <a:srgbClr val="0000CC"/>
                </a:solidFill>
              </a:rPr>
              <a:t>Type of tasks – selecting, managing and monitoring appropriate learner activities</a:t>
            </a:r>
          </a:p>
          <a:p>
            <a:pPr lvl="1"/>
            <a:r>
              <a:rPr lang="en-ZA" sz="2200" dirty="0">
                <a:solidFill>
                  <a:srgbClr val="0000CC"/>
                </a:solidFill>
              </a:rPr>
              <a:t>Time management in teaching (time for diagnostic assessment, linking a lesson to existing knowledge, and to the bigger picture, proper closure, etc.)</a:t>
            </a:r>
          </a:p>
          <a:p>
            <a:pPr lvl="1"/>
            <a:r>
              <a:rPr lang="en-ZA" sz="2200" dirty="0">
                <a:solidFill>
                  <a:srgbClr val="0000CC"/>
                </a:solidFill>
              </a:rPr>
              <a:t>Assessment (formative and summative)</a:t>
            </a:r>
          </a:p>
          <a:p>
            <a:pPr marL="0" indent="0">
              <a:buNone/>
            </a:pPr>
            <a:endParaRPr lang="en-ZA" sz="1800" dirty="0"/>
          </a:p>
        </p:txBody>
      </p:sp>
    </p:spTree>
    <p:extLst>
      <p:ext uri="{BB962C8B-B14F-4D97-AF65-F5344CB8AC3E}">
        <p14:creationId xmlns:p14="http://schemas.microsoft.com/office/powerpoint/2010/main" val="3311037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836757"/>
          </a:xfrm>
          <a:solidFill>
            <a:srgbClr val="00B050"/>
          </a:solidFill>
        </p:spPr>
        <p:txBody>
          <a:bodyPr>
            <a:normAutofit/>
          </a:bodyPr>
          <a:lstStyle/>
          <a:p>
            <a:r>
              <a:rPr lang="en-ZA" sz="2800" dirty="0" smtClean="0">
                <a:solidFill>
                  <a:schemeClr val="bg1"/>
                </a:solidFill>
                <a:latin typeface="+mn-lt"/>
              </a:rPr>
              <a:t>4.1: Introduction</a:t>
            </a:r>
            <a:endParaRPr lang="en-ZA" sz="2800" dirty="0">
              <a:solidFill>
                <a:schemeClr val="bg1"/>
              </a:solidFill>
              <a:latin typeface="+mn-lt"/>
            </a:endParaRPr>
          </a:p>
        </p:txBody>
      </p:sp>
      <p:sp>
        <p:nvSpPr>
          <p:cNvPr id="3" name="Content Placeholder 2"/>
          <p:cNvSpPr>
            <a:spLocks noGrp="1"/>
          </p:cNvSpPr>
          <p:nvPr>
            <p:ph idx="1"/>
          </p:nvPr>
        </p:nvSpPr>
        <p:spPr>
          <a:xfrm>
            <a:off x="838200" y="1537856"/>
            <a:ext cx="10515600" cy="4281055"/>
          </a:xfrm>
          <a:ln>
            <a:solidFill>
              <a:srgbClr val="0000FF"/>
            </a:solidFill>
          </a:ln>
        </p:spPr>
        <p:txBody>
          <a:bodyPr>
            <a:normAutofit/>
          </a:bodyPr>
          <a:lstStyle/>
          <a:p>
            <a:pPr marL="0" lvl="0" indent="0">
              <a:buNone/>
            </a:pPr>
            <a:endParaRPr lang="en-US" sz="1800" b="1" dirty="0" smtClean="0">
              <a:solidFill>
                <a:srgbClr val="0000CC"/>
              </a:solidFill>
            </a:endParaRPr>
          </a:p>
          <a:p>
            <a:pPr marL="0" lvl="0" indent="0">
              <a:lnSpc>
                <a:spcPct val="100000"/>
              </a:lnSpc>
              <a:spcBef>
                <a:spcPts val="0"/>
              </a:spcBef>
              <a:buNone/>
            </a:pPr>
            <a:r>
              <a:rPr lang="en-US" sz="2200" dirty="0" smtClean="0">
                <a:solidFill>
                  <a:srgbClr val="0000CC"/>
                </a:solidFill>
              </a:rPr>
              <a:t>The correlation between lecturer activities and student activities is obvious.  Always keep in mind that students need to be monitored and cannot be left on their own.  Although the TVET lecturer usually takes the role of facilitator, it does not take away his/her responsibility to ensure that all the students participate productively, that learning does occur, and that students accept responsibility for their own learning.  Student activities should be successful if the lecturer fulfils his/her responsibilities.</a:t>
            </a:r>
            <a:endParaRPr lang="en-ZA" sz="2200" dirty="0">
              <a:solidFill>
                <a:srgbClr val="0000CC"/>
              </a:solidFill>
            </a:endParaRPr>
          </a:p>
        </p:txBody>
      </p:sp>
    </p:spTree>
    <p:extLst>
      <p:ext uri="{BB962C8B-B14F-4D97-AF65-F5344CB8AC3E}">
        <p14:creationId xmlns:p14="http://schemas.microsoft.com/office/powerpoint/2010/main" val="696678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836757"/>
          </a:xfrm>
          <a:solidFill>
            <a:srgbClr val="00B050"/>
          </a:solidFill>
        </p:spPr>
        <p:txBody>
          <a:bodyPr>
            <a:normAutofit/>
          </a:bodyPr>
          <a:lstStyle/>
          <a:p>
            <a:r>
              <a:rPr lang="en-ZA" sz="2800" dirty="0" smtClean="0">
                <a:solidFill>
                  <a:schemeClr val="bg1"/>
                </a:solidFill>
                <a:latin typeface="+mn-lt"/>
              </a:rPr>
              <a:t>4.2: Monitoring student activities</a:t>
            </a:r>
            <a:endParaRPr lang="en-ZA" sz="2800" dirty="0">
              <a:solidFill>
                <a:schemeClr val="bg1"/>
              </a:solidFill>
              <a:latin typeface="+mn-lt"/>
            </a:endParaRPr>
          </a:p>
        </p:txBody>
      </p:sp>
      <p:sp>
        <p:nvSpPr>
          <p:cNvPr id="3" name="Content Placeholder 2"/>
          <p:cNvSpPr>
            <a:spLocks noGrp="1"/>
          </p:cNvSpPr>
          <p:nvPr>
            <p:ph idx="1"/>
          </p:nvPr>
        </p:nvSpPr>
        <p:spPr>
          <a:xfrm>
            <a:off x="838200" y="1537856"/>
            <a:ext cx="10515600" cy="4281055"/>
          </a:xfrm>
          <a:ln>
            <a:solidFill>
              <a:srgbClr val="0000FF"/>
            </a:solidFill>
          </a:ln>
        </p:spPr>
        <p:txBody>
          <a:bodyPr>
            <a:normAutofit/>
          </a:bodyPr>
          <a:lstStyle/>
          <a:p>
            <a:pPr marL="0" indent="0">
              <a:spcAft>
                <a:spcPts val="1200"/>
              </a:spcAft>
              <a:buNone/>
            </a:pPr>
            <a:r>
              <a:rPr lang="en-ZA" sz="2200" dirty="0">
                <a:solidFill>
                  <a:srgbClr val="0033CC"/>
                </a:solidFill>
              </a:rPr>
              <a:t>Benefits of monitoring student progress on an ongoing basis in the teaching environment:</a:t>
            </a:r>
          </a:p>
          <a:p>
            <a:r>
              <a:rPr lang="en-ZA" sz="2200" dirty="0" smtClean="0">
                <a:solidFill>
                  <a:srgbClr val="0000CC"/>
                </a:solidFill>
              </a:rPr>
              <a:t>Regular </a:t>
            </a:r>
            <a:r>
              <a:rPr lang="en-ZA" sz="2200" dirty="0">
                <a:solidFill>
                  <a:srgbClr val="0000CC"/>
                </a:solidFill>
              </a:rPr>
              <a:t>formal and informal assessments provide teachers with valuable information on the progress and achievements of their students. </a:t>
            </a:r>
            <a:endParaRPr lang="en-ZA" sz="2200" dirty="0" smtClean="0">
              <a:solidFill>
                <a:srgbClr val="0000CC"/>
              </a:solidFill>
            </a:endParaRPr>
          </a:p>
          <a:p>
            <a:r>
              <a:rPr lang="en-ZA" sz="2200" dirty="0" smtClean="0">
                <a:solidFill>
                  <a:srgbClr val="0033CC"/>
                </a:solidFill>
              </a:rPr>
              <a:t>Information </a:t>
            </a:r>
            <a:r>
              <a:rPr lang="en-ZA" sz="2200" dirty="0">
                <a:solidFill>
                  <a:srgbClr val="0033CC"/>
                </a:solidFill>
              </a:rPr>
              <a:t>collected </a:t>
            </a:r>
            <a:r>
              <a:rPr lang="en-ZA" sz="2200" dirty="0" smtClean="0">
                <a:solidFill>
                  <a:srgbClr val="0033CC"/>
                </a:solidFill>
              </a:rPr>
              <a:t>can be used to </a:t>
            </a:r>
            <a:r>
              <a:rPr lang="en-ZA" sz="2200" dirty="0">
                <a:solidFill>
                  <a:srgbClr val="0033CC"/>
                </a:solidFill>
              </a:rPr>
              <a:t>provide students with </a:t>
            </a:r>
            <a:r>
              <a:rPr lang="en-ZA" sz="2200" dirty="0" smtClean="0">
                <a:solidFill>
                  <a:srgbClr val="0033CC"/>
                </a:solidFill>
              </a:rPr>
              <a:t>valuable</a:t>
            </a:r>
            <a:r>
              <a:rPr lang="en-ZA" sz="2200" dirty="0">
                <a:solidFill>
                  <a:srgbClr val="0033CC"/>
                </a:solidFill>
              </a:rPr>
              <a:t> </a:t>
            </a:r>
            <a:r>
              <a:rPr lang="en-ZA" sz="2200" dirty="0" smtClean="0">
                <a:solidFill>
                  <a:srgbClr val="0033CC"/>
                </a:solidFill>
              </a:rPr>
              <a:t>feedback regarding their progress.</a:t>
            </a:r>
            <a:endParaRPr lang="en-ZA" sz="2200" u="sng" dirty="0" smtClean="0">
              <a:solidFill>
                <a:srgbClr val="0033CC"/>
              </a:solidFill>
            </a:endParaRPr>
          </a:p>
          <a:p>
            <a:r>
              <a:rPr lang="en-ZA" sz="2200" dirty="0" smtClean="0">
                <a:solidFill>
                  <a:srgbClr val="0000CC"/>
                </a:solidFill>
              </a:rPr>
              <a:t>They </a:t>
            </a:r>
            <a:r>
              <a:rPr lang="en-ZA" sz="2200" dirty="0">
                <a:solidFill>
                  <a:srgbClr val="0000CC"/>
                </a:solidFill>
              </a:rPr>
              <a:t>also give </a:t>
            </a:r>
            <a:r>
              <a:rPr lang="en-ZA" sz="2200" dirty="0" smtClean="0">
                <a:solidFill>
                  <a:srgbClr val="0000CC"/>
                </a:solidFill>
              </a:rPr>
              <a:t>lecturers the </a:t>
            </a:r>
            <a:r>
              <a:rPr lang="en-ZA" sz="2200" dirty="0">
                <a:solidFill>
                  <a:srgbClr val="0000CC"/>
                </a:solidFill>
              </a:rPr>
              <a:t>opportunity to reflect on their own teaching and assess the impact of the instructional strategies they use</a:t>
            </a:r>
            <a:r>
              <a:rPr lang="en-ZA" sz="2200" dirty="0" smtClean="0">
                <a:solidFill>
                  <a:srgbClr val="0000CC"/>
                </a:solidFill>
              </a:rPr>
              <a:t>.</a:t>
            </a:r>
          </a:p>
          <a:p>
            <a:r>
              <a:rPr lang="en-ZA" sz="2200" dirty="0" smtClean="0">
                <a:solidFill>
                  <a:srgbClr val="0033CC"/>
                </a:solidFill>
              </a:rPr>
              <a:t>It </a:t>
            </a:r>
            <a:r>
              <a:rPr lang="en-ZA" sz="2200" dirty="0">
                <a:solidFill>
                  <a:srgbClr val="0033CC"/>
                </a:solidFill>
              </a:rPr>
              <a:t>enables the teacher to analyse a student’s current performance level for a specific </a:t>
            </a:r>
            <a:r>
              <a:rPr lang="en-ZA" sz="2200" dirty="0" smtClean="0">
                <a:solidFill>
                  <a:srgbClr val="0033CC"/>
                </a:solidFill>
              </a:rPr>
              <a:t>skill, e.g. practical skills</a:t>
            </a:r>
          </a:p>
          <a:p>
            <a:endParaRPr lang="en-ZA" sz="1800" dirty="0" smtClean="0">
              <a:solidFill>
                <a:srgbClr val="0000CC"/>
              </a:solidFill>
            </a:endParaRPr>
          </a:p>
          <a:p>
            <a:pPr marL="0" lvl="0" indent="0">
              <a:buNone/>
            </a:pPr>
            <a:endParaRPr lang="en-US" sz="1800" b="1" dirty="0">
              <a:solidFill>
                <a:srgbClr val="0000CC"/>
              </a:solidFill>
            </a:endParaRPr>
          </a:p>
          <a:p>
            <a:pPr marL="0" lvl="0" indent="0">
              <a:buNone/>
            </a:pPr>
            <a:endParaRPr lang="en-US" sz="1800" b="1" dirty="0" smtClean="0">
              <a:solidFill>
                <a:srgbClr val="0000CC"/>
              </a:solidFill>
            </a:endParaRPr>
          </a:p>
        </p:txBody>
      </p:sp>
    </p:spTree>
    <p:extLst>
      <p:ext uri="{BB962C8B-B14F-4D97-AF65-F5344CB8AC3E}">
        <p14:creationId xmlns:p14="http://schemas.microsoft.com/office/powerpoint/2010/main" val="2116767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4837"/>
            <a:ext cx="10515600" cy="4281055"/>
          </a:xfrm>
          <a:ln>
            <a:solidFill>
              <a:srgbClr val="0000FF"/>
            </a:solidFill>
          </a:ln>
        </p:spPr>
        <p:txBody>
          <a:bodyPr>
            <a:normAutofit/>
          </a:bodyPr>
          <a:lstStyle/>
          <a:p>
            <a:pPr marL="0" lvl="0" indent="0">
              <a:lnSpc>
                <a:spcPct val="100000"/>
              </a:lnSpc>
              <a:spcAft>
                <a:spcPts val="1200"/>
              </a:spcAft>
              <a:buNone/>
            </a:pPr>
            <a:r>
              <a:rPr lang="en-US" sz="2200" dirty="0" smtClean="0">
                <a:solidFill>
                  <a:srgbClr val="0033CC"/>
                </a:solidFill>
              </a:rPr>
              <a:t>The choice of resource, capability or case study tasks also requires various skills from the lecturer related to the management and organization of the task.</a:t>
            </a:r>
          </a:p>
          <a:p>
            <a:pPr marL="0" lvl="0" indent="0">
              <a:buNone/>
            </a:pPr>
            <a:r>
              <a:rPr lang="en-US" sz="2200" dirty="0" smtClean="0">
                <a:solidFill>
                  <a:srgbClr val="0033CC"/>
                </a:solidFill>
              </a:rPr>
              <a:t>For example:</a:t>
            </a:r>
          </a:p>
          <a:p>
            <a:r>
              <a:rPr lang="en-US" sz="2200" b="1" dirty="0" smtClean="0">
                <a:solidFill>
                  <a:srgbClr val="0033CC"/>
                </a:solidFill>
              </a:rPr>
              <a:t>Resource tasks </a:t>
            </a:r>
            <a:r>
              <a:rPr lang="en-US" sz="2200" dirty="0" smtClean="0">
                <a:solidFill>
                  <a:srgbClr val="0033CC"/>
                </a:solidFill>
              </a:rPr>
              <a:t>focus on factual knowledge and basic skills</a:t>
            </a:r>
          </a:p>
          <a:p>
            <a:r>
              <a:rPr lang="en-US" sz="2200" b="1" dirty="0" smtClean="0">
                <a:solidFill>
                  <a:srgbClr val="0033CC"/>
                </a:solidFill>
              </a:rPr>
              <a:t>Capability tasks </a:t>
            </a:r>
            <a:r>
              <a:rPr lang="en-US" sz="2200" dirty="0" smtClean="0">
                <a:solidFill>
                  <a:srgbClr val="0033CC"/>
                </a:solidFill>
              </a:rPr>
              <a:t>focus on the development of competence, management aspects will focus on the planning and organization of materials and equipment</a:t>
            </a:r>
          </a:p>
          <a:p>
            <a:r>
              <a:rPr lang="en-US" sz="2200" b="1" dirty="0" smtClean="0">
                <a:solidFill>
                  <a:srgbClr val="0033CC"/>
                </a:solidFill>
              </a:rPr>
              <a:t>Case study tasks </a:t>
            </a:r>
            <a:r>
              <a:rPr lang="en-US" sz="2200" dirty="0" smtClean="0">
                <a:solidFill>
                  <a:srgbClr val="0033CC"/>
                </a:solidFill>
              </a:rPr>
              <a:t>such as field trips, visits to local factories, etc. will require management aspects that will focus on accessibility, availability, distance, finance, etc.</a:t>
            </a:r>
          </a:p>
        </p:txBody>
      </p:sp>
      <p:sp>
        <p:nvSpPr>
          <p:cNvPr id="4" name="Title 3"/>
          <p:cNvSpPr>
            <a:spLocks noGrp="1"/>
          </p:cNvSpPr>
          <p:nvPr>
            <p:ph type="title"/>
          </p:nvPr>
        </p:nvSpPr>
        <p:spPr>
          <a:xfrm>
            <a:off x="838200" y="365125"/>
            <a:ext cx="10515600" cy="798657"/>
          </a:xfrm>
        </p:spPr>
        <p:txBody>
          <a:bodyPr/>
          <a:lstStyle/>
          <a:p>
            <a:endParaRPr lang="en-ZA"/>
          </a:p>
        </p:txBody>
      </p:sp>
      <p:sp>
        <p:nvSpPr>
          <p:cNvPr id="5" name="Title 1"/>
          <p:cNvSpPr txBox="1">
            <a:spLocks/>
          </p:cNvSpPr>
          <p:nvPr/>
        </p:nvSpPr>
        <p:spPr>
          <a:xfrm>
            <a:off x="838200" y="327025"/>
            <a:ext cx="10515600" cy="836757"/>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ZA" sz="2800" dirty="0" smtClean="0">
                <a:solidFill>
                  <a:schemeClr val="bg1"/>
                </a:solidFill>
                <a:latin typeface="+mn-lt"/>
              </a:rPr>
              <a:t>4.3: </a:t>
            </a:r>
            <a:r>
              <a:rPr lang="en-ZA" sz="2800" dirty="0">
                <a:solidFill>
                  <a:schemeClr val="bg1"/>
                </a:solidFill>
                <a:latin typeface="+mn-lt"/>
              </a:rPr>
              <a:t>Engaging the students in instructional activities</a:t>
            </a:r>
          </a:p>
        </p:txBody>
      </p:sp>
    </p:spTree>
    <p:extLst>
      <p:ext uri="{BB962C8B-B14F-4D97-AF65-F5344CB8AC3E}">
        <p14:creationId xmlns:p14="http://schemas.microsoft.com/office/powerpoint/2010/main" val="2734100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838200" y="1104900"/>
            <a:ext cx="10515600" cy="5591175"/>
          </a:xfrm>
        </p:spPr>
        <p:txBody>
          <a:bodyPr>
            <a:normAutofit/>
          </a:bodyPr>
          <a:lstStyle/>
          <a:p>
            <a:pPr marL="0" lvl="0" indent="0">
              <a:buNone/>
            </a:pPr>
            <a:r>
              <a:rPr lang="en-ZA" sz="2400" b="1" dirty="0" smtClean="0">
                <a:solidFill>
                  <a:schemeClr val="accent2">
                    <a:lumMod val="75000"/>
                  </a:schemeClr>
                </a:solidFill>
              </a:rPr>
              <a:t>General principles</a:t>
            </a:r>
          </a:p>
          <a:p>
            <a:pPr lvl="0"/>
            <a:r>
              <a:rPr lang="en-ZA" sz="2400" b="1" dirty="0" smtClean="0">
                <a:solidFill>
                  <a:schemeClr val="accent2">
                    <a:lumMod val="75000"/>
                  </a:schemeClr>
                </a:solidFill>
              </a:rPr>
              <a:t>State </a:t>
            </a:r>
            <a:r>
              <a:rPr lang="en-ZA" sz="2400" b="1" dirty="0">
                <a:solidFill>
                  <a:schemeClr val="accent2">
                    <a:lumMod val="75000"/>
                  </a:schemeClr>
                </a:solidFill>
              </a:rPr>
              <a:t>the purpose/reason for including each item </a:t>
            </a:r>
            <a:r>
              <a:rPr lang="en-ZA" sz="2400" dirty="0">
                <a:solidFill>
                  <a:schemeClr val="accent2">
                    <a:lumMod val="75000"/>
                  </a:schemeClr>
                </a:solidFill>
              </a:rPr>
              <a:t>(e.g. video, activity, reading) below, and if possible its place in the learning design of the theme as a whole. </a:t>
            </a:r>
          </a:p>
          <a:p>
            <a:pPr lvl="0"/>
            <a:r>
              <a:rPr lang="en-ZA" sz="2400" dirty="0">
                <a:solidFill>
                  <a:schemeClr val="accent2">
                    <a:lumMod val="75000"/>
                  </a:schemeClr>
                </a:solidFill>
              </a:rPr>
              <a:t>Always consider the </a:t>
            </a:r>
            <a:r>
              <a:rPr lang="en-ZA" sz="2400" b="1" dirty="0">
                <a:solidFill>
                  <a:schemeClr val="accent2">
                    <a:lumMod val="75000"/>
                  </a:schemeClr>
                </a:solidFill>
              </a:rPr>
              <a:t>likely possible contexts of learners </a:t>
            </a:r>
            <a:r>
              <a:rPr lang="en-ZA" sz="2400" dirty="0">
                <a:solidFill>
                  <a:schemeClr val="accent2">
                    <a:lumMod val="75000"/>
                  </a:schemeClr>
                </a:solidFill>
              </a:rPr>
              <a:t>who may study the theme / take the course.</a:t>
            </a:r>
          </a:p>
          <a:p>
            <a:pPr lvl="0"/>
            <a:r>
              <a:rPr lang="en-ZA" sz="2400" dirty="0">
                <a:solidFill>
                  <a:schemeClr val="accent2">
                    <a:lumMod val="75000"/>
                  </a:schemeClr>
                </a:solidFill>
              </a:rPr>
              <a:t>Think of </a:t>
            </a:r>
            <a:r>
              <a:rPr lang="en-ZA" sz="2400" b="1" dirty="0">
                <a:solidFill>
                  <a:schemeClr val="accent2">
                    <a:lumMod val="75000"/>
                  </a:schemeClr>
                </a:solidFill>
              </a:rPr>
              <a:t>innovative means to lead the learner into using new discourses and ways of understanding</a:t>
            </a:r>
            <a:r>
              <a:rPr lang="en-ZA" sz="2400" dirty="0">
                <a:solidFill>
                  <a:schemeClr val="accent2">
                    <a:lumMod val="75000"/>
                  </a:schemeClr>
                </a:solidFill>
              </a:rPr>
              <a:t> by engaging them on the level of the familiar / prior knowledge, or possibly by </a:t>
            </a:r>
            <a:r>
              <a:rPr lang="en-ZA" sz="2400" i="1" dirty="0">
                <a:solidFill>
                  <a:schemeClr val="accent2">
                    <a:lumMod val="75000"/>
                  </a:schemeClr>
                </a:solidFill>
              </a:rPr>
              <a:t>challenging</a:t>
            </a:r>
            <a:r>
              <a:rPr lang="en-ZA" sz="2400" dirty="0">
                <a:solidFill>
                  <a:schemeClr val="accent2">
                    <a:lumMod val="75000"/>
                  </a:schemeClr>
                </a:solidFill>
              </a:rPr>
              <a:t> or </a:t>
            </a:r>
            <a:r>
              <a:rPr lang="en-ZA" sz="2400" i="1" dirty="0">
                <a:solidFill>
                  <a:schemeClr val="accent2">
                    <a:lumMod val="75000"/>
                  </a:schemeClr>
                </a:solidFill>
              </a:rPr>
              <a:t>disrupting</a:t>
            </a:r>
            <a:r>
              <a:rPr lang="en-ZA" sz="2400" dirty="0">
                <a:solidFill>
                  <a:schemeClr val="accent2">
                    <a:lumMod val="75000"/>
                  </a:schemeClr>
                </a:solidFill>
              </a:rPr>
              <a:t> the familiar.</a:t>
            </a:r>
          </a:p>
          <a:p>
            <a:pPr lvl="0"/>
            <a:r>
              <a:rPr lang="en-ZA" sz="2400" dirty="0">
                <a:solidFill>
                  <a:schemeClr val="accent2">
                    <a:lumMod val="75000"/>
                  </a:schemeClr>
                </a:solidFill>
              </a:rPr>
              <a:t>Include learning activity and assessment which calls forth a </a:t>
            </a:r>
            <a:r>
              <a:rPr lang="en-ZA" sz="2400" b="1" i="1" dirty="0">
                <a:solidFill>
                  <a:schemeClr val="accent2">
                    <a:lumMod val="75000"/>
                  </a:schemeClr>
                </a:solidFill>
              </a:rPr>
              <a:t>full range </a:t>
            </a:r>
            <a:r>
              <a:rPr lang="en-ZA" sz="2400" b="1" dirty="0">
                <a:solidFill>
                  <a:schemeClr val="accent2">
                    <a:lumMod val="75000"/>
                  </a:schemeClr>
                </a:solidFill>
              </a:rPr>
              <a:t>of levels of cognitive engagement</a:t>
            </a:r>
            <a:r>
              <a:rPr lang="en-ZA" sz="2400" dirty="0">
                <a:solidFill>
                  <a:schemeClr val="accent2">
                    <a:lumMod val="75000"/>
                  </a:schemeClr>
                </a:solidFill>
              </a:rPr>
              <a:t> and skill development.</a:t>
            </a:r>
          </a:p>
          <a:p>
            <a:pPr lvl="0"/>
            <a:r>
              <a:rPr lang="en-ZA" sz="2400" b="1" dirty="0">
                <a:solidFill>
                  <a:schemeClr val="accent2">
                    <a:lumMod val="75000"/>
                  </a:schemeClr>
                </a:solidFill>
              </a:rPr>
              <a:t>Avoid</a:t>
            </a:r>
            <a:r>
              <a:rPr lang="en-ZA" sz="2400" dirty="0">
                <a:solidFill>
                  <a:schemeClr val="accent2">
                    <a:lumMod val="75000"/>
                  </a:schemeClr>
                </a:solidFill>
              </a:rPr>
              <a:t> the approach that seeks to attain outcomes by relying on “</a:t>
            </a:r>
            <a:r>
              <a:rPr lang="en-ZA" sz="2400" b="1" dirty="0">
                <a:solidFill>
                  <a:schemeClr val="accent2">
                    <a:lumMod val="75000"/>
                  </a:schemeClr>
                </a:solidFill>
              </a:rPr>
              <a:t>atomised checklists of micro-competences</a:t>
            </a:r>
            <a:r>
              <a:rPr lang="en-ZA" sz="2400" dirty="0">
                <a:solidFill>
                  <a:schemeClr val="accent2">
                    <a:lumMod val="75000"/>
                  </a:schemeClr>
                </a:solidFill>
              </a:rPr>
              <a:t>” (Hager, 2004).</a:t>
            </a:r>
          </a:p>
        </p:txBody>
      </p:sp>
    </p:spTree>
    <p:extLst>
      <p:ext uri="{BB962C8B-B14F-4D97-AF65-F5344CB8AC3E}">
        <p14:creationId xmlns:p14="http://schemas.microsoft.com/office/powerpoint/2010/main" val="1681103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256"/>
            <a:ext cx="10515600" cy="4599710"/>
          </a:xfrm>
          <a:ln>
            <a:solidFill>
              <a:srgbClr val="0000FF"/>
            </a:solidFill>
          </a:ln>
        </p:spPr>
        <p:txBody>
          <a:bodyPr>
            <a:normAutofit/>
          </a:bodyPr>
          <a:lstStyle/>
          <a:p>
            <a:pPr marL="0" lvl="0" indent="0">
              <a:buNone/>
            </a:pPr>
            <a:r>
              <a:rPr lang="en-US" sz="2200" b="1" dirty="0" smtClean="0">
                <a:solidFill>
                  <a:srgbClr val="0033CC"/>
                </a:solidFill>
              </a:rPr>
              <a:t>Introduction</a:t>
            </a:r>
          </a:p>
          <a:p>
            <a:pPr marL="0" lvl="0" indent="0">
              <a:lnSpc>
                <a:spcPct val="100000"/>
              </a:lnSpc>
              <a:spcAft>
                <a:spcPts val="1200"/>
              </a:spcAft>
              <a:buNone/>
            </a:pPr>
            <a:r>
              <a:rPr lang="en-US" sz="2200" dirty="0" smtClean="0">
                <a:solidFill>
                  <a:srgbClr val="0033CC"/>
                </a:solidFill>
              </a:rPr>
              <a:t>The learning activities you plan should provide students with an opportunity to develop the necessary skills they need to demonstrate their mastery of the specific subject.  In addition to alignment with students’ knowledge and skills, your teaching and learning activities should also demonstrate alignment in terms of course content, course structure, and instructional approaches.</a:t>
            </a:r>
          </a:p>
          <a:p>
            <a:pPr marL="0" lvl="0" indent="0">
              <a:buNone/>
            </a:pPr>
            <a:r>
              <a:rPr lang="en-US" sz="2200" b="1" dirty="0" smtClean="0">
                <a:solidFill>
                  <a:srgbClr val="0033CC"/>
                </a:solidFill>
              </a:rPr>
              <a:t>Learning activity components</a:t>
            </a:r>
          </a:p>
          <a:p>
            <a:r>
              <a:rPr lang="en-US" sz="2200" dirty="0" smtClean="0">
                <a:solidFill>
                  <a:srgbClr val="0033CC"/>
                </a:solidFill>
              </a:rPr>
              <a:t>Context – subject, level, learning outcomes, environment, etc.</a:t>
            </a:r>
          </a:p>
          <a:p>
            <a:r>
              <a:rPr lang="en-US" sz="2200" dirty="0" smtClean="0">
                <a:solidFill>
                  <a:srgbClr val="0033CC"/>
                </a:solidFill>
              </a:rPr>
              <a:t>Learning and teaching approaches – theories and models</a:t>
            </a:r>
          </a:p>
          <a:p>
            <a:r>
              <a:rPr lang="en-US" sz="2200" dirty="0" smtClean="0">
                <a:solidFill>
                  <a:srgbClr val="0033CC"/>
                </a:solidFill>
              </a:rPr>
              <a:t>Tasks – Types, techniques, tools, resources, interaction, roles</a:t>
            </a:r>
          </a:p>
          <a:p>
            <a:r>
              <a:rPr lang="en-US" sz="2200" dirty="0" smtClean="0">
                <a:solidFill>
                  <a:srgbClr val="0033CC"/>
                </a:solidFill>
              </a:rPr>
              <a:t>Assessment – types, techniques</a:t>
            </a:r>
          </a:p>
          <a:p>
            <a:pPr marL="0" lvl="0" indent="0">
              <a:buNone/>
            </a:pPr>
            <a:endParaRPr lang="en-US" sz="1800" dirty="0">
              <a:solidFill>
                <a:srgbClr val="FF0000"/>
              </a:solidFill>
            </a:endParaRPr>
          </a:p>
        </p:txBody>
      </p:sp>
      <p:sp>
        <p:nvSpPr>
          <p:cNvPr id="4" name="Title 3"/>
          <p:cNvSpPr>
            <a:spLocks noGrp="1"/>
          </p:cNvSpPr>
          <p:nvPr>
            <p:ph type="title"/>
          </p:nvPr>
        </p:nvSpPr>
        <p:spPr>
          <a:xfrm>
            <a:off x="838200" y="365125"/>
            <a:ext cx="10515600" cy="798657"/>
          </a:xfrm>
        </p:spPr>
        <p:txBody>
          <a:bodyPr/>
          <a:lstStyle/>
          <a:p>
            <a:endParaRPr lang="en-ZA"/>
          </a:p>
        </p:txBody>
      </p:sp>
      <p:sp>
        <p:nvSpPr>
          <p:cNvPr id="5" name="Title 1"/>
          <p:cNvSpPr txBox="1">
            <a:spLocks/>
          </p:cNvSpPr>
          <p:nvPr/>
        </p:nvSpPr>
        <p:spPr>
          <a:xfrm>
            <a:off x="838200" y="327025"/>
            <a:ext cx="10515600" cy="836757"/>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dirty="0" smtClean="0">
                <a:solidFill>
                  <a:schemeClr val="bg1"/>
                </a:solidFill>
                <a:latin typeface="+mn-lt"/>
              </a:rPr>
              <a:t>4.4: </a:t>
            </a:r>
            <a:r>
              <a:rPr lang="en-ZA" sz="2800" dirty="0">
                <a:solidFill>
                  <a:schemeClr val="bg1"/>
                </a:solidFill>
                <a:latin typeface="+mn-lt"/>
              </a:rPr>
              <a:t>Planning appropriate </a:t>
            </a:r>
            <a:r>
              <a:rPr lang="en-ZA" sz="2800" dirty="0" smtClean="0">
                <a:solidFill>
                  <a:schemeClr val="bg1"/>
                </a:solidFill>
                <a:latin typeface="+mn-lt"/>
              </a:rPr>
              <a:t>activities</a:t>
            </a:r>
            <a:endParaRPr lang="en-ZA" sz="2800" dirty="0">
              <a:solidFill>
                <a:schemeClr val="bg1"/>
              </a:solidFill>
              <a:latin typeface="+mn-lt"/>
            </a:endParaRPr>
          </a:p>
        </p:txBody>
      </p:sp>
    </p:spTree>
    <p:extLst>
      <p:ext uri="{BB962C8B-B14F-4D97-AF65-F5344CB8AC3E}">
        <p14:creationId xmlns:p14="http://schemas.microsoft.com/office/powerpoint/2010/main" val="1763622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1656"/>
            <a:ext cx="10515600" cy="4918362"/>
          </a:xfrm>
          <a:ln>
            <a:solidFill>
              <a:srgbClr val="0000FF"/>
            </a:solidFill>
          </a:ln>
        </p:spPr>
        <p:txBody>
          <a:bodyPr>
            <a:normAutofit/>
          </a:bodyPr>
          <a:lstStyle/>
          <a:p>
            <a:pPr marL="0" lvl="0" indent="0">
              <a:buNone/>
            </a:pPr>
            <a:r>
              <a:rPr lang="en-US" sz="2200" b="1" dirty="0" smtClean="0">
                <a:solidFill>
                  <a:srgbClr val="0033CC"/>
                </a:solidFill>
              </a:rPr>
              <a:t>Types of learning activities</a:t>
            </a:r>
          </a:p>
          <a:p>
            <a:r>
              <a:rPr lang="en-US" sz="2200" dirty="0" smtClean="0">
                <a:solidFill>
                  <a:srgbClr val="0033CC"/>
                </a:solidFill>
              </a:rPr>
              <a:t>Introductory activities – done at the start of every new theme/concept</a:t>
            </a:r>
          </a:p>
          <a:p>
            <a:r>
              <a:rPr lang="en-US" sz="2200" dirty="0" smtClean="0">
                <a:solidFill>
                  <a:srgbClr val="0033CC"/>
                </a:solidFill>
              </a:rPr>
              <a:t>Developmental activities – involves change which must be cumulative and systematic</a:t>
            </a:r>
          </a:p>
          <a:p>
            <a:pPr marL="0" indent="0">
              <a:buNone/>
            </a:pPr>
            <a:endParaRPr lang="en-US" sz="2200" dirty="0" smtClean="0">
              <a:solidFill>
                <a:srgbClr val="0033CC"/>
              </a:solidFill>
            </a:endParaRPr>
          </a:p>
          <a:p>
            <a:pPr marL="0" indent="0">
              <a:lnSpc>
                <a:spcPct val="100000"/>
              </a:lnSpc>
              <a:spcBef>
                <a:spcPts val="0"/>
              </a:spcBef>
              <a:buNone/>
            </a:pPr>
            <a:r>
              <a:rPr lang="en-US" sz="2200" b="1" dirty="0" smtClean="0">
                <a:solidFill>
                  <a:srgbClr val="0033CC"/>
                </a:solidFill>
              </a:rPr>
              <a:t>Managerial activities of the lecturer</a:t>
            </a:r>
          </a:p>
          <a:p>
            <a:r>
              <a:rPr lang="en-US" sz="2200" dirty="0" smtClean="0">
                <a:solidFill>
                  <a:srgbClr val="0033CC"/>
                </a:solidFill>
              </a:rPr>
              <a:t>Class/group discussion – manage participation of all students, manage the dynamic continuation of the discussion, keep students focused on the theme, ask stimulating questions, provide information if required, keep student support in mind.</a:t>
            </a:r>
          </a:p>
          <a:p>
            <a:r>
              <a:rPr lang="en-US" sz="2200" dirty="0" smtClean="0">
                <a:solidFill>
                  <a:srgbClr val="0033CC"/>
                </a:solidFill>
              </a:rPr>
              <a:t>If you plan for students to visit the resource </a:t>
            </a:r>
            <a:r>
              <a:rPr lang="en-US" sz="2200" dirty="0" err="1" smtClean="0">
                <a:solidFill>
                  <a:srgbClr val="0033CC"/>
                </a:solidFill>
              </a:rPr>
              <a:t>centre</a:t>
            </a:r>
            <a:r>
              <a:rPr lang="en-US" sz="2200" dirty="0" smtClean="0">
                <a:solidFill>
                  <a:srgbClr val="0033CC"/>
                </a:solidFill>
              </a:rPr>
              <a:t> or library, make sure the facility has adequate information on the theme you intended to teach.  </a:t>
            </a:r>
          </a:p>
          <a:p>
            <a:r>
              <a:rPr lang="en-US" sz="2200" dirty="0" smtClean="0">
                <a:solidFill>
                  <a:srgbClr val="0033CC"/>
                </a:solidFill>
              </a:rPr>
              <a:t>Practical activities – order material, equipment, tools, etc. in time and divide it among the students.  Use available funds carefully.  Check safety aspects as well as the contents of your first-aid kit if you are responsible for a subject with a practical component.</a:t>
            </a:r>
            <a:endParaRPr lang="en-US" sz="2200" dirty="0">
              <a:solidFill>
                <a:srgbClr val="0033CC"/>
              </a:solidFill>
            </a:endParaRPr>
          </a:p>
          <a:p>
            <a:pPr marL="0" lvl="0" indent="0">
              <a:buNone/>
            </a:pPr>
            <a:endParaRPr lang="en-US" sz="1800" dirty="0" smtClean="0">
              <a:solidFill>
                <a:srgbClr val="FF0000"/>
              </a:solidFill>
            </a:endParaRPr>
          </a:p>
        </p:txBody>
      </p:sp>
      <p:sp>
        <p:nvSpPr>
          <p:cNvPr id="4" name="Title 3"/>
          <p:cNvSpPr>
            <a:spLocks noGrp="1"/>
          </p:cNvSpPr>
          <p:nvPr>
            <p:ph type="title"/>
          </p:nvPr>
        </p:nvSpPr>
        <p:spPr>
          <a:xfrm>
            <a:off x="838200" y="365125"/>
            <a:ext cx="10515600" cy="798657"/>
          </a:xfrm>
        </p:spPr>
        <p:txBody>
          <a:bodyPr/>
          <a:lstStyle/>
          <a:p>
            <a:endParaRPr lang="en-ZA"/>
          </a:p>
        </p:txBody>
      </p:sp>
      <p:sp>
        <p:nvSpPr>
          <p:cNvPr id="5" name="Title 1"/>
          <p:cNvSpPr txBox="1">
            <a:spLocks/>
          </p:cNvSpPr>
          <p:nvPr/>
        </p:nvSpPr>
        <p:spPr>
          <a:xfrm>
            <a:off x="838200" y="327025"/>
            <a:ext cx="10515600" cy="836757"/>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dirty="0" smtClean="0">
                <a:solidFill>
                  <a:schemeClr val="bg1"/>
                </a:solidFill>
                <a:latin typeface="+mn-lt"/>
              </a:rPr>
              <a:t>4.4: </a:t>
            </a:r>
            <a:r>
              <a:rPr lang="en-ZA" sz="2800" dirty="0">
                <a:solidFill>
                  <a:schemeClr val="bg1"/>
                </a:solidFill>
                <a:latin typeface="+mn-lt"/>
              </a:rPr>
              <a:t>Planning appropriate </a:t>
            </a:r>
            <a:r>
              <a:rPr lang="en-ZA" sz="2800" dirty="0" smtClean="0">
                <a:solidFill>
                  <a:schemeClr val="bg1"/>
                </a:solidFill>
                <a:latin typeface="+mn-lt"/>
              </a:rPr>
              <a:t>activities (Continued)</a:t>
            </a:r>
            <a:endParaRPr lang="en-ZA" sz="2800" dirty="0">
              <a:solidFill>
                <a:schemeClr val="bg1"/>
              </a:solidFill>
              <a:latin typeface="+mn-lt"/>
            </a:endParaRPr>
          </a:p>
        </p:txBody>
      </p:sp>
    </p:spTree>
    <p:extLst>
      <p:ext uri="{BB962C8B-B14F-4D97-AF65-F5344CB8AC3E}">
        <p14:creationId xmlns:p14="http://schemas.microsoft.com/office/powerpoint/2010/main" val="128346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327025"/>
            <a:ext cx="10829925" cy="911225"/>
          </a:xfrm>
          <a:solidFill>
            <a:srgbClr val="00B050"/>
          </a:solidFill>
        </p:spPr>
        <p:txBody>
          <a:bodyPr>
            <a:noAutofit/>
          </a:bodyPr>
          <a:lstStyle/>
          <a:p>
            <a:r>
              <a:rPr lang="en-ZA" sz="3200" dirty="0">
                <a:solidFill>
                  <a:schemeClr val="bg1"/>
                </a:solidFill>
                <a:latin typeface="+mn-lt"/>
              </a:rPr>
              <a:t>Course </a:t>
            </a:r>
            <a:r>
              <a:rPr lang="en-ZA" sz="3200" dirty="0" smtClean="0">
                <a:solidFill>
                  <a:schemeClr val="bg1"/>
                </a:solidFill>
                <a:latin typeface="+mn-lt"/>
              </a:rPr>
              <a:t>Contents 5: </a:t>
            </a:r>
            <a:r>
              <a:rPr lang="en-ZA" sz="3200" dirty="0">
                <a:solidFill>
                  <a:schemeClr val="bg1"/>
                </a:solidFill>
                <a:latin typeface="+mn-lt"/>
              </a:rPr>
              <a:t>Time management in the TVET environment</a:t>
            </a:r>
          </a:p>
        </p:txBody>
      </p:sp>
      <p:sp>
        <p:nvSpPr>
          <p:cNvPr id="3" name="Content Placeholder 2"/>
          <p:cNvSpPr>
            <a:spLocks noGrp="1"/>
          </p:cNvSpPr>
          <p:nvPr>
            <p:ph idx="1"/>
          </p:nvPr>
        </p:nvSpPr>
        <p:spPr>
          <a:xfrm>
            <a:off x="831272" y="1647826"/>
            <a:ext cx="10515600" cy="4489738"/>
          </a:xfrm>
          <a:ln>
            <a:solidFill>
              <a:srgbClr val="0000FF"/>
            </a:solidFill>
          </a:ln>
        </p:spPr>
        <p:txBody>
          <a:bodyPr>
            <a:normAutofit/>
          </a:bodyPr>
          <a:lstStyle/>
          <a:p>
            <a:pPr marL="0" indent="0">
              <a:spcBef>
                <a:spcPts val="0"/>
              </a:spcBef>
              <a:spcAft>
                <a:spcPts val="1200"/>
              </a:spcAft>
              <a:buNone/>
            </a:pPr>
            <a:r>
              <a:rPr lang="en-ZA" sz="2200" dirty="0" smtClean="0">
                <a:solidFill>
                  <a:srgbClr val="0000CC"/>
                </a:solidFill>
              </a:rPr>
              <a:t>•  Time </a:t>
            </a:r>
            <a:r>
              <a:rPr lang="en-ZA" sz="2200" dirty="0">
                <a:solidFill>
                  <a:srgbClr val="0000CC"/>
                </a:solidFill>
              </a:rPr>
              <a:t>management </a:t>
            </a:r>
            <a:r>
              <a:rPr lang="en-ZA" sz="2200" i="1" dirty="0">
                <a:solidFill>
                  <a:srgbClr val="0000CC"/>
                </a:solidFill>
              </a:rPr>
              <a:t>in the TVET environment</a:t>
            </a:r>
            <a:r>
              <a:rPr lang="en-ZA" sz="2200" dirty="0">
                <a:solidFill>
                  <a:srgbClr val="0000CC"/>
                </a:solidFill>
              </a:rPr>
              <a:t>:</a:t>
            </a:r>
          </a:p>
          <a:p>
            <a:pPr lvl="1">
              <a:lnSpc>
                <a:spcPct val="100000"/>
              </a:lnSpc>
              <a:spcBef>
                <a:spcPts val="0"/>
              </a:spcBef>
              <a:spcAft>
                <a:spcPts val="600"/>
              </a:spcAft>
            </a:pPr>
            <a:r>
              <a:rPr lang="en-ZA" sz="2200" dirty="0">
                <a:solidFill>
                  <a:srgbClr val="0000CC"/>
                </a:solidFill>
              </a:rPr>
              <a:t>The lecturer’s time allocation between different activities (admin, planning, assessment, remaining a lifelong learner/keeping up to date, contact with the industry)</a:t>
            </a:r>
          </a:p>
          <a:p>
            <a:pPr lvl="1"/>
            <a:r>
              <a:rPr lang="en-ZA" sz="2200" dirty="0">
                <a:solidFill>
                  <a:srgbClr val="0000CC"/>
                </a:solidFill>
              </a:rPr>
              <a:t>Guiding students </a:t>
            </a:r>
            <a:r>
              <a:rPr lang="en-ZA" sz="2200" dirty="0" smtClean="0">
                <a:solidFill>
                  <a:srgbClr val="0000CC"/>
                </a:solidFill>
              </a:rPr>
              <a:t>on the </a:t>
            </a:r>
            <a:r>
              <a:rPr lang="en-ZA" sz="2200" dirty="0">
                <a:solidFill>
                  <a:srgbClr val="0000CC"/>
                </a:solidFill>
              </a:rPr>
              <a:t>effective use of allocated time during activities   </a:t>
            </a:r>
          </a:p>
          <a:p>
            <a:pPr marL="0" indent="0">
              <a:buNone/>
            </a:pPr>
            <a:endParaRPr lang="en-ZA" sz="1800" dirty="0"/>
          </a:p>
        </p:txBody>
      </p:sp>
    </p:spTree>
    <p:extLst>
      <p:ext uri="{BB962C8B-B14F-4D97-AF65-F5344CB8AC3E}">
        <p14:creationId xmlns:p14="http://schemas.microsoft.com/office/powerpoint/2010/main" val="3062365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smtClean="0">
                <a:solidFill>
                  <a:schemeClr val="bg1"/>
                </a:solidFill>
                <a:latin typeface="+mn-lt"/>
              </a:rPr>
              <a:t>5.1: </a:t>
            </a:r>
            <a:r>
              <a:rPr lang="en-ZA" sz="3200" dirty="0">
                <a:solidFill>
                  <a:schemeClr val="bg1"/>
                </a:solidFill>
              </a:rPr>
              <a:t>Time allocation between different activities</a:t>
            </a:r>
            <a:endParaRPr lang="en-ZA" sz="3200" dirty="0">
              <a:solidFill>
                <a:schemeClr val="bg1"/>
              </a:solidFill>
              <a:latin typeface="+mn-lt"/>
            </a:endParaRPr>
          </a:p>
        </p:txBody>
      </p:sp>
      <p:sp>
        <p:nvSpPr>
          <p:cNvPr id="3" name="Content Placeholder 2"/>
          <p:cNvSpPr>
            <a:spLocks noGrp="1"/>
          </p:cNvSpPr>
          <p:nvPr>
            <p:ph idx="1"/>
          </p:nvPr>
        </p:nvSpPr>
        <p:spPr>
          <a:xfrm>
            <a:off x="838200" y="1163781"/>
            <a:ext cx="10515600" cy="5527963"/>
          </a:xfrm>
          <a:ln>
            <a:solidFill>
              <a:srgbClr val="0000FF"/>
            </a:solidFill>
          </a:ln>
        </p:spPr>
        <p:txBody>
          <a:bodyPr>
            <a:normAutofit/>
          </a:bodyPr>
          <a:lstStyle/>
          <a:p>
            <a:pPr marL="0" indent="0">
              <a:buNone/>
            </a:pPr>
            <a:r>
              <a:rPr lang="en-US" sz="2200" dirty="0" smtClean="0">
                <a:solidFill>
                  <a:srgbClr val="0000CC"/>
                </a:solidFill>
              </a:rPr>
              <a:t>A teaching </a:t>
            </a:r>
            <a:r>
              <a:rPr lang="en-US" sz="2200" dirty="0" err="1" smtClean="0">
                <a:solidFill>
                  <a:srgbClr val="0000CC"/>
                </a:solidFill>
              </a:rPr>
              <a:t>programme</a:t>
            </a:r>
            <a:r>
              <a:rPr lang="en-US" sz="2200" dirty="0" smtClean="0">
                <a:solidFill>
                  <a:srgbClr val="0000CC"/>
                </a:solidFill>
              </a:rPr>
              <a:t> can only proceed in a meaningful manner if it is planned in advance and based on a time schedule.  Time planning should incorporate the following aspects:</a:t>
            </a:r>
          </a:p>
          <a:p>
            <a:pPr marL="0" indent="0">
              <a:buNone/>
            </a:pPr>
            <a:endParaRPr lang="en-US" sz="1800" dirty="0" smtClean="0">
              <a:solidFill>
                <a:srgbClr val="0000CC"/>
              </a:solidFill>
            </a:endParaRPr>
          </a:p>
          <a:p>
            <a:pPr marL="0" indent="0">
              <a:buNone/>
            </a:pPr>
            <a:endParaRPr lang="en-US" sz="1800" dirty="0" smtClean="0">
              <a:solidFill>
                <a:srgbClr val="0000CC"/>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4304392"/>
              </p:ext>
            </p:extLst>
          </p:nvPr>
        </p:nvGraphicFramePr>
        <p:xfrm>
          <a:off x="838200" y="1953490"/>
          <a:ext cx="10515600" cy="4738253"/>
        </p:xfrm>
        <a:graphic>
          <a:graphicData uri="http://schemas.openxmlformats.org/drawingml/2006/table">
            <a:tbl>
              <a:tblPr firstRow="1" bandRow="1">
                <a:tableStyleId>{5C22544A-7EE6-4342-B048-85BDC9FD1C3A}</a:tableStyleId>
              </a:tblPr>
              <a:tblGrid>
                <a:gridCol w="2975273"/>
                <a:gridCol w="7540327"/>
              </a:tblGrid>
              <a:tr h="776426">
                <a:tc>
                  <a:txBody>
                    <a:bodyPr/>
                    <a:lstStyle/>
                    <a:p>
                      <a:pPr>
                        <a:lnSpc>
                          <a:spcPct val="107000"/>
                        </a:lnSpc>
                        <a:spcAft>
                          <a:spcPts val="0"/>
                        </a:spcAft>
                      </a:pPr>
                      <a:r>
                        <a:rPr lang="en-US" sz="2000" dirty="0">
                          <a:effectLst/>
                        </a:rPr>
                        <a:t>Activities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0"/>
                        </a:spcAft>
                      </a:pPr>
                      <a:r>
                        <a:rPr lang="en-US" sz="2000" dirty="0">
                          <a:effectLst/>
                        </a:rPr>
                        <a:t>Description of time management activities to be organized and managed</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837178">
                <a:tc>
                  <a:txBody>
                    <a:bodyPr/>
                    <a:lstStyle/>
                    <a:p>
                      <a:pPr>
                        <a:lnSpc>
                          <a:spcPct val="107000"/>
                        </a:lnSpc>
                        <a:spcAft>
                          <a:spcPts val="0"/>
                        </a:spcAft>
                      </a:pPr>
                      <a:r>
                        <a:rPr lang="en-US" sz="2000" dirty="0">
                          <a:effectLst/>
                        </a:rPr>
                        <a:t>Year </a:t>
                      </a:r>
                      <a:r>
                        <a:rPr lang="en-US" sz="2000" dirty="0" err="1">
                          <a:effectLst/>
                        </a:rPr>
                        <a:t>programme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0"/>
                        </a:spcAft>
                      </a:pPr>
                      <a:r>
                        <a:rPr lang="en-US" sz="2000" dirty="0">
                          <a:effectLst/>
                        </a:rPr>
                        <a:t>The year </a:t>
                      </a:r>
                      <a:r>
                        <a:rPr lang="en-US" sz="2000" dirty="0" err="1">
                          <a:effectLst/>
                        </a:rPr>
                        <a:t>programme</a:t>
                      </a:r>
                      <a:r>
                        <a:rPr lang="en-US" sz="2000" dirty="0">
                          <a:effectLst/>
                        </a:rPr>
                        <a:t> will indicate what you should incorporate in your teaching plan each term, week, day etc.</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1091342">
                <a:tc>
                  <a:txBody>
                    <a:bodyPr/>
                    <a:lstStyle/>
                    <a:p>
                      <a:pPr>
                        <a:lnSpc>
                          <a:spcPct val="107000"/>
                        </a:lnSpc>
                        <a:spcAft>
                          <a:spcPts val="0"/>
                        </a:spcAft>
                      </a:pPr>
                      <a:r>
                        <a:rPr lang="en-US" sz="2000" dirty="0">
                          <a:effectLst/>
                        </a:rPr>
                        <a:t>Week</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0"/>
                        </a:spcAft>
                      </a:pPr>
                      <a:r>
                        <a:rPr lang="en-US" sz="2000" dirty="0">
                          <a:effectLst/>
                        </a:rPr>
                        <a:t>The number of periods/hours available for your subject per week, need to be calculated and divided making provision for theoretical and practical work.</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837178">
                <a:tc>
                  <a:txBody>
                    <a:bodyPr/>
                    <a:lstStyle/>
                    <a:p>
                      <a:pPr>
                        <a:lnSpc>
                          <a:spcPct val="107000"/>
                        </a:lnSpc>
                        <a:spcAft>
                          <a:spcPts val="0"/>
                        </a:spcAft>
                      </a:pPr>
                      <a:r>
                        <a:rPr lang="en-US" sz="2000" dirty="0">
                          <a:effectLst/>
                        </a:rPr>
                        <a:t>Day</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0"/>
                        </a:spcAft>
                      </a:pPr>
                      <a:r>
                        <a:rPr lang="en-US" sz="2000" dirty="0">
                          <a:effectLst/>
                        </a:rPr>
                        <a:t>Plan administrative activities such as worksheets, material, tools, etc. so that you do not waste any time.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1196129">
                <a:tc>
                  <a:txBody>
                    <a:bodyPr/>
                    <a:lstStyle/>
                    <a:p>
                      <a:pPr>
                        <a:lnSpc>
                          <a:spcPct val="107000"/>
                        </a:lnSpc>
                        <a:spcAft>
                          <a:spcPts val="0"/>
                        </a:spcAft>
                      </a:pPr>
                      <a:r>
                        <a:rPr lang="en-US" sz="2000" dirty="0">
                          <a:effectLst/>
                        </a:rPr>
                        <a:t>Preparation of teaching material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0"/>
                        </a:spcAft>
                      </a:pPr>
                      <a:r>
                        <a:rPr lang="en-US" sz="2000" dirty="0">
                          <a:effectLst/>
                        </a:rPr>
                        <a:t>Teaching material like worksheets, assessment sheets, etc. should be planned in advance, prepared and duplicated. Make sure you have a plan B in case these facilities are out of order or not available.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1177387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4092"/>
            <a:ext cx="10515600" cy="1044575"/>
          </a:xfrm>
          <a:solidFill>
            <a:srgbClr val="00B050"/>
          </a:solidFill>
        </p:spPr>
        <p:txBody>
          <a:bodyPr>
            <a:normAutofit/>
          </a:bodyPr>
          <a:lstStyle/>
          <a:p>
            <a:r>
              <a:rPr lang="en-ZA" sz="3200" dirty="0" smtClean="0">
                <a:solidFill>
                  <a:schemeClr val="bg1"/>
                </a:solidFill>
                <a:latin typeface="+mn-lt"/>
              </a:rPr>
              <a:t>5.2: </a:t>
            </a:r>
            <a:r>
              <a:rPr lang="en-ZA" sz="3200" dirty="0">
                <a:solidFill>
                  <a:schemeClr val="bg1"/>
                </a:solidFill>
              </a:rPr>
              <a:t>Guiding students on effective use of allocated time during </a:t>
            </a:r>
            <a:r>
              <a:rPr lang="en-ZA" sz="3200" dirty="0" smtClean="0">
                <a:solidFill>
                  <a:schemeClr val="bg1"/>
                </a:solidFill>
              </a:rPr>
              <a:t> </a:t>
            </a:r>
            <a:br>
              <a:rPr lang="en-ZA" sz="3200" dirty="0" smtClean="0">
                <a:solidFill>
                  <a:schemeClr val="bg1"/>
                </a:solidFill>
              </a:rPr>
            </a:br>
            <a:r>
              <a:rPr lang="en-ZA" sz="3200" dirty="0">
                <a:solidFill>
                  <a:schemeClr val="bg1"/>
                </a:solidFill>
              </a:rPr>
              <a:t> </a:t>
            </a:r>
            <a:r>
              <a:rPr lang="en-ZA" sz="3200" dirty="0" smtClean="0">
                <a:solidFill>
                  <a:schemeClr val="bg1"/>
                </a:solidFill>
              </a:rPr>
              <a:t>       activities </a:t>
            </a:r>
            <a:endParaRPr lang="en-ZA" sz="3200" dirty="0">
              <a:solidFill>
                <a:schemeClr val="bg1"/>
              </a:solidFill>
              <a:latin typeface="+mn-lt"/>
            </a:endParaRPr>
          </a:p>
        </p:txBody>
      </p:sp>
      <p:sp>
        <p:nvSpPr>
          <p:cNvPr id="3" name="Content Placeholder 2"/>
          <p:cNvSpPr>
            <a:spLocks noGrp="1"/>
          </p:cNvSpPr>
          <p:nvPr>
            <p:ph idx="1"/>
          </p:nvPr>
        </p:nvSpPr>
        <p:spPr>
          <a:xfrm>
            <a:off x="838200" y="2074985"/>
            <a:ext cx="10515600" cy="4126523"/>
          </a:xfrm>
          <a:ln>
            <a:solidFill>
              <a:srgbClr val="0000FF"/>
            </a:solidFill>
          </a:ln>
        </p:spPr>
        <p:txBody>
          <a:bodyPr>
            <a:normAutofit/>
          </a:bodyPr>
          <a:lstStyle/>
          <a:p>
            <a:r>
              <a:rPr lang="en-US" sz="2200" dirty="0" smtClean="0">
                <a:solidFill>
                  <a:srgbClr val="0000CC"/>
                </a:solidFill>
              </a:rPr>
              <a:t>A subject assessment plan indicating the lecturers responsible for setting and moderating assessment tasks should be drawn up</a:t>
            </a:r>
          </a:p>
          <a:p>
            <a:r>
              <a:rPr lang="en-US" sz="2200" dirty="0" smtClean="0">
                <a:solidFill>
                  <a:srgbClr val="0000CC"/>
                </a:solidFill>
              </a:rPr>
              <a:t>These assessment plans will be used to monitor and verify the conduct of Internal Continuous </a:t>
            </a:r>
            <a:r>
              <a:rPr lang="en-US" sz="2200" dirty="0">
                <a:solidFill>
                  <a:srgbClr val="0000CC"/>
                </a:solidFill>
              </a:rPr>
              <a:t>A</a:t>
            </a:r>
            <a:r>
              <a:rPr lang="en-US" sz="2200" dirty="0" smtClean="0">
                <a:solidFill>
                  <a:srgbClr val="0000CC"/>
                </a:solidFill>
              </a:rPr>
              <a:t>ssessment (ICASS)</a:t>
            </a:r>
          </a:p>
          <a:p>
            <a:r>
              <a:rPr lang="en-ZA" sz="2200" dirty="0">
                <a:solidFill>
                  <a:srgbClr val="0000CC"/>
                </a:solidFill>
              </a:rPr>
              <a:t>A subject assessment schedule provides assessment tasks that will be administered in the academic year and must be provided to each student at the beginning of the academic year. This schedule should include the type of assessment task, the content to be covered, the time and mark allocation, and the date of assessment. </a:t>
            </a:r>
            <a:endParaRPr lang="en-US" sz="2200" dirty="0" smtClean="0">
              <a:solidFill>
                <a:srgbClr val="0000CC"/>
              </a:solidFill>
            </a:endParaRPr>
          </a:p>
          <a:p>
            <a:r>
              <a:rPr lang="en-US" sz="2200" dirty="0" smtClean="0">
                <a:solidFill>
                  <a:srgbClr val="0000CC"/>
                </a:solidFill>
              </a:rPr>
              <a:t>Plan the number of hours, periods and weeks where there is practical assessment tasks involved.</a:t>
            </a:r>
          </a:p>
        </p:txBody>
      </p:sp>
    </p:spTree>
    <p:extLst>
      <p:ext uri="{BB962C8B-B14F-4D97-AF65-F5344CB8AC3E}">
        <p14:creationId xmlns:p14="http://schemas.microsoft.com/office/powerpoint/2010/main" val="3939308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327025"/>
            <a:ext cx="10829925" cy="911225"/>
          </a:xfrm>
          <a:solidFill>
            <a:srgbClr val="00B050"/>
          </a:solidFill>
        </p:spPr>
        <p:txBody>
          <a:bodyPr>
            <a:noAutofit/>
          </a:bodyPr>
          <a:lstStyle/>
          <a:p>
            <a:r>
              <a:rPr lang="en-ZA" sz="3200" dirty="0">
                <a:solidFill>
                  <a:schemeClr val="bg1"/>
                </a:solidFill>
                <a:latin typeface="+mn-lt"/>
              </a:rPr>
              <a:t>Course </a:t>
            </a:r>
            <a:r>
              <a:rPr lang="en-ZA" sz="3200" dirty="0" smtClean="0">
                <a:solidFill>
                  <a:schemeClr val="bg1"/>
                </a:solidFill>
                <a:latin typeface="+mn-lt"/>
              </a:rPr>
              <a:t>Contents 6: </a:t>
            </a:r>
            <a:r>
              <a:rPr lang="en-ZA" sz="3200" dirty="0">
                <a:solidFill>
                  <a:schemeClr val="bg1"/>
                </a:solidFill>
                <a:latin typeface="+mn-lt"/>
              </a:rPr>
              <a:t>Effective management of administrative matters in the TVET classroom</a:t>
            </a:r>
          </a:p>
        </p:txBody>
      </p:sp>
      <p:sp>
        <p:nvSpPr>
          <p:cNvPr id="3" name="Content Placeholder 2"/>
          <p:cNvSpPr>
            <a:spLocks noGrp="1"/>
          </p:cNvSpPr>
          <p:nvPr>
            <p:ph idx="1"/>
          </p:nvPr>
        </p:nvSpPr>
        <p:spPr>
          <a:xfrm>
            <a:off x="831272" y="1647826"/>
            <a:ext cx="10515600" cy="4489738"/>
          </a:xfrm>
          <a:ln>
            <a:solidFill>
              <a:srgbClr val="0000FF"/>
            </a:solidFill>
          </a:ln>
        </p:spPr>
        <p:txBody>
          <a:bodyPr>
            <a:normAutofit/>
          </a:bodyPr>
          <a:lstStyle/>
          <a:p>
            <a:pPr marL="0" lvl="0" indent="0">
              <a:lnSpc>
                <a:spcPct val="100000"/>
              </a:lnSpc>
              <a:spcBef>
                <a:spcPts val="0"/>
              </a:spcBef>
              <a:spcAft>
                <a:spcPts val="1200"/>
              </a:spcAft>
              <a:buNone/>
            </a:pPr>
            <a:r>
              <a:rPr lang="en-ZA" sz="2200" dirty="0" smtClean="0">
                <a:solidFill>
                  <a:srgbClr val="0000CC"/>
                </a:solidFill>
              </a:rPr>
              <a:t>•  </a:t>
            </a:r>
            <a:r>
              <a:rPr lang="en-ZA" sz="2200" dirty="0">
                <a:solidFill>
                  <a:srgbClr val="0000CC"/>
                </a:solidFill>
              </a:rPr>
              <a:t>Effective management of administrative matters in the TVET classroom</a:t>
            </a:r>
          </a:p>
          <a:p>
            <a:pPr marL="990600" lvl="1" indent="-533400">
              <a:lnSpc>
                <a:spcPct val="100000"/>
              </a:lnSpc>
              <a:spcBef>
                <a:spcPts val="0"/>
              </a:spcBef>
              <a:spcAft>
                <a:spcPts val="600"/>
              </a:spcAft>
              <a:buFont typeface="Courier New" panose="02070309020205020404" pitchFamily="49" charset="0"/>
              <a:buChar char="o"/>
            </a:pPr>
            <a:r>
              <a:rPr lang="en-ZA" sz="2200" dirty="0" smtClean="0">
                <a:solidFill>
                  <a:srgbClr val="0000CC"/>
                </a:solidFill>
              </a:rPr>
              <a:t>Policy (file and revisit)</a:t>
            </a:r>
            <a:endParaRPr lang="en-ZA" sz="2200" dirty="0">
              <a:solidFill>
                <a:srgbClr val="0000CC"/>
              </a:solidFill>
            </a:endParaRPr>
          </a:p>
          <a:p>
            <a:pPr marL="990600" lvl="1" indent="-533400">
              <a:lnSpc>
                <a:spcPct val="100000"/>
              </a:lnSpc>
              <a:spcBef>
                <a:spcPts val="0"/>
              </a:spcBef>
              <a:spcAft>
                <a:spcPts val="600"/>
              </a:spcAft>
              <a:buFont typeface="Courier New" panose="02070309020205020404" pitchFamily="49" charset="0"/>
              <a:buChar char="o"/>
            </a:pPr>
            <a:r>
              <a:rPr lang="en-ZA" sz="2200" dirty="0">
                <a:solidFill>
                  <a:srgbClr val="0000CC"/>
                </a:solidFill>
              </a:rPr>
              <a:t>Recording </a:t>
            </a:r>
            <a:r>
              <a:rPr lang="en-ZA" sz="2200" dirty="0" smtClean="0">
                <a:solidFill>
                  <a:srgbClr val="0000CC"/>
                </a:solidFill>
              </a:rPr>
              <a:t>(set up in advance and don’t fall behind)</a:t>
            </a:r>
            <a:endParaRPr lang="en-ZA" sz="2200" dirty="0">
              <a:solidFill>
                <a:srgbClr val="0000CC"/>
              </a:solidFill>
            </a:endParaRPr>
          </a:p>
          <a:p>
            <a:pPr marL="990600" lvl="1" indent="-533400">
              <a:lnSpc>
                <a:spcPct val="100000"/>
              </a:lnSpc>
              <a:spcBef>
                <a:spcPts val="0"/>
              </a:spcBef>
              <a:spcAft>
                <a:spcPts val="600"/>
              </a:spcAft>
              <a:buFont typeface="Courier New" panose="02070309020205020404" pitchFamily="49" charset="0"/>
              <a:buChar char="o"/>
            </a:pPr>
            <a:r>
              <a:rPr lang="en-ZA" sz="2200" dirty="0" smtClean="0">
                <a:solidFill>
                  <a:srgbClr val="0000CC"/>
                </a:solidFill>
              </a:rPr>
              <a:t>Feedback (it’s vital, so make time for it, but use techniques to save time)</a:t>
            </a:r>
            <a:endParaRPr lang="en-ZA" sz="2200" dirty="0">
              <a:solidFill>
                <a:srgbClr val="0000CC"/>
              </a:solidFill>
            </a:endParaRPr>
          </a:p>
          <a:p>
            <a:pPr marL="990600" lvl="1" indent="-533400">
              <a:lnSpc>
                <a:spcPct val="100000"/>
              </a:lnSpc>
              <a:spcBef>
                <a:spcPts val="0"/>
              </a:spcBef>
              <a:spcAft>
                <a:spcPts val="600"/>
              </a:spcAft>
              <a:buFont typeface="Courier New" panose="02070309020205020404" pitchFamily="49" charset="0"/>
              <a:buChar char="o"/>
            </a:pPr>
            <a:r>
              <a:rPr lang="en-ZA" sz="2200" dirty="0">
                <a:solidFill>
                  <a:srgbClr val="0000CC"/>
                </a:solidFill>
              </a:rPr>
              <a:t>Attendance </a:t>
            </a:r>
            <a:r>
              <a:rPr lang="en-ZA" sz="2200" dirty="0" smtClean="0">
                <a:solidFill>
                  <a:srgbClr val="0000CC"/>
                </a:solidFill>
              </a:rPr>
              <a:t>recording (if possible, use electronic means)</a:t>
            </a:r>
            <a:endParaRPr lang="en-ZA" sz="2200" dirty="0">
              <a:solidFill>
                <a:srgbClr val="0000CC"/>
              </a:solidFill>
            </a:endParaRPr>
          </a:p>
          <a:p>
            <a:pPr marL="990600" lvl="1" indent="-533400">
              <a:lnSpc>
                <a:spcPct val="100000"/>
              </a:lnSpc>
              <a:spcBef>
                <a:spcPts val="0"/>
              </a:spcBef>
              <a:spcAft>
                <a:spcPts val="600"/>
              </a:spcAft>
              <a:buFont typeface="Courier New" panose="02070309020205020404" pitchFamily="49" charset="0"/>
              <a:buChar char="o"/>
            </a:pPr>
            <a:r>
              <a:rPr lang="en-ZA" sz="2200" dirty="0">
                <a:solidFill>
                  <a:srgbClr val="0000CC"/>
                </a:solidFill>
              </a:rPr>
              <a:t>Report writing </a:t>
            </a:r>
            <a:r>
              <a:rPr lang="en-ZA" sz="2200" dirty="0" smtClean="0">
                <a:solidFill>
                  <a:srgbClr val="0000CC"/>
                </a:solidFill>
              </a:rPr>
              <a:t>(develop a standard template if one isn’t provided)</a:t>
            </a:r>
            <a:endParaRPr lang="en-ZA" sz="2200" dirty="0">
              <a:solidFill>
                <a:srgbClr val="0000CC"/>
              </a:solidFill>
            </a:endParaRPr>
          </a:p>
          <a:p>
            <a:pPr marL="990600" lvl="1" indent="-533400">
              <a:lnSpc>
                <a:spcPct val="100000"/>
              </a:lnSpc>
              <a:spcBef>
                <a:spcPts val="0"/>
              </a:spcBef>
              <a:spcAft>
                <a:spcPts val="600"/>
              </a:spcAft>
              <a:buFont typeface="Courier New" panose="02070309020205020404" pitchFamily="49" charset="0"/>
              <a:buChar char="o"/>
            </a:pPr>
            <a:r>
              <a:rPr lang="en-ZA" sz="2200" dirty="0">
                <a:solidFill>
                  <a:srgbClr val="0000CC"/>
                </a:solidFill>
              </a:rPr>
              <a:t>Stock </a:t>
            </a:r>
            <a:r>
              <a:rPr lang="en-ZA" sz="2200" dirty="0" smtClean="0">
                <a:solidFill>
                  <a:srgbClr val="0000CC"/>
                </a:solidFill>
              </a:rPr>
              <a:t>keeping and inventory </a:t>
            </a:r>
            <a:r>
              <a:rPr lang="en-ZA" sz="2200" dirty="0" smtClean="0">
                <a:solidFill>
                  <a:srgbClr val="C00000"/>
                </a:solidFill>
              </a:rPr>
              <a:t>[??]</a:t>
            </a:r>
          </a:p>
          <a:p>
            <a:pPr marL="990600" lvl="1" indent="-533400">
              <a:buFont typeface="Courier New" panose="02070309020205020404" pitchFamily="49" charset="0"/>
              <a:buChar char="o"/>
            </a:pPr>
            <a:r>
              <a:rPr lang="en-ZA" sz="2200" dirty="0" smtClean="0">
                <a:solidFill>
                  <a:srgbClr val="0000CC"/>
                </a:solidFill>
              </a:rPr>
              <a:t>Budget (keep files for budget allocations; invoices and purchase orders, i.e. committed; and receipts/proofs of payment)</a:t>
            </a:r>
            <a:endParaRPr lang="en-ZA" sz="2200" dirty="0">
              <a:solidFill>
                <a:srgbClr val="0000CC"/>
              </a:solidFill>
            </a:endParaRPr>
          </a:p>
        </p:txBody>
      </p:sp>
    </p:spTree>
    <p:extLst>
      <p:ext uri="{BB962C8B-B14F-4D97-AF65-F5344CB8AC3E}">
        <p14:creationId xmlns:p14="http://schemas.microsoft.com/office/powerpoint/2010/main" val="2901855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07811"/>
          </a:xfrm>
          <a:solidFill>
            <a:srgbClr val="00B050"/>
          </a:solidFill>
        </p:spPr>
        <p:txBody>
          <a:bodyPr>
            <a:normAutofit/>
          </a:bodyPr>
          <a:lstStyle/>
          <a:p>
            <a:r>
              <a:rPr lang="en-ZA" sz="3200" dirty="0">
                <a:solidFill>
                  <a:schemeClr val="bg1"/>
                </a:solidFill>
                <a:latin typeface="+mn-lt"/>
              </a:rPr>
              <a:t>Course </a:t>
            </a:r>
            <a:r>
              <a:rPr lang="en-ZA" sz="3200" dirty="0" smtClean="0">
                <a:solidFill>
                  <a:schemeClr val="bg1"/>
                </a:solidFill>
                <a:latin typeface="+mn-lt"/>
              </a:rPr>
              <a:t>Contents 6: Effective </a:t>
            </a:r>
            <a:r>
              <a:rPr lang="en-ZA" sz="3200" dirty="0">
                <a:solidFill>
                  <a:schemeClr val="bg1"/>
                </a:solidFill>
                <a:latin typeface="+mn-lt"/>
              </a:rPr>
              <a:t>management of administrative matters in the TVET classroom</a:t>
            </a:r>
          </a:p>
        </p:txBody>
      </p:sp>
      <p:sp>
        <p:nvSpPr>
          <p:cNvPr id="3" name="Content Placeholder 2"/>
          <p:cNvSpPr>
            <a:spLocks noGrp="1"/>
          </p:cNvSpPr>
          <p:nvPr>
            <p:ph idx="1"/>
          </p:nvPr>
        </p:nvSpPr>
        <p:spPr>
          <a:xfrm>
            <a:off x="838200" y="1759528"/>
            <a:ext cx="10515600" cy="4336473"/>
          </a:xfrm>
          <a:ln>
            <a:solidFill>
              <a:srgbClr val="0000FF"/>
            </a:solidFill>
          </a:ln>
        </p:spPr>
        <p:txBody>
          <a:bodyPr>
            <a:normAutofit/>
          </a:bodyPr>
          <a:lstStyle/>
          <a:p>
            <a:pPr>
              <a:lnSpc>
                <a:spcPct val="100000"/>
              </a:lnSpc>
              <a:spcAft>
                <a:spcPts val="1200"/>
              </a:spcAft>
            </a:pPr>
            <a:r>
              <a:rPr lang="en-ZA" sz="2200" b="1" dirty="0" smtClean="0">
                <a:solidFill>
                  <a:srgbClr val="0000CC"/>
                </a:solidFill>
              </a:rPr>
              <a:t>Recording </a:t>
            </a:r>
          </a:p>
          <a:p>
            <a:pPr marL="893763" indent="-447675">
              <a:buFont typeface="Courier New" panose="02070309020205020404" pitchFamily="49" charset="0"/>
              <a:buChar char="o"/>
            </a:pPr>
            <a:r>
              <a:rPr lang="en-ZA" sz="2200" dirty="0" smtClean="0">
                <a:solidFill>
                  <a:srgbClr val="0000CC"/>
                </a:solidFill>
              </a:rPr>
              <a:t>Record </a:t>
            </a:r>
            <a:r>
              <a:rPr lang="en-ZA" sz="2200" dirty="0">
                <a:solidFill>
                  <a:srgbClr val="0000CC"/>
                </a:solidFill>
              </a:rPr>
              <a:t>sheets constitute the official assessment records that must be kept at the college for </a:t>
            </a:r>
            <a:r>
              <a:rPr lang="en-ZA" sz="2200" dirty="0" smtClean="0">
                <a:solidFill>
                  <a:srgbClr val="0000CC"/>
                </a:solidFill>
              </a:rPr>
              <a:t>monitoring</a:t>
            </a:r>
            <a:r>
              <a:rPr lang="en-ZA" sz="2200" dirty="0">
                <a:solidFill>
                  <a:srgbClr val="0000CC"/>
                </a:solidFill>
              </a:rPr>
              <a:t>, </a:t>
            </a:r>
            <a:r>
              <a:rPr lang="en-ZA" sz="2200" dirty="0" smtClean="0">
                <a:solidFill>
                  <a:srgbClr val="0000CC"/>
                </a:solidFill>
              </a:rPr>
              <a:t>moderation </a:t>
            </a:r>
            <a:r>
              <a:rPr lang="en-ZA" sz="2200" dirty="0">
                <a:solidFill>
                  <a:srgbClr val="0000CC"/>
                </a:solidFill>
              </a:rPr>
              <a:t>and verification purposes. </a:t>
            </a:r>
            <a:endParaRPr lang="en-ZA" sz="2200" dirty="0" smtClean="0">
              <a:solidFill>
                <a:srgbClr val="0000CC"/>
              </a:solidFill>
            </a:endParaRPr>
          </a:p>
          <a:p>
            <a:pPr marL="893763" indent="-447675">
              <a:buFont typeface="Courier New" panose="02070309020205020404" pitchFamily="49" charset="0"/>
              <a:buChar char="o"/>
            </a:pPr>
            <a:r>
              <a:rPr lang="en-ZA" sz="2200" dirty="0">
                <a:solidFill>
                  <a:srgbClr val="0000CC"/>
                </a:solidFill>
              </a:rPr>
              <a:t>It is important to be mindful that these records constitute legal evidence should a legal dispute be declared by a student / parent / guardian. </a:t>
            </a:r>
            <a:endParaRPr lang="en-ZA" sz="2200" dirty="0" smtClean="0">
              <a:solidFill>
                <a:srgbClr val="0000CC"/>
              </a:solidFill>
            </a:endParaRPr>
          </a:p>
          <a:p>
            <a:pPr marL="893763" lvl="1" indent="-447675">
              <a:spcBef>
                <a:spcPts val="1000"/>
              </a:spcBef>
              <a:buFont typeface="Courier New" panose="02070309020205020404" pitchFamily="49" charset="0"/>
              <a:buChar char="o"/>
            </a:pPr>
            <a:r>
              <a:rPr lang="en-ZA" sz="2200" dirty="0">
                <a:solidFill>
                  <a:srgbClr val="0000CC"/>
                </a:solidFill>
              </a:rPr>
              <a:t>S</a:t>
            </a:r>
            <a:r>
              <a:rPr lang="en-ZA" sz="2200" dirty="0" smtClean="0">
                <a:solidFill>
                  <a:srgbClr val="0000CC"/>
                </a:solidFill>
              </a:rPr>
              <a:t>et up all necessary record sheets </a:t>
            </a:r>
            <a:r>
              <a:rPr lang="en-ZA" sz="2200" dirty="0">
                <a:solidFill>
                  <a:srgbClr val="0000CC"/>
                </a:solidFill>
              </a:rPr>
              <a:t>in </a:t>
            </a:r>
            <a:r>
              <a:rPr lang="en-ZA" sz="2200" dirty="0" smtClean="0">
                <a:solidFill>
                  <a:srgbClr val="0000CC"/>
                </a:solidFill>
              </a:rPr>
              <a:t>advance, </a:t>
            </a:r>
            <a:r>
              <a:rPr lang="en-ZA" sz="2200" dirty="0">
                <a:solidFill>
                  <a:srgbClr val="0000CC"/>
                </a:solidFill>
              </a:rPr>
              <a:t>and don’t </a:t>
            </a:r>
            <a:r>
              <a:rPr lang="en-ZA" sz="2200" dirty="0" smtClean="0">
                <a:solidFill>
                  <a:srgbClr val="0000CC"/>
                </a:solidFill>
              </a:rPr>
              <a:t>allow yourself to fall behind.</a:t>
            </a:r>
            <a:endParaRPr lang="en-ZA" sz="2200" dirty="0">
              <a:solidFill>
                <a:srgbClr val="0000CC"/>
              </a:solidFill>
            </a:endParaRPr>
          </a:p>
          <a:p>
            <a:pPr marL="893763" indent="-447675">
              <a:buFont typeface="Courier New" panose="02070309020205020404" pitchFamily="49" charset="0"/>
              <a:buChar char="o"/>
            </a:pPr>
            <a:endParaRPr lang="en-ZA" sz="2200" dirty="0" smtClean="0">
              <a:solidFill>
                <a:srgbClr val="0000CC"/>
              </a:solidFill>
            </a:endParaRPr>
          </a:p>
          <a:p>
            <a:pPr marL="0" indent="0">
              <a:buNone/>
            </a:pPr>
            <a:endParaRPr lang="en-ZA" sz="1800" dirty="0"/>
          </a:p>
        </p:txBody>
      </p:sp>
    </p:spTree>
    <p:extLst>
      <p:ext uri="{BB962C8B-B14F-4D97-AF65-F5344CB8AC3E}">
        <p14:creationId xmlns:p14="http://schemas.microsoft.com/office/powerpoint/2010/main" val="2590360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800080"/>
          </a:solidFill>
        </p:spPr>
        <p:txBody>
          <a:bodyPr>
            <a:normAutofit/>
          </a:bodyPr>
          <a:lstStyle/>
          <a:p>
            <a:r>
              <a:rPr lang="en-ZA" sz="3200" dirty="0">
                <a:solidFill>
                  <a:schemeClr val="bg1"/>
                </a:solidFill>
                <a:latin typeface="+mn-lt"/>
              </a:rPr>
              <a:t>Videos: </a:t>
            </a:r>
            <a:r>
              <a:rPr lang="en-ZA" sz="2800" dirty="0">
                <a:solidFill>
                  <a:schemeClr val="bg1"/>
                </a:solidFill>
                <a:latin typeface="+mn-lt"/>
              </a:rPr>
              <a:t>Insert video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lvl="0" indent="0">
              <a:buNone/>
            </a:pPr>
            <a:endParaRPr lang="en-ZA" sz="1800" dirty="0"/>
          </a:p>
          <a:p>
            <a:pPr marL="0" indent="0">
              <a:buNone/>
            </a:pPr>
            <a:r>
              <a:rPr lang="en-ZA" sz="2200" dirty="0" smtClean="0">
                <a:solidFill>
                  <a:srgbClr val="C00000"/>
                </a:solidFill>
              </a:rPr>
              <a:t>[Search </a:t>
            </a:r>
            <a:r>
              <a:rPr lang="en-ZA" sz="2200" dirty="0">
                <a:solidFill>
                  <a:srgbClr val="C00000"/>
                </a:solidFill>
              </a:rPr>
              <a:t>for existing short videos on all of these topics (up to 6 or 7) – there should be many – but be selective, on the basis of Point 3 below and the Important Considerations in the Terms of Reference</a:t>
            </a:r>
            <a:r>
              <a:rPr lang="en-ZA" sz="2200" dirty="0" smtClean="0">
                <a:solidFill>
                  <a:srgbClr val="C00000"/>
                </a:solidFill>
              </a:rPr>
              <a:t>.]</a:t>
            </a:r>
          </a:p>
        </p:txBody>
      </p:sp>
    </p:spTree>
    <p:extLst>
      <p:ext uri="{BB962C8B-B14F-4D97-AF65-F5344CB8AC3E}">
        <p14:creationId xmlns:p14="http://schemas.microsoft.com/office/powerpoint/2010/main" val="22380947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Summative Assessment: </a:t>
            </a:r>
            <a:r>
              <a:rPr lang="en-ZA" sz="2800" dirty="0">
                <a:solidFill>
                  <a:schemeClr val="bg1"/>
                </a:solidFill>
                <a:latin typeface="+mn-lt"/>
              </a:rPr>
              <a:t>Insert assessment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25000" lnSpcReduction="20000"/>
          </a:bodyPr>
          <a:lstStyle/>
          <a:p>
            <a:pPr marL="0" lvl="0" indent="0">
              <a:buNone/>
            </a:pPr>
            <a:r>
              <a:rPr lang="en-ZA" sz="5000" dirty="0"/>
              <a:t>Write details of the assessment task here (NB You may contribute more than one per course, for example a range of essay topics, or a range of different </a:t>
            </a:r>
            <a:r>
              <a:rPr lang="en-ZA" sz="5000" i="1" dirty="0"/>
              <a:t>types</a:t>
            </a:r>
            <a:r>
              <a:rPr lang="en-ZA" sz="5000" dirty="0"/>
              <a:t> of assessment):</a:t>
            </a:r>
          </a:p>
          <a:p>
            <a:pPr marL="0" indent="0">
              <a:buNone/>
            </a:pPr>
            <a:r>
              <a:rPr lang="en-ZA" sz="8600" dirty="0">
                <a:solidFill>
                  <a:srgbClr val="0000CC"/>
                </a:solidFill>
              </a:rPr>
              <a:t>Either: </a:t>
            </a:r>
          </a:p>
          <a:p>
            <a:r>
              <a:rPr lang="en-ZA" sz="8600" dirty="0">
                <a:solidFill>
                  <a:srgbClr val="0000CC"/>
                </a:solidFill>
              </a:rPr>
              <a:t>Monitor your own teaching and other work-related activity for a single complete week (keep a retrospective diary or journal of your activity on each day, including evenings if you take work home). This is the ‘raw material’ for your assignment.</a:t>
            </a:r>
          </a:p>
          <a:p>
            <a:r>
              <a:rPr lang="en-ZA" sz="8600" dirty="0">
                <a:solidFill>
                  <a:srgbClr val="0000CC"/>
                </a:solidFill>
              </a:rPr>
              <a:t>Write a </a:t>
            </a:r>
            <a:r>
              <a:rPr lang="en-ZA" sz="8600" b="1" dirty="0">
                <a:solidFill>
                  <a:srgbClr val="0000CC"/>
                </a:solidFill>
              </a:rPr>
              <a:t>critically reflective</a:t>
            </a:r>
            <a:r>
              <a:rPr lang="en-ZA" sz="8600" dirty="0">
                <a:solidFill>
                  <a:srgbClr val="0000CC"/>
                </a:solidFill>
              </a:rPr>
              <a:t> account of your management of the learning environment for which you are responsible (including your own preparation and assessment work). Draw on the principles, considerations and insights you have learnt of in this course. NB Your assignment will </a:t>
            </a:r>
            <a:r>
              <a:rPr lang="en-ZA" sz="8600" b="1" dirty="0">
                <a:solidFill>
                  <a:srgbClr val="0000CC"/>
                </a:solidFill>
              </a:rPr>
              <a:t>under no circumstances</a:t>
            </a:r>
            <a:r>
              <a:rPr lang="en-ZA" sz="8600" dirty="0">
                <a:solidFill>
                  <a:srgbClr val="0000CC"/>
                </a:solidFill>
              </a:rPr>
              <a:t> be penalised for honest mention of any shortcomings in your practice. </a:t>
            </a:r>
          </a:p>
          <a:p>
            <a:pPr marL="0" indent="0">
              <a:buNone/>
            </a:pPr>
            <a:r>
              <a:rPr lang="en-ZA" sz="8600" dirty="0">
                <a:solidFill>
                  <a:srgbClr val="0000CC"/>
                </a:solidFill>
              </a:rPr>
              <a:t>Or, if you are not actually teaching at present: </a:t>
            </a:r>
          </a:p>
          <a:p>
            <a:r>
              <a:rPr lang="en-ZA" sz="8600" dirty="0">
                <a:solidFill>
                  <a:srgbClr val="0000CC"/>
                </a:solidFill>
              </a:rPr>
              <a:t>Conduct an anonymous survey of classroom and self-management practices (template provided) among five TVET lecturers. Summarise and discuss your findings, and draw conclusions accordingly. </a:t>
            </a:r>
          </a:p>
          <a:p>
            <a:pPr marL="0" lvl="0" indent="0">
              <a:buNone/>
            </a:pPr>
            <a:endParaRPr lang="en-ZA" sz="86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r>
              <a:rPr lang="en-ZA" sz="1800" dirty="0">
                <a:solidFill>
                  <a:srgbClr val="FF0000"/>
                </a:solidFill>
              </a:rPr>
              <a:t>NB Provide rubric or discussion on the next slide</a:t>
            </a:r>
          </a:p>
          <a:p>
            <a:pPr marL="0" indent="0">
              <a:buNone/>
            </a:pPr>
            <a:endParaRPr lang="en-ZA" sz="1800" dirty="0"/>
          </a:p>
        </p:txBody>
      </p:sp>
    </p:spTree>
    <p:extLst>
      <p:ext uri="{BB962C8B-B14F-4D97-AF65-F5344CB8AC3E}">
        <p14:creationId xmlns:p14="http://schemas.microsoft.com/office/powerpoint/2010/main" val="41952624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Rubric / discussion of the assessment task</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indent="0">
              <a:buNone/>
            </a:pPr>
            <a:endParaRPr lang="en-ZA" sz="1800" dirty="0"/>
          </a:p>
        </p:txBody>
      </p:sp>
    </p:spTree>
    <p:extLst>
      <p:ext uri="{BB962C8B-B14F-4D97-AF65-F5344CB8AC3E}">
        <p14:creationId xmlns:p14="http://schemas.microsoft.com/office/powerpoint/2010/main" val="2757728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174626"/>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038226"/>
            <a:ext cx="11029949" cy="5657850"/>
          </a:xfrm>
        </p:spPr>
        <p:txBody>
          <a:bodyPr>
            <a:noAutofit/>
          </a:bodyPr>
          <a:lstStyle/>
          <a:p>
            <a:pPr marL="180975" lvl="0" indent="-180975"/>
            <a:r>
              <a:rPr lang="en-US" sz="2300" dirty="0">
                <a:solidFill>
                  <a:schemeClr val="accent2">
                    <a:lumMod val="75000"/>
                  </a:schemeClr>
                </a:solidFill>
              </a:rPr>
              <a:t>The Advanced Diploma TVT (</a:t>
            </a:r>
            <a:r>
              <a:rPr lang="en-US" sz="2300" dirty="0" err="1">
                <a:solidFill>
                  <a:schemeClr val="accent2">
                    <a:lumMod val="75000"/>
                  </a:schemeClr>
                </a:solidFill>
              </a:rPr>
              <a:t>Adv</a:t>
            </a:r>
            <a:r>
              <a:rPr lang="en-US" sz="2300" dirty="0">
                <a:solidFill>
                  <a:schemeClr val="accent2">
                    <a:lumMod val="75000"/>
                  </a:schemeClr>
                </a:solidFill>
              </a:rPr>
              <a:t> Dip TVT) courses should be designed as resource-based. However, the resources should not simply be seen as “add-ons” or “extras”. Two ways in which they can be introduced to students:</a:t>
            </a:r>
            <a:endParaRPr lang="en-ZA" sz="2300" dirty="0">
              <a:solidFill>
                <a:schemeClr val="accent2">
                  <a:lumMod val="75000"/>
                </a:schemeClr>
              </a:solidFill>
            </a:endParaRPr>
          </a:p>
          <a:p>
            <a:pPr marL="895350" lvl="1" indent="-352425"/>
            <a:r>
              <a:rPr lang="en-US" sz="2300" dirty="0">
                <a:solidFill>
                  <a:schemeClr val="accent2">
                    <a:lumMod val="75000"/>
                  </a:schemeClr>
                </a:solidFill>
              </a:rPr>
              <a:t>Embed hypertext links to resources (readings, official documents, videos) in passages of text.</a:t>
            </a:r>
            <a:endParaRPr lang="en-ZA" sz="2300" dirty="0">
              <a:solidFill>
                <a:schemeClr val="accent2">
                  <a:lumMod val="75000"/>
                </a:schemeClr>
              </a:solidFill>
            </a:endParaRPr>
          </a:p>
          <a:p>
            <a:pPr marL="895350" lvl="1" indent="-352425"/>
            <a:r>
              <a:rPr lang="en-US" sz="2300" dirty="0">
                <a:solidFill>
                  <a:schemeClr val="accent2">
                    <a:lumMod val="75000"/>
                  </a:schemeClr>
                </a:solidFill>
              </a:rPr>
              <a:t>Include self-assessment or reflection tools in the course in which students’ responses to a small number of limited-choice questions activate the presentation of links to particular selections of resources suitable to the individual students’ needs or interests. These selections do not need to be completely different, tailor-made selections, and may overlap to a considerable extent, but where the number of available or easily-produced OERs allows some degree of personalization, this technique should be employed (once or twice in a course</a:t>
            </a:r>
            <a:r>
              <a:rPr lang="en-US" sz="2300" dirty="0" smtClean="0">
                <a:solidFill>
                  <a:schemeClr val="accent2">
                    <a:lumMod val="75000"/>
                  </a:schemeClr>
                </a:solidFill>
              </a:rPr>
              <a:t>).</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text-based and graphic resources should be downloadable and in a printable format. However, the resources should </a:t>
            </a:r>
            <a:r>
              <a:rPr lang="en-US" sz="2300" u="sng" dirty="0">
                <a:solidFill>
                  <a:schemeClr val="accent2">
                    <a:lumMod val="75000"/>
                  </a:schemeClr>
                </a:solidFill>
              </a:rPr>
              <a:t>not</a:t>
            </a:r>
            <a:r>
              <a:rPr lang="en-US" sz="2300" dirty="0">
                <a:solidFill>
                  <a:schemeClr val="accent2">
                    <a:lumMod val="75000"/>
                  </a:schemeClr>
                </a:solidFill>
              </a:rPr>
              <a:t> be in pdf format, as this would not allow for re-mixing or any form of adaptation; in other words, they will automatically be equivalent to a “No derivatives” </a:t>
            </a:r>
            <a:r>
              <a:rPr lang="en-US" sz="2300" dirty="0" err="1">
                <a:solidFill>
                  <a:schemeClr val="accent2">
                    <a:lumMod val="75000"/>
                  </a:schemeClr>
                </a:solidFill>
              </a:rPr>
              <a:t>licence</a:t>
            </a:r>
            <a:r>
              <a:rPr lang="en-US" sz="2300" dirty="0">
                <a:solidFill>
                  <a:schemeClr val="accent2">
                    <a:lumMod val="75000"/>
                  </a:schemeClr>
                </a:solidFill>
              </a:rPr>
              <a:t>. Where audio or video resources are really crucial to completion </a:t>
            </a:r>
            <a:r>
              <a:rPr lang="en-US" sz="2300" dirty="0" smtClean="0">
                <a:solidFill>
                  <a:schemeClr val="accent2">
                    <a:lumMod val="75000"/>
                  </a:schemeClr>
                </a:solidFill>
              </a:rPr>
              <a:t>of</a:t>
            </a:r>
            <a:endParaRPr lang="en-ZA" sz="2300" dirty="0">
              <a:solidFill>
                <a:schemeClr val="accent2">
                  <a:lumMod val="75000"/>
                </a:schemeClr>
              </a:solidFill>
            </a:endParaRPr>
          </a:p>
        </p:txBody>
      </p:sp>
    </p:spTree>
    <p:extLst>
      <p:ext uri="{BB962C8B-B14F-4D97-AF65-F5344CB8AC3E}">
        <p14:creationId xmlns:p14="http://schemas.microsoft.com/office/powerpoint/2010/main" val="3645166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Conclusion</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Write the Course Conclusion here: (It might be interesting to attempt </a:t>
            </a:r>
            <a:r>
              <a:rPr lang="en-ZA" sz="1800" i="1" dirty="0"/>
              <a:t>drafting</a:t>
            </a:r>
            <a:r>
              <a:rPr lang="en-ZA" sz="1800" dirty="0"/>
              <a:t> this early on, and revising it later.)</a:t>
            </a:r>
          </a:p>
        </p:txBody>
      </p:sp>
    </p:spTree>
    <p:extLst>
      <p:ext uri="{BB962C8B-B14F-4D97-AF65-F5344CB8AC3E}">
        <p14:creationId xmlns:p14="http://schemas.microsoft.com/office/powerpoint/2010/main" val="210448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143000"/>
            <a:ext cx="11029950" cy="5553075"/>
          </a:xfrm>
        </p:spPr>
        <p:txBody>
          <a:bodyPr>
            <a:normAutofit fontScale="92500"/>
          </a:bodyPr>
          <a:lstStyle/>
          <a:p>
            <a:pPr marL="180975" lvl="1" indent="0">
              <a:spcBef>
                <a:spcPts val="1200"/>
              </a:spcBef>
              <a:buNone/>
            </a:pPr>
            <a:r>
              <a:rPr lang="en-US" sz="2300" dirty="0" smtClean="0">
                <a:solidFill>
                  <a:schemeClr val="accent2">
                    <a:lumMod val="75000"/>
                  </a:schemeClr>
                </a:solidFill>
              </a:rPr>
              <a:t>…the </a:t>
            </a:r>
            <a:r>
              <a:rPr lang="en-US" sz="2300" dirty="0">
                <a:solidFill>
                  <a:schemeClr val="accent2">
                    <a:lumMod val="75000"/>
                  </a:schemeClr>
                </a:solidFill>
              </a:rPr>
              <a:t>course, consider, respectively, </a:t>
            </a:r>
            <a:r>
              <a:rPr lang="en-US" sz="2300" dirty="0" err="1">
                <a:solidFill>
                  <a:schemeClr val="accent2">
                    <a:lumMod val="75000"/>
                  </a:schemeClr>
                </a:solidFill>
              </a:rPr>
              <a:t>summarised</a:t>
            </a:r>
            <a:r>
              <a:rPr lang="en-US" sz="2300" dirty="0">
                <a:solidFill>
                  <a:schemeClr val="accent2">
                    <a:lumMod val="75000"/>
                  </a:schemeClr>
                </a:solidFill>
              </a:rPr>
              <a:t> transcripts or simplified comic-like </a:t>
            </a:r>
            <a:r>
              <a:rPr lang="en-US" sz="2300" dirty="0" smtClean="0">
                <a:solidFill>
                  <a:schemeClr val="accent2">
                    <a:lumMod val="75000"/>
                  </a:schemeClr>
                </a:solidFill>
              </a:rPr>
              <a:t>representations </a:t>
            </a:r>
            <a:r>
              <a:rPr lang="en-US" sz="2300" dirty="0">
                <a:solidFill>
                  <a:schemeClr val="accent2">
                    <a:lumMod val="75000"/>
                  </a:schemeClr>
                </a:solidFill>
              </a:rPr>
              <a:t>of the video using screen-grabs and subtitles or captions</a:t>
            </a:r>
            <a:r>
              <a:rPr lang="en-US" sz="2300" dirty="0" smtClean="0">
                <a:solidFill>
                  <a:schemeClr val="accent2">
                    <a:lumMod val="75000"/>
                  </a:schemeClr>
                </a:solidFill>
              </a:rPr>
              <a:t>.</a:t>
            </a:r>
            <a:endParaRPr lang="en-ZA" sz="2300" dirty="0">
              <a:solidFill>
                <a:schemeClr val="accent2">
                  <a:lumMod val="75000"/>
                </a:schemeClr>
              </a:solidFill>
            </a:endParaRPr>
          </a:p>
          <a:p>
            <a:pPr lvl="0"/>
            <a:r>
              <a:rPr lang="en-US" sz="2300" dirty="0">
                <a:solidFill>
                  <a:schemeClr val="accent2">
                    <a:lumMod val="75000"/>
                  </a:schemeClr>
                </a:solidFill>
              </a:rPr>
              <a:t>Videos should not be either simply “talking heads + monologue”, or video representations of what is essentially a </a:t>
            </a:r>
            <a:r>
              <a:rPr lang="en-US" sz="2300" dirty="0" err="1">
                <a:solidFill>
                  <a:schemeClr val="accent2">
                    <a:lumMod val="75000"/>
                  </a:schemeClr>
                </a:solidFill>
              </a:rPr>
              <a:t>powerpoint</a:t>
            </a:r>
            <a:r>
              <a:rPr lang="en-US" sz="2300" dirty="0">
                <a:solidFill>
                  <a:schemeClr val="accent2">
                    <a:lumMod val="75000"/>
                  </a:schemeClr>
                </a:solidFill>
              </a:rPr>
              <a:t> presentation. Videos should focus on subjects such as processes, real-life situations, in-location interviews or focus groups. </a:t>
            </a:r>
            <a:endParaRPr lang="en-ZA" sz="2300" dirty="0">
              <a:solidFill>
                <a:schemeClr val="accent2">
                  <a:lumMod val="75000"/>
                </a:schemeClr>
              </a:solidFill>
            </a:endParaRPr>
          </a:p>
          <a:p>
            <a:pPr lvl="0"/>
            <a:r>
              <a:rPr lang="en-US" sz="2300" dirty="0" err="1">
                <a:solidFill>
                  <a:schemeClr val="accent2">
                    <a:lumMod val="75000"/>
                  </a:schemeClr>
                </a:solidFill>
              </a:rPr>
              <a:t>Standardised</a:t>
            </a:r>
            <a:r>
              <a:rPr lang="en-US" sz="2300" dirty="0">
                <a:solidFill>
                  <a:schemeClr val="accent2">
                    <a:lumMod val="75000"/>
                  </a:schemeClr>
                </a:solidFill>
              </a:rPr>
              <a:t> signposting is to be used throughout courses, so that the look and feel of </a:t>
            </a:r>
            <a:r>
              <a:rPr lang="en-US" sz="2300" dirty="0" err="1">
                <a:solidFill>
                  <a:schemeClr val="accent2">
                    <a:lumMod val="75000"/>
                  </a:schemeClr>
                </a:solidFill>
              </a:rPr>
              <a:t>Adv</a:t>
            </a:r>
            <a:r>
              <a:rPr lang="en-US" sz="2300" dirty="0">
                <a:solidFill>
                  <a:schemeClr val="accent2">
                    <a:lumMod val="75000"/>
                  </a:schemeClr>
                </a:solidFill>
              </a:rPr>
              <a:t> Dip TVT materials will all be instantly recognizable. </a:t>
            </a:r>
            <a:endParaRPr lang="en-ZA" sz="2300" dirty="0">
              <a:solidFill>
                <a:schemeClr val="accent2">
                  <a:lumMod val="75000"/>
                </a:schemeClr>
              </a:solidFill>
            </a:endParaRPr>
          </a:p>
          <a:p>
            <a:pPr lvl="0"/>
            <a:r>
              <a:rPr lang="en-US" sz="2300" dirty="0">
                <a:solidFill>
                  <a:schemeClr val="accent2">
                    <a:lumMod val="75000"/>
                  </a:schemeClr>
                </a:solidFill>
              </a:rPr>
              <a:t>The EU and </a:t>
            </a:r>
            <a:r>
              <a:rPr lang="en-US" sz="2300" dirty="0" smtClean="0">
                <a:solidFill>
                  <a:schemeClr val="accent2">
                    <a:lumMod val="75000"/>
                  </a:schemeClr>
                </a:solidFill>
              </a:rPr>
              <a:t>DHET logos </a:t>
            </a:r>
            <a:r>
              <a:rPr lang="en-US" sz="2300" dirty="0">
                <a:solidFill>
                  <a:schemeClr val="accent2">
                    <a:lumMod val="75000"/>
                  </a:schemeClr>
                </a:solidFill>
              </a:rPr>
              <a:t>should appear on the </a:t>
            </a:r>
            <a:r>
              <a:rPr lang="en-US" sz="2300" dirty="0" smtClean="0">
                <a:solidFill>
                  <a:schemeClr val="accent2">
                    <a:lumMod val="75000"/>
                  </a:schemeClr>
                </a:solidFill>
              </a:rPr>
              <a:t>upper or lower </a:t>
            </a:r>
            <a:r>
              <a:rPr lang="en-US" sz="2300" dirty="0">
                <a:solidFill>
                  <a:schemeClr val="accent2">
                    <a:lumMod val="75000"/>
                  </a:schemeClr>
                </a:solidFill>
              </a:rPr>
              <a:t>left and right corners respectively of the opening screen of </a:t>
            </a:r>
            <a:r>
              <a:rPr lang="en-US" sz="2300" dirty="0" smtClean="0">
                <a:solidFill>
                  <a:schemeClr val="accent2">
                    <a:lumMod val="75000"/>
                  </a:schemeClr>
                </a:solidFill>
              </a:rPr>
              <a:t>each course, and of all videos, animations, </a:t>
            </a:r>
            <a:r>
              <a:rPr lang="en-US" sz="2300" dirty="0" err="1" smtClean="0">
                <a:solidFill>
                  <a:schemeClr val="accent2">
                    <a:lumMod val="75000"/>
                  </a:schemeClr>
                </a:solidFill>
              </a:rPr>
              <a:t>powerpoints</a:t>
            </a:r>
            <a:r>
              <a:rPr lang="en-US" sz="2300" dirty="0" smtClean="0">
                <a:solidFill>
                  <a:schemeClr val="accent2">
                    <a:lumMod val="75000"/>
                  </a:schemeClr>
                </a:solidFill>
              </a:rPr>
              <a:t>, readings or other resources </a:t>
            </a:r>
            <a:r>
              <a:rPr lang="en-US" sz="2300" dirty="0">
                <a:solidFill>
                  <a:schemeClr val="accent2">
                    <a:lumMod val="75000"/>
                  </a:schemeClr>
                </a:solidFill>
              </a:rPr>
              <a:t>created for the </a:t>
            </a:r>
            <a:r>
              <a:rPr lang="en-US" sz="2300" dirty="0" smtClean="0">
                <a:solidFill>
                  <a:schemeClr val="accent2">
                    <a:lumMod val="75000"/>
                  </a:schemeClr>
                </a:solidFill>
              </a:rPr>
              <a:t>project (approximately the same size – see examples in next slide).</a:t>
            </a:r>
            <a:endParaRPr lang="en-ZA" sz="2300" dirty="0">
              <a:solidFill>
                <a:schemeClr val="accent2">
                  <a:lumMod val="75000"/>
                </a:schemeClr>
              </a:solidFill>
            </a:endParaRPr>
          </a:p>
          <a:p>
            <a:pPr lvl="0"/>
            <a:r>
              <a:rPr lang="en-US" sz="2300" dirty="0">
                <a:solidFill>
                  <a:schemeClr val="accent2">
                    <a:lumMod val="75000"/>
                  </a:schemeClr>
                </a:solidFill>
              </a:rPr>
              <a:t>Chat rooms (synchronous) and discussion forums (asynchronous) play an important role in the </a:t>
            </a:r>
            <a:r>
              <a:rPr lang="en-US" sz="2300" dirty="0" err="1">
                <a:solidFill>
                  <a:schemeClr val="accent2">
                    <a:lumMod val="75000"/>
                  </a:schemeClr>
                </a:solidFill>
              </a:rPr>
              <a:t>Adv</a:t>
            </a:r>
            <a:r>
              <a:rPr lang="en-US" sz="2300" dirty="0">
                <a:solidFill>
                  <a:schemeClr val="accent2">
                    <a:lumMod val="75000"/>
                  </a:schemeClr>
                </a:solidFill>
              </a:rPr>
              <a:t> Dip TVT courses, especially as many of the students </a:t>
            </a:r>
            <a:r>
              <a:rPr lang="en-US" sz="2300" i="1" dirty="0">
                <a:solidFill>
                  <a:schemeClr val="accent2">
                    <a:lumMod val="75000"/>
                  </a:schemeClr>
                </a:solidFill>
              </a:rPr>
              <a:t>are themselves lecturers with a lot of experience</a:t>
            </a:r>
            <a:r>
              <a:rPr lang="en-US" sz="2300" dirty="0">
                <a:solidFill>
                  <a:schemeClr val="accent2">
                    <a:lumMod val="75000"/>
                  </a:schemeClr>
                </a:solidFill>
              </a:rPr>
              <a:t>, even if they have lacked professional qualifications as TVET lecturers.</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learning outcomes, and possibly the key questions, need to be introduced in a way that locates them as central to the course. All learning activities and assessments, as well as the resources, need to be visibly linked/aligned to the LOs.</a:t>
            </a:r>
            <a:endParaRPr lang="en-US" sz="2300" dirty="0" smtClean="0">
              <a:solidFill>
                <a:schemeClr val="accent2">
                  <a:lumMod val="75000"/>
                </a:schemeClr>
              </a:solidFill>
            </a:endParaRPr>
          </a:p>
        </p:txBody>
      </p:sp>
    </p:spTree>
    <p:extLst>
      <p:ext uri="{BB962C8B-B14F-4D97-AF65-F5344CB8AC3E}">
        <p14:creationId xmlns:p14="http://schemas.microsoft.com/office/powerpoint/2010/main" val="1755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2.png"/>
          <p:cNvPicPr/>
          <p:nvPr/>
        </p:nvPicPr>
        <p:blipFill>
          <a:blip r:embed="rId2"/>
          <a:srcRect l="966" t="1424" r="1127"/>
          <a:stretch>
            <a:fillRect/>
          </a:stretch>
        </p:blipFill>
        <p:spPr>
          <a:xfrm>
            <a:off x="676275" y="457201"/>
            <a:ext cx="5000625" cy="3124200"/>
          </a:xfrm>
          <a:prstGeom prst="rect">
            <a:avLst/>
          </a:prstGeom>
          <a:ln w="12700">
            <a:solidFill>
              <a:srgbClr val="000000"/>
            </a:solidFill>
            <a:prstDash val="solid"/>
          </a:ln>
        </p:spPr>
      </p:pic>
      <p:pic>
        <p:nvPicPr>
          <p:cNvPr id="3" name="image11.png"/>
          <p:cNvPicPr/>
          <p:nvPr/>
        </p:nvPicPr>
        <p:blipFill>
          <a:blip r:embed="rId3"/>
          <a:srcRect l="2403" r="1121"/>
          <a:stretch>
            <a:fillRect/>
          </a:stretch>
        </p:blipFill>
        <p:spPr>
          <a:xfrm>
            <a:off x="5829300" y="3105150"/>
            <a:ext cx="5440997" cy="2951162"/>
          </a:xfrm>
          <a:prstGeom prst="rect">
            <a:avLst/>
          </a:prstGeom>
          <a:ln w="12700">
            <a:solidFill>
              <a:srgbClr val="000000"/>
            </a:solidFill>
            <a:prstDash val="solid"/>
          </a:ln>
        </p:spPr>
      </p:pic>
    </p:spTree>
    <p:extLst>
      <p:ext uri="{BB962C8B-B14F-4D97-AF65-F5344CB8AC3E}">
        <p14:creationId xmlns:p14="http://schemas.microsoft.com/office/powerpoint/2010/main" val="240345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663574"/>
          </a:xfrm>
          <a:solidFill>
            <a:srgbClr val="C00000"/>
          </a:solidFill>
        </p:spPr>
        <p:txBody>
          <a:bodyPr>
            <a:normAutofit/>
          </a:bodyPr>
          <a:lstStyle/>
          <a:p>
            <a:r>
              <a:rPr lang="en-ZA" sz="3200" b="1" dirty="0" smtClean="0">
                <a:solidFill>
                  <a:schemeClr val="bg1"/>
                </a:solidFill>
                <a:latin typeface="+mn-lt"/>
              </a:rPr>
              <a:t>Note to lecturers</a:t>
            </a:r>
            <a:endParaRPr lang="en-ZA" sz="3200" b="1" dirty="0">
              <a:solidFill>
                <a:schemeClr val="bg1"/>
              </a:solidFill>
              <a:latin typeface="+mn-lt"/>
            </a:endParaRPr>
          </a:p>
        </p:txBody>
      </p:sp>
      <p:sp>
        <p:nvSpPr>
          <p:cNvPr id="3" name="Content Placeholder 2"/>
          <p:cNvSpPr>
            <a:spLocks noGrp="1"/>
          </p:cNvSpPr>
          <p:nvPr>
            <p:ph idx="1"/>
          </p:nvPr>
        </p:nvSpPr>
        <p:spPr>
          <a:xfrm>
            <a:off x="838200" y="942976"/>
            <a:ext cx="10515600" cy="5753100"/>
          </a:xfrm>
        </p:spPr>
        <p:txBody>
          <a:bodyPr>
            <a:normAutofit fontScale="92500" lnSpcReduction="10000"/>
          </a:bodyPr>
          <a:lstStyle/>
          <a:p>
            <a:pPr marL="0" indent="0">
              <a:lnSpc>
                <a:spcPct val="80000"/>
              </a:lnSpc>
              <a:spcBef>
                <a:spcPts val="0"/>
              </a:spcBef>
              <a:spcAft>
                <a:spcPts val="600"/>
              </a:spcAft>
              <a:buNone/>
              <a:tabLst>
                <a:tab pos="266700" algn="l"/>
              </a:tabLst>
            </a:pPr>
            <a:r>
              <a:rPr lang="en-ZA" sz="2500" b="1" dirty="0" smtClean="0">
                <a:solidFill>
                  <a:srgbClr val="C00000"/>
                </a:solidFill>
              </a:rPr>
              <a:t>Credit Value</a:t>
            </a:r>
          </a:p>
          <a:p>
            <a:pPr marL="0" indent="0">
              <a:lnSpc>
                <a:spcPct val="80000"/>
              </a:lnSpc>
              <a:spcBef>
                <a:spcPts val="0"/>
              </a:spcBef>
              <a:spcAft>
                <a:spcPts val="1200"/>
              </a:spcAft>
              <a:buNone/>
              <a:tabLst>
                <a:tab pos="266700" algn="l"/>
              </a:tabLst>
            </a:pPr>
            <a:r>
              <a:rPr lang="en-ZA" sz="2500" dirty="0" smtClean="0">
                <a:solidFill>
                  <a:srgbClr val="C00000"/>
                </a:solidFill>
              </a:rPr>
              <a:t>We </a:t>
            </a:r>
            <a:r>
              <a:rPr lang="en-ZA" sz="2500" dirty="0">
                <a:solidFill>
                  <a:srgbClr val="C00000"/>
                </a:solidFill>
              </a:rPr>
              <a:t>recommend that this course, if adopted in its entirety, be offered with a credit value of 5.</a:t>
            </a:r>
          </a:p>
          <a:p>
            <a:pPr marL="0" indent="0">
              <a:lnSpc>
                <a:spcPct val="80000"/>
              </a:lnSpc>
              <a:spcBef>
                <a:spcPts val="0"/>
              </a:spcBef>
              <a:spcAft>
                <a:spcPts val="600"/>
              </a:spcAft>
              <a:buNone/>
              <a:tabLst>
                <a:tab pos="266700" algn="l"/>
              </a:tabLst>
            </a:pPr>
            <a:r>
              <a:rPr lang="en-ZA" sz="2500" b="1" dirty="0">
                <a:solidFill>
                  <a:srgbClr val="C00000"/>
                </a:solidFill>
              </a:rPr>
              <a:t>Breadth and </a:t>
            </a:r>
            <a:r>
              <a:rPr lang="en-ZA" sz="2500" b="1" dirty="0" smtClean="0">
                <a:solidFill>
                  <a:srgbClr val="C00000"/>
                </a:solidFill>
              </a:rPr>
              <a:t>Depth</a:t>
            </a:r>
            <a:endParaRPr lang="en-ZA" sz="2500" dirty="0" smtClean="0">
              <a:solidFill>
                <a:srgbClr val="C00000"/>
              </a:solidFill>
            </a:endParaRPr>
          </a:p>
          <a:p>
            <a:pPr marL="0" indent="0">
              <a:lnSpc>
                <a:spcPct val="80000"/>
              </a:lnSpc>
              <a:spcBef>
                <a:spcPts val="0"/>
              </a:spcBef>
              <a:spcAft>
                <a:spcPts val="1200"/>
              </a:spcAft>
              <a:buNone/>
              <a:tabLst>
                <a:tab pos="266700" algn="l"/>
              </a:tabLst>
            </a:pPr>
            <a:r>
              <a:rPr lang="en-ZA" sz="2500" dirty="0">
                <a:solidFill>
                  <a:srgbClr val="C00000"/>
                </a:solidFill>
              </a:rPr>
              <a:t>A deep focus on the impact of appropriate and effective classroom management on teaching and learning in the TVET environment</a:t>
            </a:r>
            <a:r>
              <a:rPr lang="en-ZA" sz="2500" dirty="0" smtClean="0">
                <a:solidFill>
                  <a:srgbClr val="C00000"/>
                </a:solidFill>
              </a:rPr>
              <a:t>.</a:t>
            </a:r>
          </a:p>
          <a:p>
            <a:pPr marL="0" indent="0">
              <a:lnSpc>
                <a:spcPct val="70000"/>
              </a:lnSpc>
              <a:spcBef>
                <a:spcPts val="0"/>
              </a:spcBef>
              <a:spcAft>
                <a:spcPts val="600"/>
              </a:spcAft>
              <a:buNone/>
              <a:tabLst>
                <a:tab pos="266700" algn="l"/>
              </a:tabLst>
            </a:pPr>
            <a:r>
              <a:rPr lang="en-ZA" sz="2500" b="1" dirty="0" smtClean="0">
                <a:solidFill>
                  <a:srgbClr val="C00000"/>
                </a:solidFill>
              </a:rPr>
              <a:t>Knowledge </a:t>
            </a:r>
            <a:r>
              <a:rPr lang="en-ZA" sz="2500" b="1" dirty="0">
                <a:solidFill>
                  <a:srgbClr val="C00000"/>
                </a:solidFill>
              </a:rPr>
              <a:t>and practice </a:t>
            </a:r>
            <a:r>
              <a:rPr lang="en-ZA" sz="2500" b="1" dirty="0" smtClean="0">
                <a:solidFill>
                  <a:srgbClr val="C00000"/>
                </a:solidFill>
              </a:rPr>
              <a:t>standards</a:t>
            </a:r>
            <a:r>
              <a:rPr lang="en-ZA" sz="2500" dirty="0" smtClean="0">
                <a:solidFill>
                  <a:srgbClr val="C00000"/>
                </a:solidFill>
              </a:rPr>
              <a:t> </a:t>
            </a:r>
            <a:endParaRPr lang="en-ZA" sz="2500" dirty="0" smtClean="0">
              <a:solidFill>
                <a:srgbClr val="C00000"/>
              </a:solidFill>
            </a:endParaRPr>
          </a:p>
          <a:p>
            <a:pPr marL="0" indent="0">
              <a:lnSpc>
                <a:spcPct val="80000"/>
              </a:lnSpc>
              <a:spcBef>
                <a:spcPts val="0"/>
              </a:spcBef>
              <a:spcAft>
                <a:spcPts val="600"/>
              </a:spcAft>
              <a:buNone/>
              <a:tabLst>
                <a:tab pos="266700" algn="l"/>
              </a:tabLst>
            </a:pPr>
            <a:r>
              <a:rPr lang="en-ZA" sz="2500" dirty="0" smtClean="0">
                <a:solidFill>
                  <a:srgbClr val="C00000"/>
                </a:solidFill>
              </a:rPr>
              <a:t>(</a:t>
            </a:r>
            <a:r>
              <a:rPr lang="en-ZA" sz="2500" dirty="0">
                <a:solidFill>
                  <a:srgbClr val="C00000"/>
                </a:solidFill>
              </a:rPr>
              <a:t>Based on the SACE Professional Teaching Standards, 2018: </a:t>
            </a:r>
            <a:r>
              <a:rPr lang="en-ZA" sz="2500" u="sng" dirty="0">
                <a:solidFill>
                  <a:srgbClr val="C00000"/>
                </a:solidFill>
                <a:hlinkClick r:id="rId2"/>
              </a:rPr>
              <a:t>https://www.sace.org.za/assets/documents/uploads/sace_65860-2017-10-13-SACE%20Professional%20Teaching%20Standards%20LR.%202.pdf</a:t>
            </a:r>
            <a:r>
              <a:rPr lang="en-ZA" sz="2500" dirty="0">
                <a:solidFill>
                  <a:srgbClr val="C00000"/>
                </a:solidFill>
              </a:rPr>
              <a:t> </a:t>
            </a:r>
            <a:r>
              <a:rPr lang="en-ZA" sz="2500" b="1" dirty="0">
                <a:solidFill>
                  <a:srgbClr val="C00000"/>
                </a:solidFill>
              </a:rPr>
              <a:t> </a:t>
            </a:r>
            <a:endParaRPr lang="en-ZA" sz="2500" dirty="0">
              <a:solidFill>
                <a:srgbClr val="C00000"/>
              </a:solidFill>
            </a:endParaRPr>
          </a:p>
          <a:p>
            <a:pPr marL="0" indent="0">
              <a:lnSpc>
                <a:spcPct val="70000"/>
              </a:lnSpc>
              <a:spcBef>
                <a:spcPts val="800"/>
              </a:spcBef>
              <a:spcAft>
                <a:spcPts val="800"/>
              </a:spcAft>
              <a:buNone/>
            </a:pPr>
            <a:r>
              <a:rPr lang="en-ZA" sz="2500" dirty="0" smtClean="0">
                <a:solidFill>
                  <a:srgbClr val="C00000"/>
                </a:solidFill>
              </a:rPr>
              <a:t>What all lecturers need to know and be able to do in order to teach the course proficiently, providing learners with knowledge-rich learning opportunities. </a:t>
            </a:r>
            <a:endParaRPr lang="en-ZA" sz="2500" dirty="0" smtClean="0">
              <a:solidFill>
                <a:srgbClr val="C00000"/>
              </a:solidFill>
            </a:endParaRPr>
          </a:p>
          <a:p>
            <a:pPr marL="0" indent="0">
              <a:lnSpc>
                <a:spcPct val="80000"/>
              </a:lnSpc>
              <a:spcBef>
                <a:spcPts val="0"/>
              </a:spcBef>
              <a:spcAft>
                <a:spcPts val="600"/>
              </a:spcAft>
              <a:buNone/>
            </a:pPr>
            <a:r>
              <a:rPr lang="en-ZA" sz="2500" dirty="0">
                <a:solidFill>
                  <a:srgbClr val="C00000"/>
                </a:solidFill>
              </a:rPr>
              <a:t>Students should know that:</a:t>
            </a:r>
          </a:p>
          <a:p>
            <a:pPr marL="447675" lvl="0" indent="-266700">
              <a:lnSpc>
                <a:spcPct val="80000"/>
              </a:lnSpc>
              <a:spcBef>
                <a:spcPts val="0"/>
              </a:spcBef>
              <a:spcAft>
                <a:spcPts val="600"/>
              </a:spcAft>
            </a:pPr>
            <a:r>
              <a:rPr lang="en-ZA" sz="2500" dirty="0">
                <a:solidFill>
                  <a:srgbClr val="C00000"/>
                </a:solidFill>
              </a:rPr>
              <a:t>lecturing requires that well-managed learning environments are created and maintained;</a:t>
            </a:r>
          </a:p>
          <a:p>
            <a:pPr marL="447675" lvl="0" indent="-266700">
              <a:lnSpc>
                <a:spcPct val="70000"/>
              </a:lnSpc>
              <a:spcBef>
                <a:spcPts val="0"/>
              </a:spcBef>
              <a:spcAft>
                <a:spcPts val="600"/>
              </a:spcAft>
              <a:tabLst>
                <a:tab pos="180975" algn="l"/>
              </a:tabLst>
            </a:pPr>
            <a:r>
              <a:rPr lang="en-ZA" sz="2500" dirty="0">
                <a:solidFill>
                  <a:srgbClr val="C00000"/>
                </a:solidFill>
              </a:rPr>
              <a:t>lecturers need to establish classroom routines to maximise teaching and learning time</a:t>
            </a:r>
            <a:r>
              <a:rPr lang="en-ZA" sz="2500" dirty="0" smtClean="0">
                <a:solidFill>
                  <a:srgbClr val="C00000"/>
                </a:solidFill>
              </a:rPr>
              <a:t>;</a:t>
            </a:r>
          </a:p>
          <a:p>
            <a:pPr marL="447675" indent="-266700">
              <a:lnSpc>
                <a:spcPct val="70000"/>
              </a:lnSpc>
              <a:spcBef>
                <a:spcPts val="0"/>
              </a:spcBef>
              <a:spcAft>
                <a:spcPts val="600"/>
              </a:spcAft>
              <a:tabLst>
                <a:tab pos="180975" algn="l"/>
              </a:tabLst>
            </a:pPr>
            <a:r>
              <a:rPr lang="en-ZA" sz="2500" dirty="0">
                <a:solidFill>
                  <a:srgbClr val="C00000"/>
                </a:solidFill>
              </a:rPr>
              <a:t>lecturers need to use fair and consistently applied rules to promote respectful behaviour with all members of the school community</a:t>
            </a:r>
          </a:p>
          <a:p>
            <a:pPr lvl="0">
              <a:lnSpc>
                <a:spcPct val="70000"/>
              </a:lnSpc>
              <a:spcBef>
                <a:spcPts val="0"/>
              </a:spcBef>
              <a:spcAft>
                <a:spcPts val="600"/>
              </a:spcAft>
            </a:pPr>
            <a:endParaRPr lang="en-ZA" sz="2400" dirty="0">
              <a:solidFill>
                <a:srgbClr val="C00000"/>
              </a:solidFill>
            </a:endParaRPr>
          </a:p>
        </p:txBody>
      </p:sp>
    </p:spTree>
    <p:extLst>
      <p:ext uri="{BB962C8B-B14F-4D97-AF65-F5344CB8AC3E}">
        <p14:creationId xmlns:p14="http://schemas.microsoft.com/office/powerpoint/2010/main" val="324708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730250"/>
          </a:xfrm>
          <a:solidFill>
            <a:srgbClr val="C00000"/>
          </a:solidFill>
        </p:spPr>
        <p:txBody>
          <a:bodyPr>
            <a:normAutofit fontScale="90000"/>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 </a:t>
            </a:r>
            <a:r>
              <a:rPr lang="en-ZA" sz="1600" dirty="0" smtClean="0">
                <a:solidFill>
                  <a:schemeClr val="bg1"/>
                </a:solidFill>
                <a:latin typeface="+mn-lt"/>
              </a:rPr>
              <a:t>(The last 2 or 3 items in this note can be included/adapted for the students as well)</a:t>
            </a:r>
            <a:endParaRPr lang="en-ZA" sz="1600" dirty="0">
              <a:solidFill>
                <a:schemeClr val="bg1"/>
              </a:solidFill>
              <a:latin typeface="+mn-lt"/>
            </a:endParaRPr>
          </a:p>
        </p:txBody>
      </p:sp>
      <p:sp>
        <p:nvSpPr>
          <p:cNvPr id="3" name="Content Placeholder 2"/>
          <p:cNvSpPr>
            <a:spLocks noGrp="1"/>
          </p:cNvSpPr>
          <p:nvPr>
            <p:ph idx="1"/>
          </p:nvPr>
        </p:nvSpPr>
        <p:spPr>
          <a:xfrm>
            <a:off x="838200" y="1085850"/>
            <a:ext cx="10515600" cy="5610225"/>
          </a:xfrm>
        </p:spPr>
        <p:txBody>
          <a:bodyPr>
            <a:normAutofit/>
          </a:bodyPr>
          <a:lstStyle/>
          <a:p>
            <a:pPr marL="0" indent="0">
              <a:lnSpc>
                <a:spcPct val="70000"/>
              </a:lnSpc>
              <a:spcBef>
                <a:spcPts val="0"/>
              </a:spcBef>
              <a:spcAft>
                <a:spcPts val="600"/>
              </a:spcAft>
              <a:buNone/>
            </a:pPr>
            <a:r>
              <a:rPr lang="en-ZA" sz="2300" dirty="0" smtClean="0">
                <a:solidFill>
                  <a:srgbClr val="C00000"/>
                </a:solidFill>
              </a:rPr>
              <a:t>Students </a:t>
            </a:r>
            <a:r>
              <a:rPr lang="en-ZA" sz="2300" dirty="0">
                <a:solidFill>
                  <a:srgbClr val="C00000"/>
                </a:solidFill>
              </a:rPr>
              <a:t>also need to have:</a:t>
            </a:r>
          </a:p>
          <a:p>
            <a:pPr marL="447675" lvl="0" indent="-266700">
              <a:lnSpc>
                <a:spcPct val="70000"/>
              </a:lnSpc>
              <a:spcBef>
                <a:spcPts val="0"/>
              </a:spcBef>
              <a:spcAft>
                <a:spcPts val="600"/>
              </a:spcAft>
            </a:pPr>
            <a:r>
              <a:rPr lang="en-ZA" sz="2300" dirty="0">
                <a:solidFill>
                  <a:srgbClr val="C00000"/>
                </a:solidFill>
              </a:rPr>
              <a:t>developed an understanding of different management styles and their likely consequences for learning (e.g. lecturing vs practical work)</a:t>
            </a:r>
          </a:p>
          <a:p>
            <a:pPr marL="447675" lvl="0" indent="-266700">
              <a:lnSpc>
                <a:spcPct val="70000"/>
              </a:lnSpc>
              <a:spcBef>
                <a:spcPts val="0"/>
              </a:spcBef>
              <a:spcAft>
                <a:spcPts val="600"/>
              </a:spcAft>
            </a:pPr>
            <a:r>
              <a:rPr lang="en-ZA" sz="2300" dirty="0">
                <a:solidFill>
                  <a:srgbClr val="C00000"/>
                </a:solidFill>
              </a:rPr>
              <a:t>developed an understanding of leadership qualities </a:t>
            </a:r>
          </a:p>
          <a:p>
            <a:pPr marL="447675" lvl="0" indent="-266700">
              <a:lnSpc>
                <a:spcPct val="70000"/>
              </a:lnSpc>
              <a:spcBef>
                <a:spcPts val="0"/>
              </a:spcBef>
              <a:spcAft>
                <a:spcPts val="600"/>
              </a:spcAft>
            </a:pPr>
            <a:r>
              <a:rPr lang="en-ZA" sz="2300" dirty="0">
                <a:solidFill>
                  <a:srgbClr val="C00000"/>
                </a:solidFill>
              </a:rPr>
              <a:t>an ability to adapt to situational changes </a:t>
            </a:r>
          </a:p>
          <a:p>
            <a:pPr marL="447675" lvl="0" indent="-266700">
              <a:lnSpc>
                <a:spcPct val="70000"/>
              </a:lnSpc>
              <a:spcBef>
                <a:spcPts val="0"/>
              </a:spcBef>
              <a:spcAft>
                <a:spcPts val="600"/>
              </a:spcAft>
            </a:pPr>
            <a:r>
              <a:rPr lang="en-ZA" sz="2300" dirty="0">
                <a:solidFill>
                  <a:srgbClr val="C00000"/>
                </a:solidFill>
              </a:rPr>
              <a:t>a measure of organisational skill </a:t>
            </a:r>
          </a:p>
          <a:p>
            <a:pPr marL="447675" lvl="0" indent="-266700">
              <a:lnSpc>
                <a:spcPct val="70000"/>
              </a:lnSpc>
              <a:spcBef>
                <a:spcPts val="0"/>
              </a:spcBef>
              <a:spcAft>
                <a:spcPts val="600"/>
              </a:spcAft>
            </a:pPr>
            <a:r>
              <a:rPr lang="en-ZA" sz="2300" dirty="0">
                <a:solidFill>
                  <a:srgbClr val="C00000"/>
                </a:solidFill>
              </a:rPr>
              <a:t>time management skills</a:t>
            </a:r>
          </a:p>
          <a:p>
            <a:pPr marL="447675" indent="-266700">
              <a:lnSpc>
                <a:spcPct val="70000"/>
              </a:lnSpc>
              <a:spcBef>
                <a:spcPts val="0"/>
              </a:spcBef>
              <a:spcAft>
                <a:spcPts val="600"/>
              </a:spcAft>
            </a:pPr>
            <a:r>
              <a:rPr lang="en-ZA" sz="2300" dirty="0">
                <a:solidFill>
                  <a:srgbClr val="C00000"/>
                </a:solidFill>
              </a:rPr>
              <a:t>an ability to reflect on situations and improve or adapt.</a:t>
            </a:r>
            <a:endParaRPr lang="en-ZA" sz="2300" b="1" dirty="0" smtClean="0">
              <a:solidFill>
                <a:srgbClr val="C00000"/>
              </a:solidFill>
            </a:endParaRPr>
          </a:p>
          <a:p>
            <a:pPr marL="0" indent="0">
              <a:buNone/>
            </a:pPr>
            <a:r>
              <a:rPr lang="en-ZA" sz="2300" b="1" dirty="0">
                <a:solidFill>
                  <a:srgbClr val="C00000"/>
                </a:solidFill>
              </a:rPr>
              <a:t>Associated core learning area</a:t>
            </a:r>
          </a:p>
          <a:p>
            <a:pPr marL="0" indent="0">
              <a:spcBef>
                <a:spcPts val="0"/>
              </a:spcBef>
              <a:spcAft>
                <a:spcPts val="1200"/>
              </a:spcAft>
              <a:buNone/>
            </a:pPr>
            <a:r>
              <a:rPr lang="en-ZA" sz="2300" dirty="0">
                <a:solidFill>
                  <a:srgbClr val="C00000"/>
                </a:solidFill>
              </a:rPr>
              <a:t>General pedagogy (general pedagogical knowledge) and Specialised Subject Pedagogy (specialised pedagogical content knowledge) – included in the latter </a:t>
            </a:r>
          </a:p>
          <a:p>
            <a:pPr marL="0" indent="0">
              <a:lnSpc>
                <a:spcPct val="100000"/>
              </a:lnSpc>
              <a:spcBef>
                <a:spcPts val="0"/>
              </a:spcBef>
              <a:buNone/>
            </a:pPr>
            <a:r>
              <a:rPr lang="en-ZA" sz="2300" b="1" dirty="0">
                <a:solidFill>
                  <a:srgbClr val="C00000"/>
                </a:solidFill>
              </a:rPr>
              <a:t>How does it link to this core learning area?</a:t>
            </a:r>
          </a:p>
          <a:p>
            <a:pPr marL="0" indent="0">
              <a:spcBef>
                <a:spcPts val="0"/>
              </a:spcBef>
              <a:spcAft>
                <a:spcPts val="1200"/>
              </a:spcAft>
              <a:buNone/>
            </a:pPr>
            <a:r>
              <a:rPr lang="en-ZA" sz="2300" dirty="0">
                <a:solidFill>
                  <a:srgbClr val="C00000"/>
                </a:solidFill>
              </a:rPr>
              <a:t>This course equips TVET lecturers to manage the teaching/learning environments for which they are responsible in ways that will support, and as far as possible ensure, effective teaching and learning. </a:t>
            </a:r>
          </a:p>
          <a:p>
            <a:pPr marL="180975" indent="0">
              <a:buNone/>
            </a:pPr>
            <a:endParaRPr lang="en-ZA" sz="2600" dirty="0">
              <a:solidFill>
                <a:srgbClr val="C00000"/>
              </a:solidFill>
            </a:endParaRPr>
          </a:p>
        </p:txBody>
      </p:sp>
    </p:spTree>
    <p:extLst>
      <p:ext uri="{BB962C8B-B14F-4D97-AF65-F5344CB8AC3E}">
        <p14:creationId xmlns:p14="http://schemas.microsoft.com/office/powerpoint/2010/main" val="220219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165101"/>
            <a:ext cx="10868025" cy="730250"/>
          </a:xfrm>
          <a:solidFill>
            <a:srgbClr val="C00000"/>
          </a:solidFill>
        </p:spPr>
        <p:txBody>
          <a:bodyPr>
            <a:normAutofit/>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a:t>
            </a:r>
            <a:endParaRPr lang="en-ZA" sz="3200" b="1" dirty="0">
              <a:solidFill>
                <a:schemeClr val="bg1"/>
              </a:solidFill>
              <a:latin typeface="+mn-lt"/>
            </a:endParaRPr>
          </a:p>
        </p:txBody>
      </p:sp>
      <p:sp>
        <p:nvSpPr>
          <p:cNvPr id="3" name="Content Placeholder 2"/>
          <p:cNvSpPr>
            <a:spLocks noGrp="1"/>
          </p:cNvSpPr>
          <p:nvPr>
            <p:ph idx="1"/>
          </p:nvPr>
        </p:nvSpPr>
        <p:spPr>
          <a:xfrm>
            <a:off x="552450" y="1085850"/>
            <a:ext cx="11049000" cy="5610225"/>
          </a:xfrm>
        </p:spPr>
        <p:txBody>
          <a:bodyPr>
            <a:normAutofit/>
          </a:bodyPr>
          <a:lstStyle/>
          <a:p>
            <a:pPr marL="0" indent="0">
              <a:lnSpc>
                <a:spcPct val="100000"/>
              </a:lnSpc>
              <a:spcBef>
                <a:spcPts val="0"/>
              </a:spcBef>
              <a:spcAft>
                <a:spcPts val="600"/>
              </a:spcAft>
              <a:buNone/>
            </a:pPr>
            <a:r>
              <a:rPr lang="en-ZA" sz="2300" b="1" dirty="0" smtClean="0">
                <a:solidFill>
                  <a:srgbClr val="C00000"/>
                </a:solidFill>
              </a:rPr>
              <a:t>How </a:t>
            </a:r>
            <a:r>
              <a:rPr lang="en-ZA" sz="2300" b="1" dirty="0">
                <a:solidFill>
                  <a:srgbClr val="C00000"/>
                </a:solidFill>
              </a:rPr>
              <a:t>does it link to other areas of the programme as a whole? </a:t>
            </a:r>
          </a:p>
          <a:p>
            <a:pPr marL="0" indent="0">
              <a:spcBef>
                <a:spcPts val="0"/>
              </a:spcBef>
              <a:buNone/>
            </a:pPr>
            <a:r>
              <a:rPr lang="en-ZA" sz="2300" dirty="0">
                <a:solidFill>
                  <a:srgbClr val="C00000"/>
                </a:solidFill>
              </a:rPr>
              <a:t>This course provides management skills in the vocational classroom applicable to all TVET programmes. It requires an understanding of students, vocational education and training, learning, curriculum and general instructional and assessment strategies, i.e. it is dependent on, but also complements, most other key courses.</a:t>
            </a:r>
            <a:endParaRPr lang="en-ZA" sz="2300" dirty="0">
              <a:solidFill>
                <a:srgbClr val="C00000"/>
              </a:solidFill>
            </a:endParaRPr>
          </a:p>
        </p:txBody>
      </p:sp>
    </p:spTree>
    <p:extLst>
      <p:ext uri="{BB962C8B-B14F-4D97-AF65-F5344CB8AC3E}">
        <p14:creationId xmlns:p14="http://schemas.microsoft.com/office/powerpoint/2010/main" val="357124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Introduction</a:t>
            </a:r>
          </a:p>
        </p:txBody>
      </p:sp>
      <p:sp>
        <p:nvSpPr>
          <p:cNvPr id="3" name="Content Placeholder 2"/>
          <p:cNvSpPr>
            <a:spLocks noGrp="1"/>
          </p:cNvSpPr>
          <p:nvPr>
            <p:ph idx="1"/>
          </p:nvPr>
        </p:nvSpPr>
        <p:spPr>
          <a:xfrm>
            <a:off x="838200" y="1371600"/>
            <a:ext cx="10515600" cy="5181600"/>
          </a:xfrm>
          <a:ln>
            <a:solidFill>
              <a:srgbClr val="0000FF"/>
            </a:solidFill>
          </a:ln>
        </p:spPr>
        <p:txBody>
          <a:bodyPr>
            <a:noAutofit/>
          </a:bodyPr>
          <a:lstStyle/>
          <a:p>
            <a:pPr marL="0" indent="0" algn="just">
              <a:lnSpc>
                <a:spcPct val="100000"/>
              </a:lnSpc>
              <a:spcBef>
                <a:spcPts val="0"/>
              </a:spcBef>
              <a:spcAft>
                <a:spcPts val="600"/>
              </a:spcAft>
              <a:buNone/>
            </a:pPr>
            <a:r>
              <a:rPr lang="en-US" sz="2200" dirty="0" smtClean="0">
                <a:solidFill>
                  <a:srgbClr val="0000CC"/>
                </a:solidFill>
              </a:rPr>
              <a:t>Your ability to manage your classroom, workshop or laboratory is critical to your success as a TVET lecturer.  Management and instructional functions of lecturers cannot be separated. </a:t>
            </a:r>
            <a:r>
              <a:rPr lang="en-US" sz="2200" b="1" dirty="0" smtClean="0">
                <a:solidFill>
                  <a:srgbClr val="0000CC"/>
                </a:solidFill>
              </a:rPr>
              <a:t>Effective teaching includes effective management.</a:t>
            </a:r>
            <a:r>
              <a:rPr lang="en-US" sz="2200" dirty="0" smtClean="0">
                <a:solidFill>
                  <a:srgbClr val="0000CC"/>
                </a:solidFill>
              </a:rPr>
              <a:t> Classroom management is more than simply discipline. To make appropriate management decisions, you must consider the mix of students, lecturers, settings and activities in your classroom, workshop or laboratory.  Effective lecturers tend to be managers who plan environments that minimize the chances for confusion, distraction and misbehavior. Adequate workspace and a pleasant environment for learning are undoubtedly associated with student motivation, behavior and achievement. </a:t>
            </a:r>
          </a:p>
          <a:p>
            <a:pPr marL="0" indent="0" algn="just">
              <a:lnSpc>
                <a:spcPct val="100000"/>
              </a:lnSpc>
              <a:spcBef>
                <a:spcPts val="0"/>
              </a:spcBef>
              <a:spcAft>
                <a:spcPts val="600"/>
              </a:spcAft>
              <a:buNone/>
            </a:pPr>
            <a:r>
              <a:rPr lang="en-US" sz="2200" dirty="0" smtClean="0">
                <a:solidFill>
                  <a:srgbClr val="0000CC"/>
                </a:solidFill>
              </a:rPr>
              <a:t>Classroom management must be the thoughtful implementation of a well developed flexible plan by the lecturer, who makes on-the-spot judgements about when to apply the rules and procedures and also how to communicate those decisions to students. This means that a lecturer must be spontaneous, enthusiastic and flexible.</a:t>
            </a:r>
            <a:endParaRPr lang="en-ZA" sz="2200" dirty="0">
              <a:solidFill>
                <a:srgbClr val="0000CC"/>
              </a:solidFill>
            </a:endParaRPr>
          </a:p>
        </p:txBody>
      </p:sp>
    </p:spTree>
    <p:extLst>
      <p:ext uri="{BB962C8B-B14F-4D97-AF65-F5344CB8AC3E}">
        <p14:creationId xmlns:p14="http://schemas.microsoft.com/office/powerpoint/2010/main" val="425946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1477</TotalTime>
  <Words>2906</Words>
  <Application>Microsoft Office PowerPoint</Application>
  <PresentationFormat>Widescreen</PresentationFormat>
  <Paragraphs>228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Courier New</vt:lpstr>
      <vt:lpstr>Times New Roman</vt:lpstr>
      <vt:lpstr>Office Theme</vt:lpstr>
      <vt:lpstr>Programme: Adv Dip TVT  Course: </vt:lpstr>
      <vt:lpstr>Points for subject experts, learning designers etc. to keep in mind</vt:lpstr>
      <vt:lpstr>Points for subject experts, learning designers etc. to keep in mind</vt:lpstr>
      <vt:lpstr>Points for subject experts, learning designers etc. to keep in mind</vt:lpstr>
      <vt:lpstr>PowerPoint Presentation</vt:lpstr>
      <vt:lpstr>Note to lecturers</vt:lpstr>
      <vt:lpstr>Note to lecturers (contd) (The last 2 or 3 items in this note can be included/adapted for the students as well)</vt:lpstr>
      <vt:lpstr>Note to lecturers (contd)</vt:lpstr>
      <vt:lpstr>Course Introduction</vt:lpstr>
      <vt:lpstr>Course Contents: Main Topics</vt:lpstr>
      <vt:lpstr>Course Structure</vt:lpstr>
      <vt:lpstr>Learning Outcomes for Course</vt:lpstr>
      <vt:lpstr>Course Contents 1: Classroom management in general</vt:lpstr>
      <vt:lpstr>Course Contents 2: Lesson planning and preparation in the TVET classroom</vt:lpstr>
      <vt:lpstr>Course Contents 3: Managing TVET teaching processes and presentation</vt:lpstr>
      <vt:lpstr>Course Contents 4: Managing student activities, and building student support into the process: people-oriented management and democratic leadership</vt:lpstr>
      <vt:lpstr>4.1: Introduction</vt:lpstr>
      <vt:lpstr>4.2: Monitoring student activities</vt:lpstr>
      <vt:lpstr>PowerPoint Presentation</vt:lpstr>
      <vt:lpstr>PowerPoint Presentation</vt:lpstr>
      <vt:lpstr>PowerPoint Presentation</vt:lpstr>
      <vt:lpstr>Course Contents 5: Time management in the TVET environment</vt:lpstr>
      <vt:lpstr>5.1: Time allocation between different activities</vt:lpstr>
      <vt:lpstr>5.2: Guiding students on effective use of allocated time during           activities </vt:lpstr>
      <vt:lpstr>Course Contents 6: Effective management of administrative matters in the TVET classroom</vt:lpstr>
      <vt:lpstr>Course Contents 6: Effective management of administrative matters in the TVET classroom</vt:lpstr>
      <vt:lpstr>Videos: Insert video heading here</vt:lpstr>
      <vt:lpstr>Summative Assessment: Insert assessment heading here</vt:lpstr>
      <vt:lpstr>Rubric / discussion of the assessment task</vt:lpstr>
      <vt:lpstr>Course 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Adendorff.Michael</dc:creator>
  <cp:lastModifiedBy>Adendorff.Michael</cp:lastModifiedBy>
  <cp:revision>171</cp:revision>
  <dcterms:created xsi:type="dcterms:W3CDTF">2017-12-26T13:54:24Z</dcterms:created>
  <dcterms:modified xsi:type="dcterms:W3CDTF">2019-03-26T10:43:09Z</dcterms:modified>
</cp:coreProperties>
</file>