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91" r:id="rId6"/>
    <p:sldId id="292" r:id="rId7"/>
    <p:sldId id="293" r:id="rId8"/>
    <p:sldId id="294" r:id="rId9"/>
    <p:sldId id="277" r:id="rId10"/>
    <p:sldId id="260" r:id="rId11"/>
    <p:sldId id="275" r:id="rId12"/>
    <p:sldId id="259" r:id="rId13"/>
    <p:sldId id="262" r:id="rId14"/>
    <p:sldId id="263" r:id="rId15"/>
    <p:sldId id="282" r:id="rId16"/>
    <p:sldId id="283" r:id="rId17"/>
    <p:sldId id="278" r:id="rId18"/>
    <p:sldId id="279" r:id="rId19"/>
    <p:sldId id="280" r:id="rId20"/>
    <p:sldId id="264" r:id="rId21"/>
    <p:sldId id="284" r:id="rId22"/>
    <p:sldId id="286" r:id="rId23"/>
    <p:sldId id="272" r:id="rId24"/>
    <p:sldId id="265" r:id="rId25"/>
    <p:sldId id="267" r:id="rId26"/>
    <p:sldId id="266" r:id="rId27"/>
    <p:sldId id="268" r:id="rId28"/>
    <p:sldId id="27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A50021"/>
    <a:srgbClr val="CC0000"/>
    <a:srgbClr val="0033CC"/>
    <a:srgbClr val="800080"/>
    <a:srgbClr val="990033"/>
    <a:srgbClr val="6600CC"/>
    <a:srgbClr val="660066"/>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12077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2133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5230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22832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501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0354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A0CDC3E-B0D3-44CC-86AC-4954957DBF01}" type="datetimeFigureOut">
              <a:rPr lang="en-ZA" smtClean="0"/>
              <a:t>2019/03/26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356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A0CDC3E-B0D3-44CC-86AC-4954957DBF01}" type="datetimeFigureOut">
              <a:rPr lang="en-ZA" smtClean="0"/>
              <a:t>2019/03/26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508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CDC3E-B0D3-44CC-86AC-4954957DBF01}" type="datetimeFigureOut">
              <a:rPr lang="en-ZA" smtClean="0"/>
              <a:t>2019/03/26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53736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227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9142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CDC3E-B0D3-44CC-86AC-4954957DBF01}" type="datetimeFigureOut">
              <a:rPr lang="en-ZA" smtClean="0"/>
              <a:t>2019/03/26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5F16-9DDA-4E9D-B17F-E58C1BC90584}" type="slidenum">
              <a:rPr lang="en-ZA" smtClean="0"/>
              <a:t>‹#›</a:t>
            </a:fld>
            <a:endParaRPr lang="en-ZA"/>
          </a:p>
        </p:txBody>
      </p:sp>
    </p:spTree>
    <p:extLst>
      <p:ext uri="{BB962C8B-B14F-4D97-AF65-F5344CB8AC3E}">
        <p14:creationId xmlns:p14="http://schemas.microsoft.com/office/powerpoint/2010/main" val="10608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sace.org.za/assets/documents/uploads/sace_65860-2017-10-13-SACE%20Professional%20Teaching%20Standards%20LR.%2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695790"/>
            <a:ext cx="9744077" cy="1639907"/>
          </a:xfrm>
          <a:solidFill>
            <a:srgbClr val="00B050"/>
          </a:solidFill>
        </p:spPr>
        <p:txBody>
          <a:bodyPr anchor="t">
            <a:normAutofit/>
          </a:bodyPr>
          <a:lstStyle/>
          <a:p>
            <a:pPr algn="l">
              <a:lnSpc>
                <a:spcPct val="100000"/>
              </a:lnSpc>
            </a:pPr>
            <a:r>
              <a:rPr lang="en-ZA" sz="3200" b="1" dirty="0">
                <a:solidFill>
                  <a:schemeClr val="bg1"/>
                </a:solidFill>
                <a:latin typeface="+mn-lt"/>
              </a:rPr>
              <a:t>Programme: </a:t>
            </a:r>
            <a:r>
              <a:rPr lang="en-ZA" sz="3200" b="1" dirty="0" err="1">
                <a:solidFill>
                  <a:schemeClr val="bg1"/>
                </a:solidFill>
                <a:latin typeface="+mn-lt"/>
              </a:rPr>
              <a:t>Adv</a:t>
            </a:r>
            <a:r>
              <a:rPr lang="en-ZA" sz="3200" b="1" dirty="0">
                <a:solidFill>
                  <a:schemeClr val="bg1"/>
                </a:solidFill>
                <a:latin typeface="+mn-lt"/>
              </a:rPr>
              <a:t> Dip TVT</a:t>
            </a:r>
            <a:r>
              <a:rPr lang="en-ZA" sz="3200" dirty="0">
                <a:solidFill>
                  <a:schemeClr val="bg1"/>
                </a:solidFill>
                <a:latin typeface="+mn-lt"/>
              </a:rPr>
              <a:t/>
            </a:r>
            <a:br>
              <a:rPr lang="en-ZA" sz="3200" dirty="0">
                <a:solidFill>
                  <a:schemeClr val="bg1"/>
                </a:solidFill>
                <a:latin typeface="+mn-lt"/>
              </a:rPr>
            </a:br>
            <a:r>
              <a:rPr lang="en-ZA" sz="2000" dirty="0">
                <a:solidFill>
                  <a:schemeClr val="bg1"/>
                </a:solidFill>
                <a:latin typeface="+mn-lt"/>
              </a:rPr>
              <a:t/>
            </a:r>
            <a:br>
              <a:rPr lang="en-ZA" sz="2000" dirty="0">
                <a:solidFill>
                  <a:schemeClr val="bg1"/>
                </a:solidFill>
                <a:latin typeface="+mn-lt"/>
              </a:rPr>
            </a:br>
            <a:r>
              <a:rPr lang="en-ZA" sz="3200" b="1" dirty="0">
                <a:solidFill>
                  <a:schemeClr val="bg1"/>
                </a:solidFill>
                <a:latin typeface="+mn-lt"/>
              </a:rPr>
              <a:t>Course: </a:t>
            </a:r>
          </a:p>
        </p:txBody>
      </p:sp>
      <p:sp>
        <p:nvSpPr>
          <p:cNvPr id="3" name="Subtitle 2"/>
          <p:cNvSpPr>
            <a:spLocks noGrp="1"/>
          </p:cNvSpPr>
          <p:nvPr>
            <p:ph type="subTitle" idx="1"/>
          </p:nvPr>
        </p:nvSpPr>
        <p:spPr>
          <a:xfrm>
            <a:off x="1523999" y="2362200"/>
            <a:ext cx="9525000" cy="4419599"/>
          </a:xfrm>
        </p:spPr>
        <p:txBody>
          <a:bodyPr>
            <a:normAutofit fontScale="92500" lnSpcReduction="10000"/>
          </a:bodyPr>
          <a:lstStyle/>
          <a:p>
            <a:pPr algn="l"/>
            <a:endParaRPr lang="en-ZA" sz="2000" dirty="0">
              <a:solidFill>
                <a:srgbClr val="00B050"/>
              </a:solidFill>
            </a:endParaRPr>
          </a:p>
          <a:p>
            <a:pPr algn="l">
              <a:spcAft>
                <a:spcPts val="600"/>
              </a:spcAft>
            </a:pPr>
            <a:r>
              <a:rPr lang="en-ZA" sz="2800" dirty="0" smtClean="0">
                <a:solidFill>
                  <a:srgbClr val="00B050"/>
                </a:solidFill>
              </a:rPr>
              <a:t>Guidelines </a:t>
            </a:r>
            <a:r>
              <a:rPr lang="en-ZA" sz="2800" dirty="0">
                <a:solidFill>
                  <a:srgbClr val="00B050"/>
                </a:solidFill>
              </a:rPr>
              <a:t>contributed by: 						</a:t>
            </a:r>
            <a:r>
              <a:rPr lang="en-ZA" sz="3800" dirty="0">
                <a:solidFill>
                  <a:srgbClr val="00B050"/>
                </a:solidFill>
              </a:rPr>
              <a:t>			</a:t>
            </a:r>
          </a:p>
          <a:p>
            <a:pPr algn="l">
              <a:spcAft>
                <a:spcPts val="600"/>
              </a:spcAft>
            </a:pPr>
            <a:endParaRPr lang="en-ZA" sz="3800" dirty="0">
              <a:solidFill>
                <a:srgbClr val="00B050"/>
              </a:solidFill>
            </a:endParaRPr>
          </a:p>
          <a:p>
            <a:pPr algn="l">
              <a:spcAft>
                <a:spcPts val="600"/>
              </a:spcAft>
            </a:pPr>
            <a:r>
              <a:rPr lang="en-ZA" sz="3800" dirty="0">
                <a:solidFill>
                  <a:srgbClr val="00B050"/>
                </a:solidFill>
              </a:rPr>
              <a:t>	</a:t>
            </a:r>
            <a:r>
              <a:rPr lang="en-ZA" sz="3200" dirty="0">
                <a:solidFill>
                  <a:srgbClr val="00B050"/>
                </a:solidFill>
              </a:rPr>
              <a:t>		</a:t>
            </a:r>
          </a:p>
          <a:p>
            <a:pPr algn="l"/>
            <a:r>
              <a:rPr lang="en-ZA" sz="2800" dirty="0">
                <a:solidFill>
                  <a:srgbClr val="00B050"/>
                </a:solidFill>
              </a:rPr>
              <a:t>Date contributed:	</a:t>
            </a:r>
          </a:p>
          <a:p>
            <a:pPr algn="l"/>
            <a:endParaRPr lang="en-ZA" sz="1700" dirty="0">
              <a:solidFill>
                <a:srgbClr val="00B050"/>
              </a:solidFill>
            </a:endParaRPr>
          </a:p>
          <a:p>
            <a:pPr algn="l"/>
            <a:r>
              <a:rPr lang="en-ZA" sz="2800" dirty="0">
                <a:solidFill>
                  <a:srgbClr val="00B050"/>
                </a:solidFill>
              </a:rPr>
              <a:t>What version of the </a:t>
            </a:r>
          </a:p>
          <a:p>
            <a:pPr algn="l"/>
            <a:r>
              <a:rPr lang="en-ZA" sz="2800" dirty="0">
                <a:solidFill>
                  <a:srgbClr val="00B050"/>
                </a:solidFill>
              </a:rPr>
              <a:t>course are you working on?	</a:t>
            </a:r>
          </a:p>
        </p:txBody>
      </p:sp>
      <p:sp>
        <p:nvSpPr>
          <p:cNvPr id="4" name="TextBox 3"/>
          <p:cNvSpPr txBox="1"/>
          <p:nvPr/>
        </p:nvSpPr>
        <p:spPr>
          <a:xfrm>
            <a:off x="3012279" y="1271731"/>
            <a:ext cx="7855746" cy="1077218"/>
          </a:xfrm>
          <a:prstGeom prst="rect">
            <a:avLst/>
          </a:prstGeom>
          <a:noFill/>
        </p:spPr>
        <p:txBody>
          <a:bodyPr wrap="square" rtlCol="0">
            <a:spAutoFit/>
          </a:bodyPr>
          <a:lstStyle/>
          <a:p>
            <a:r>
              <a:rPr lang="en-ZA" sz="3200" b="1" dirty="0" smtClean="0">
                <a:solidFill>
                  <a:schemeClr val="bg1"/>
                </a:solidFill>
              </a:rPr>
              <a:t>INQUIRY-BASED REFLECTIVE PRACTICE AND LIFELONG LEARNING</a:t>
            </a:r>
            <a:endParaRPr lang="en-ZA" sz="3200" b="1" dirty="0">
              <a:solidFill>
                <a:schemeClr val="bg1"/>
              </a:solidFill>
            </a:endParaRPr>
          </a:p>
        </p:txBody>
      </p:sp>
      <p:sp>
        <p:nvSpPr>
          <p:cNvPr id="6" name="Rounded Rectangle 5"/>
          <p:cNvSpPr/>
          <p:nvPr/>
        </p:nvSpPr>
        <p:spPr>
          <a:xfrm>
            <a:off x="5676899" y="4854388"/>
            <a:ext cx="5372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August 2018</a:t>
            </a:r>
            <a:endParaRPr lang="en-ZA" sz="2800" dirty="0">
              <a:solidFill>
                <a:schemeClr val="bg1"/>
              </a:solidFill>
            </a:endParaRPr>
          </a:p>
        </p:txBody>
      </p:sp>
      <p:sp>
        <p:nvSpPr>
          <p:cNvPr id="7" name="Rounded Rectangle 6"/>
          <p:cNvSpPr/>
          <p:nvPr/>
        </p:nvSpPr>
        <p:spPr>
          <a:xfrm>
            <a:off x="5676898" y="2476873"/>
            <a:ext cx="5372101"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Zanele Shilenge</a:t>
            </a:r>
            <a:r>
              <a:rPr lang="en-US" sz="2800" dirty="0">
                <a:solidFill>
                  <a:schemeClr val="bg1"/>
                </a:solidFill>
              </a:rPr>
              <a:t>, </a:t>
            </a:r>
            <a:r>
              <a:rPr lang="en-US" sz="2800" dirty="0" smtClean="0">
                <a:solidFill>
                  <a:schemeClr val="bg1"/>
                </a:solidFill>
              </a:rPr>
              <a:t>Francois van As</a:t>
            </a:r>
            <a:endParaRPr lang="en-ZA" sz="2800" dirty="0">
              <a:solidFill>
                <a:schemeClr val="bg1"/>
              </a:solidFill>
            </a:endParaRPr>
          </a:p>
        </p:txBody>
      </p:sp>
      <p:sp>
        <p:nvSpPr>
          <p:cNvPr id="8" name="Rounded Rectangle 7"/>
          <p:cNvSpPr/>
          <p:nvPr/>
        </p:nvSpPr>
        <p:spPr>
          <a:xfrm>
            <a:off x="5676898" y="3210671"/>
            <a:ext cx="5372101"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bg1"/>
                </a:solidFill>
              </a:rPr>
              <a:t>Edward </a:t>
            </a:r>
            <a:r>
              <a:rPr lang="en-ZA" sz="2800" dirty="0" smtClean="0"/>
              <a:t>Matabane, Mike Adendorff</a:t>
            </a:r>
            <a:endParaRPr lang="en-ZA" sz="2800" dirty="0">
              <a:solidFill>
                <a:schemeClr val="bg1"/>
              </a:solidFill>
            </a:endParaRPr>
          </a:p>
        </p:txBody>
      </p:sp>
      <p:sp>
        <p:nvSpPr>
          <p:cNvPr id="10" name="Rounded Rectangle 9"/>
          <p:cNvSpPr/>
          <p:nvPr/>
        </p:nvSpPr>
        <p:spPr>
          <a:xfrm>
            <a:off x="5676899" y="5760102"/>
            <a:ext cx="5372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800" dirty="0" smtClean="0">
                <a:solidFill>
                  <a:schemeClr val="bg1"/>
                </a:solidFill>
              </a:rPr>
              <a:t>V2</a:t>
            </a:r>
            <a:endParaRPr lang="en-ZA" sz="2800" dirty="0">
              <a:solidFill>
                <a:schemeClr val="bg1"/>
              </a:solidFill>
            </a:endParaRPr>
          </a:p>
        </p:txBody>
      </p:sp>
    </p:spTree>
    <p:extLst>
      <p:ext uri="{BB962C8B-B14F-4D97-AF65-F5344CB8AC3E}">
        <p14:creationId xmlns:p14="http://schemas.microsoft.com/office/powerpoint/2010/main" val="71362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Learning Outcomes for Course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US" sz="2200" dirty="0" smtClean="0">
                <a:solidFill>
                  <a:srgbClr val="0000CC"/>
                </a:solidFill>
              </a:rPr>
              <a:t>When </a:t>
            </a:r>
            <a:r>
              <a:rPr lang="en-US" sz="2200" dirty="0">
                <a:solidFill>
                  <a:srgbClr val="0000CC"/>
                </a:solidFill>
              </a:rPr>
              <a:t>you have completed this course, you should be able to demonstrate:</a:t>
            </a:r>
          </a:p>
          <a:p>
            <a:pPr marL="361950" indent="-276225">
              <a:buNone/>
            </a:pPr>
            <a:r>
              <a:rPr lang="en-US" sz="2200" dirty="0" smtClean="0">
                <a:solidFill>
                  <a:srgbClr val="0000CC"/>
                </a:solidFill>
              </a:rPr>
              <a:t>•  an </a:t>
            </a:r>
            <a:r>
              <a:rPr lang="en-US" sz="2200" dirty="0">
                <a:solidFill>
                  <a:srgbClr val="0000CC"/>
                </a:solidFill>
              </a:rPr>
              <a:t>understanding of why it is important to reflect on your teaching, and on the learning that you hope will result from that teaching, as well as a focus on improving your </a:t>
            </a:r>
            <a:r>
              <a:rPr lang="en-US" sz="2200" dirty="0" smtClean="0">
                <a:solidFill>
                  <a:srgbClr val="0000CC"/>
                </a:solidFill>
              </a:rPr>
              <a:t>practice</a:t>
            </a:r>
            <a:endParaRPr lang="en-US" sz="2200" dirty="0">
              <a:solidFill>
                <a:srgbClr val="0000CC"/>
              </a:solidFill>
            </a:endParaRPr>
          </a:p>
          <a:p>
            <a:pPr marL="361950" indent="-276225">
              <a:buNone/>
            </a:pPr>
            <a:r>
              <a:rPr lang="en-US" sz="2200" dirty="0" smtClean="0">
                <a:solidFill>
                  <a:srgbClr val="0000CC"/>
                </a:solidFill>
              </a:rPr>
              <a:t>•  knowledge </a:t>
            </a:r>
            <a:r>
              <a:rPr lang="en-US" sz="2200" dirty="0">
                <a:solidFill>
                  <a:srgbClr val="0000CC"/>
                </a:solidFill>
              </a:rPr>
              <a:t>of a variety of practice-based </a:t>
            </a:r>
            <a:r>
              <a:rPr lang="en-US" sz="2200" dirty="0" smtClean="0">
                <a:solidFill>
                  <a:srgbClr val="0000CC"/>
                </a:solidFill>
              </a:rPr>
              <a:t>self-inquiry tools and methods </a:t>
            </a:r>
          </a:p>
          <a:p>
            <a:pPr marL="361950" indent="-276225">
              <a:buNone/>
            </a:pPr>
            <a:r>
              <a:rPr lang="en-US" sz="2200" dirty="0" smtClean="0">
                <a:solidFill>
                  <a:srgbClr val="0000CC"/>
                </a:solidFill>
              </a:rPr>
              <a:t>•</a:t>
            </a:r>
            <a:r>
              <a:rPr lang="en-ZA" sz="2400" dirty="0"/>
              <a:t> </a:t>
            </a:r>
            <a:r>
              <a:rPr lang="en-ZA" sz="2400" dirty="0" smtClean="0"/>
              <a:t> </a:t>
            </a:r>
            <a:r>
              <a:rPr lang="en-US" sz="2200" dirty="0" smtClean="0">
                <a:solidFill>
                  <a:srgbClr val="0000CC"/>
                </a:solidFill>
              </a:rPr>
              <a:t>an </a:t>
            </a:r>
            <a:r>
              <a:rPr lang="en-US" sz="2200" dirty="0">
                <a:solidFill>
                  <a:srgbClr val="0000CC"/>
                </a:solidFill>
              </a:rPr>
              <a:t>ability to use your reflection and/or </a:t>
            </a:r>
            <a:r>
              <a:rPr lang="en-US" sz="2200" dirty="0" smtClean="0">
                <a:solidFill>
                  <a:srgbClr val="0000CC"/>
                </a:solidFill>
              </a:rPr>
              <a:t>inquiry in planning and preparing </a:t>
            </a:r>
            <a:r>
              <a:rPr lang="en-US" sz="2200" dirty="0">
                <a:solidFill>
                  <a:srgbClr val="0000CC"/>
                </a:solidFill>
              </a:rPr>
              <a:t>for teaching </a:t>
            </a:r>
            <a:r>
              <a:rPr lang="en-US" sz="2200" dirty="0" smtClean="0">
                <a:solidFill>
                  <a:srgbClr val="0000CC"/>
                </a:solidFill>
              </a:rPr>
              <a:t>in </a:t>
            </a:r>
            <a:r>
              <a:rPr lang="en-US" sz="2200" dirty="0">
                <a:solidFill>
                  <a:srgbClr val="0000CC"/>
                </a:solidFill>
              </a:rPr>
              <a:t>your particular </a:t>
            </a:r>
            <a:r>
              <a:rPr lang="en-US" sz="2200" dirty="0" smtClean="0">
                <a:solidFill>
                  <a:srgbClr val="0000CC"/>
                </a:solidFill>
              </a:rPr>
              <a:t>context </a:t>
            </a:r>
          </a:p>
          <a:p>
            <a:pPr marL="361950" indent="-276225">
              <a:buNone/>
            </a:pPr>
            <a:r>
              <a:rPr lang="en-US" sz="2200" dirty="0" smtClean="0">
                <a:solidFill>
                  <a:srgbClr val="0000CC"/>
                </a:solidFill>
              </a:rPr>
              <a:t>•  </a:t>
            </a:r>
            <a:r>
              <a:rPr lang="en-ZA" sz="2200" dirty="0" smtClean="0">
                <a:solidFill>
                  <a:srgbClr val="0000CC"/>
                </a:solidFill>
              </a:rPr>
              <a:t>some observation </a:t>
            </a:r>
            <a:r>
              <a:rPr lang="en-ZA" sz="2200" dirty="0">
                <a:solidFill>
                  <a:srgbClr val="0000CC"/>
                </a:solidFill>
              </a:rPr>
              <a:t>and </a:t>
            </a:r>
            <a:r>
              <a:rPr lang="en-US" sz="2200" dirty="0" smtClean="0">
                <a:solidFill>
                  <a:srgbClr val="0000CC"/>
                </a:solidFill>
              </a:rPr>
              <a:t>self-critical </a:t>
            </a:r>
            <a:r>
              <a:rPr lang="en-US" sz="2200" dirty="0">
                <a:solidFill>
                  <a:srgbClr val="0000CC"/>
                </a:solidFill>
              </a:rPr>
              <a:t>skills</a:t>
            </a:r>
            <a:r>
              <a:rPr lang="en-US" sz="2200" dirty="0" smtClean="0">
                <a:solidFill>
                  <a:srgbClr val="0000CC"/>
                </a:solidFill>
              </a:rPr>
              <a:t>, such as keeping </a:t>
            </a:r>
            <a:r>
              <a:rPr lang="en-US" sz="2200" dirty="0">
                <a:solidFill>
                  <a:srgbClr val="0000CC"/>
                </a:solidFill>
              </a:rPr>
              <a:t>a journal and </a:t>
            </a:r>
            <a:r>
              <a:rPr lang="en-US" sz="2200" dirty="0" smtClean="0">
                <a:solidFill>
                  <a:srgbClr val="0000CC"/>
                </a:solidFill>
              </a:rPr>
              <a:t>writing reflective notes </a:t>
            </a:r>
            <a:r>
              <a:rPr lang="en-US" sz="2200" dirty="0">
                <a:solidFill>
                  <a:srgbClr val="0000CC"/>
                </a:solidFill>
              </a:rPr>
              <a:t>to yourself, and </a:t>
            </a:r>
            <a:r>
              <a:rPr lang="en-US" sz="2200" dirty="0" smtClean="0">
                <a:solidFill>
                  <a:srgbClr val="0000CC"/>
                </a:solidFill>
              </a:rPr>
              <a:t>re-planning</a:t>
            </a:r>
            <a:endParaRPr lang="en-US" sz="2200" dirty="0">
              <a:solidFill>
                <a:srgbClr val="0000CC"/>
              </a:solidFill>
            </a:endParaRPr>
          </a:p>
          <a:p>
            <a:pPr marL="361950" indent="-276225">
              <a:buNone/>
            </a:pPr>
            <a:r>
              <a:rPr lang="en-US" sz="2200" dirty="0" smtClean="0">
                <a:solidFill>
                  <a:srgbClr val="0000CC"/>
                </a:solidFill>
              </a:rPr>
              <a:t>•  </a:t>
            </a:r>
            <a:r>
              <a:rPr lang="en-ZA" sz="2200" dirty="0" smtClean="0">
                <a:solidFill>
                  <a:srgbClr val="0000CC"/>
                </a:solidFill>
              </a:rPr>
              <a:t>that </a:t>
            </a:r>
            <a:r>
              <a:rPr lang="en-ZA" sz="2200" dirty="0">
                <a:solidFill>
                  <a:srgbClr val="0000CC"/>
                </a:solidFill>
              </a:rPr>
              <a:t>you have become </a:t>
            </a:r>
            <a:r>
              <a:rPr lang="en-US" sz="2200" dirty="0" smtClean="0">
                <a:solidFill>
                  <a:srgbClr val="0000CC"/>
                </a:solidFill>
              </a:rPr>
              <a:t>a </a:t>
            </a:r>
            <a:r>
              <a:rPr lang="en-US" sz="2200" dirty="0">
                <a:solidFill>
                  <a:srgbClr val="0000CC"/>
                </a:solidFill>
              </a:rPr>
              <a:t>more goal-oriented </a:t>
            </a:r>
            <a:r>
              <a:rPr lang="en-US" sz="2200" dirty="0" smtClean="0">
                <a:solidFill>
                  <a:srgbClr val="0000CC"/>
                </a:solidFill>
              </a:rPr>
              <a:t>lecturer and reflective practitioner.</a:t>
            </a:r>
            <a:endParaRPr lang="en-US" sz="2200" dirty="0">
              <a:solidFill>
                <a:srgbClr val="0000CC"/>
              </a:solidFill>
            </a:endParaRPr>
          </a:p>
        </p:txBody>
      </p:sp>
    </p:spTree>
    <p:extLst>
      <p:ext uri="{BB962C8B-B14F-4D97-AF65-F5344CB8AC3E}">
        <p14:creationId xmlns:p14="http://schemas.microsoft.com/office/powerpoint/2010/main" val="186814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874"/>
            <a:ext cx="10515600" cy="533401"/>
          </a:xfrm>
          <a:solidFill>
            <a:srgbClr val="00B050"/>
          </a:solidFill>
        </p:spPr>
        <p:txBody>
          <a:bodyPr>
            <a:normAutofit/>
          </a:bodyPr>
          <a:lstStyle/>
          <a:p>
            <a:r>
              <a:rPr lang="en-ZA" sz="3200" dirty="0">
                <a:solidFill>
                  <a:schemeClr val="bg1"/>
                </a:solidFill>
                <a:latin typeface="+mn-lt"/>
              </a:rPr>
              <a:t>Key Terms</a:t>
            </a:r>
          </a:p>
        </p:txBody>
      </p:sp>
      <p:sp>
        <p:nvSpPr>
          <p:cNvPr id="3" name="Content Placeholder 2"/>
          <p:cNvSpPr>
            <a:spLocks noGrp="1"/>
          </p:cNvSpPr>
          <p:nvPr>
            <p:ph idx="1"/>
          </p:nvPr>
        </p:nvSpPr>
        <p:spPr>
          <a:xfrm>
            <a:off x="838200" y="781050"/>
            <a:ext cx="10515600" cy="6076950"/>
          </a:xfrm>
          <a:ln>
            <a:solidFill>
              <a:srgbClr val="0000FF"/>
            </a:solidFill>
          </a:ln>
        </p:spPr>
        <p:txBody>
          <a:bodyPr>
            <a:noAutofit/>
          </a:bodyPr>
          <a:lstStyle/>
          <a:p>
            <a:r>
              <a:rPr lang="en-ZA" sz="1800" b="1" dirty="0" smtClean="0">
                <a:solidFill>
                  <a:srgbClr val="0033CC"/>
                </a:solidFill>
              </a:rPr>
              <a:t>Inquiry</a:t>
            </a:r>
          </a:p>
          <a:p>
            <a:pPr marL="0" indent="0">
              <a:buNone/>
            </a:pPr>
            <a:r>
              <a:rPr lang="en-ZA" sz="1800" dirty="0">
                <a:solidFill>
                  <a:srgbClr val="0033CC"/>
                </a:solidFill>
              </a:rPr>
              <a:t>An inquiry is a question which you </a:t>
            </a:r>
            <a:r>
              <a:rPr lang="en-ZA" sz="1800" dirty="0" smtClean="0">
                <a:solidFill>
                  <a:srgbClr val="0033CC"/>
                </a:solidFill>
              </a:rPr>
              <a:t>ask, and attempt to find answers to, in </a:t>
            </a:r>
            <a:r>
              <a:rPr lang="en-ZA" sz="1800" dirty="0">
                <a:solidFill>
                  <a:srgbClr val="0033CC"/>
                </a:solidFill>
              </a:rPr>
              <a:t>order to </a:t>
            </a:r>
            <a:r>
              <a:rPr lang="en-ZA" sz="1800" dirty="0" smtClean="0">
                <a:solidFill>
                  <a:srgbClr val="0033CC"/>
                </a:solidFill>
              </a:rPr>
              <a:t>gain a better understanding of some phenomenon (e.g. a repeated trend in class, an incident, a successful lesson, an unsuccessful lesson, a behaviour, a relationship).</a:t>
            </a:r>
          </a:p>
          <a:p>
            <a:r>
              <a:rPr lang="en-ZA" sz="1800" b="1" dirty="0" smtClean="0">
                <a:solidFill>
                  <a:srgbClr val="0033CC"/>
                </a:solidFill>
              </a:rPr>
              <a:t>Reflection</a:t>
            </a:r>
          </a:p>
          <a:p>
            <a:pPr marL="0" indent="0">
              <a:buNone/>
            </a:pPr>
            <a:r>
              <a:rPr lang="en-ZA" sz="1800" dirty="0">
                <a:solidFill>
                  <a:srgbClr val="0033CC"/>
                </a:solidFill>
              </a:rPr>
              <a:t>Reflective writing is an analytical practice in which the writer describes a real </a:t>
            </a:r>
            <a:r>
              <a:rPr lang="en-ZA" sz="1800" dirty="0" smtClean="0">
                <a:solidFill>
                  <a:srgbClr val="0033CC"/>
                </a:solidFill>
              </a:rPr>
              <a:t>(or imaginary) </a:t>
            </a:r>
            <a:r>
              <a:rPr lang="en-ZA" sz="1800" dirty="0">
                <a:solidFill>
                  <a:srgbClr val="0033CC"/>
                </a:solidFill>
              </a:rPr>
              <a:t>scene, event, interaction, passing thought, memory, form, adding a personal </a:t>
            </a:r>
            <a:r>
              <a:rPr lang="en-ZA" sz="1800" b="1" dirty="0">
                <a:solidFill>
                  <a:srgbClr val="0033CC"/>
                </a:solidFill>
              </a:rPr>
              <a:t>reflection</a:t>
            </a:r>
            <a:r>
              <a:rPr lang="en-ZA" sz="1800" dirty="0">
                <a:solidFill>
                  <a:srgbClr val="0033CC"/>
                </a:solidFill>
              </a:rPr>
              <a:t> on the </a:t>
            </a:r>
            <a:r>
              <a:rPr lang="en-ZA" sz="1800" b="1" dirty="0">
                <a:solidFill>
                  <a:srgbClr val="0033CC"/>
                </a:solidFill>
              </a:rPr>
              <a:t>meaning</a:t>
            </a:r>
            <a:r>
              <a:rPr lang="en-ZA" sz="1800" dirty="0">
                <a:solidFill>
                  <a:srgbClr val="0033CC"/>
                </a:solidFill>
              </a:rPr>
              <a:t> of the item or incident, thought, feeling, emotion, or situation in his or her life.</a:t>
            </a:r>
            <a:endParaRPr lang="en-ZA" sz="1800" dirty="0" smtClean="0">
              <a:solidFill>
                <a:srgbClr val="0033CC"/>
              </a:solidFill>
            </a:endParaRPr>
          </a:p>
          <a:p>
            <a:r>
              <a:rPr lang="en-ZA" sz="1800" b="1" dirty="0" smtClean="0">
                <a:solidFill>
                  <a:srgbClr val="0033CC"/>
                </a:solidFill>
              </a:rPr>
              <a:t>Reflective practice</a:t>
            </a:r>
          </a:p>
          <a:p>
            <a:pPr marL="0" indent="0">
              <a:buNone/>
            </a:pPr>
            <a:r>
              <a:rPr lang="en-ZA" sz="1800" dirty="0">
                <a:solidFill>
                  <a:srgbClr val="0033CC"/>
                </a:solidFill>
              </a:rPr>
              <a:t>Teaching as a reflective practice </a:t>
            </a:r>
            <a:r>
              <a:rPr lang="en-ZA" sz="1800" dirty="0" smtClean="0">
                <a:solidFill>
                  <a:srgbClr val="0033CC"/>
                </a:solidFill>
              </a:rPr>
              <a:t>implies </a:t>
            </a:r>
            <a:r>
              <a:rPr lang="en-ZA" sz="1800" dirty="0">
                <a:solidFill>
                  <a:srgbClr val="0033CC"/>
                </a:solidFill>
              </a:rPr>
              <a:t>an active, persistent and </a:t>
            </a:r>
            <a:r>
              <a:rPr lang="en-ZA" sz="1800" dirty="0" smtClean="0">
                <a:solidFill>
                  <a:srgbClr val="0033CC"/>
                </a:solidFill>
              </a:rPr>
              <a:t>careful examination </a:t>
            </a:r>
            <a:r>
              <a:rPr lang="en-ZA" sz="1800" dirty="0">
                <a:solidFill>
                  <a:srgbClr val="0033CC"/>
                </a:solidFill>
              </a:rPr>
              <a:t>of teaching actions and the beliefs that </a:t>
            </a:r>
            <a:r>
              <a:rPr lang="en-ZA" sz="1800" dirty="0" smtClean="0">
                <a:solidFill>
                  <a:srgbClr val="0033CC"/>
                </a:solidFill>
              </a:rPr>
              <a:t>underpin, </a:t>
            </a:r>
            <a:r>
              <a:rPr lang="en-ZA" sz="1800" dirty="0">
                <a:solidFill>
                  <a:srgbClr val="0033CC"/>
                </a:solidFill>
              </a:rPr>
              <a:t>them with the aim </a:t>
            </a:r>
            <a:r>
              <a:rPr lang="en-ZA" sz="1800" dirty="0" smtClean="0">
                <a:solidFill>
                  <a:srgbClr val="0033CC"/>
                </a:solidFill>
              </a:rPr>
              <a:t>of continuously </a:t>
            </a:r>
            <a:r>
              <a:rPr lang="en-ZA" sz="1800" dirty="0">
                <a:solidFill>
                  <a:srgbClr val="0033CC"/>
                </a:solidFill>
              </a:rPr>
              <a:t>improving one’s practice as a </a:t>
            </a:r>
            <a:r>
              <a:rPr lang="en-ZA" sz="1800" dirty="0" smtClean="0">
                <a:solidFill>
                  <a:srgbClr val="0033CC"/>
                </a:solidFill>
              </a:rPr>
              <a:t>teacher.</a:t>
            </a:r>
          </a:p>
          <a:p>
            <a:r>
              <a:rPr lang="en-ZA" sz="1800" b="1" dirty="0" smtClean="0">
                <a:solidFill>
                  <a:srgbClr val="0033CC"/>
                </a:solidFill>
              </a:rPr>
              <a:t>Reflection in action</a:t>
            </a:r>
          </a:p>
          <a:p>
            <a:pPr marL="0" indent="0">
              <a:buNone/>
            </a:pPr>
            <a:r>
              <a:rPr lang="en-US" sz="1800" dirty="0" smtClean="0">
                <a:solidFill>
                  <a:srgbClr val="0033CC"/>
                </a:solidFill>
              </a:rPr>
              <a:t>Reflection while one is engaged in practice (‘thinking on one’s feet’).</a:t>
            </a:r>
          </a:p>
          <a:p>
            <a:r>
              <a:rPr lang="en-ZA" sz="1800" b="1" dirty="0">
                <a:solidFill>
                  <a:srgbClr val="0033CC"/>
                </a:solidFill>
              </a:rPr>
              <a:t>Reflection on action</a:t>
            </a:r>
          </a:p>
          <a:p>
            <a:pPr marL="0" indent="0">
              <a:buNone/>
            </a:pPr>
            <a:r>
              <a:rPr lang="en-US" sz="1800" dirty="0">
                <a:solidFill>
                  <a:srgbClr val="0033CC"/>
                </a:solidFill>
              </a:rPr>
              <a:t>Review and assess teaching experience some time (but not too long) </a:t>
            </a:r>
            <a:r>
              <a:rPr lang="en-US" sz="1800" dirty="0" smtClean="0">
                <a:solidFill>
                  <a:srgbClr val="0033CC"/>
                </a:solidFill>
              </a:rPr>
              <a:t>afterwards.</a:t>
            </a:r>
          </a:p>
          <a:p>
            <a:r>
              <a:rPr lang="en-ZA" sz="1800" b="1" dirty="0">
                <a:solidFill>
                  <a:srgbClr val="0033CC"/>
                </a:solidFill>
              </a:rPr>
              <a:t>Reflection for action</a:t>
            </a:r>
          </a:p>
          <a:p>
            <a:pPr marL="0" indent="0">
              <a:buNone/>
            </a:pPr>
            <a:r>
              <a:rPr lang="en-US" sz="1800" dirty="0">
                <a:solidFill>
                  <a:srgbClr val="0033CC"/>
                </a:solidFill>
              </a:rPr>
              <a:t>Refers to planning, thinking ahead about what might happen, or be likely to happen, and how could one deal with </a:t>
            </a:r>
            <a:r>
              <a:rPr lang="en-ZA" sz="1800" dirty="0" smtClean="0">
                <a:solidFill>
                  <a:srgbClr val="0033CC"/>
                </a:solidFill>
              </a:rPr>
              <a:t>it.</a:t>
            </a:r>
            <a:endParaRPr lang="en-ZA" sz="1800" dirty="0">
              <a:solidFill>
                <a:srgbClr val="0033CC"/>
              </a:solidFill>
            </a:endParaRPr>
          </a:p>
          <a:p>
            <a:pPr marL="0" indent="0">
              <a:buNone/>
            </a:pPr>
            <a:endParaRPr lang="en-ZA" sz="1800" dirty="0">
              <a:solidFill>
                <a:srgbClr val="0033CC"/>
              </a:solidFill>
            </a:endParaRPr>
          </a:p>
          <a:p>
            <a:pPr marL="0" indent="0">
              <a:buNone/>
            </a:pPr>
            <a:endParaRPr lang="en-ZA" sz="1800" dirty="0" smtClean="0">
              <a:solidFill>
                <a:srgbClr val="0033CC"/>
              </a:solidFill>
            </a:endParaRPr>
          </a:p>
        </p:txBody>
      </p:sp>
    </p:spTree>
    <p:extLst>
      <p:ext uri="{BB962C8B-B14F-4D97-AF65-F5344CB8AC3E}">
        <p14:creationId xmlns:p14="http://schemas.microsoft.com/office/powerpoint/2010/main" val="302251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Key </a:t>
            </a:r>
            <a:r>
              <a:rPr lang="en-ZA" sz="3200" dirty="0" smtClean="0">
                <a:solidFill>
                  <a:schemeClr val="bg1"/>
                </a:solidFill>
                <a:latin typeface="+mn-lt"/>
              </a:rPr>
              <a:t>Terms (</a:t>
            </a:r>
            <a:r>
              <a:rPr lang="en-ZA" sz="3200" dirty="0" err="1" smtClean="0">
                <a:solidFill>
                  <a:schemeClr val="bg1"/>
                </a:solidFill>
                <a:latin typeface="+mn-lt"/>
              </a:rPr>
              <a:t>cntd</a:t>
            </a:r>
            <a:r>
              <a:rPr lang="en-ZA" sz="3200" dirty="0" smtClean="0">
                <a:solidFill>
                  <a:schemeClr val="bg1"/>
                </a:solidFill>
                <a:latin typeface="+mn-lt"/>
              </a:rPr>
              <a:t>.)</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Autofit/>
          </a:bodyPr>
          <a:lstStyle/>
          <a:p>
            <a:r>
              <a:rPr lang="en-ZA" sz="1800" b="1" dirty="0" smtClean="0">
                <a:solidFill>
                  <a:srgbClr val="0033CC"/>
                </a:solidFill>
              </a:rPr>
              <a:t>Teaching philosophy</a:t>
            </a:r>
          </a:p>
          <a:p>
            <a:pPr marL="0" indent="0">
              <a:buNone/>
            </a:pPr>
            <a:r>
              <a:rPr lang="en-US" sz="1800" dirty="0" smtClean="0">
                <a:solidFill>
                  <a:srgbClr val="0033CC"/>
                </a:solidFill>
              </a:rPr>
              <a:t>A statement crafted by the lecturer to guide him/her as an educator; it may well evolve and be modified over time</a:t>
            </a:r>
            <a:endParaRPr lang="en-ZA" sz="1800" dirty="0" smtClean="0">
              <a:solidFill>
                <a:srgbClr val="0033CC"/>
              </a:solidFill>
            </a:endParaRPr>
          </a:p>
          <a:p>
            <a:r>
              <a:rPr lang="en-ZA" sz="1800" b="1" dirty="0" smtClean="0">
                <a:solidFill>
                  <a:srgbClr val="0033CC"/>
                </a:solidFill>
              </a:rPr>
              <a:t>DATA process</a:t>
            </a:r>
            <a:endParaRPr lang="en-US" sz="1800" b="1" dirty="0">
              <a:solidFill>
                <a:srgbClr val="0033CC"/>
              </a:solidFill>
            </a:endParaRPr>
          </a:p>
          <a:p>
            <a:pPr marL="0" indent="0">
              <a:buNone/>
            </a:pPr>
            <a:r>
              <a:rPr lang="en-ZA" sz="1800" dirty="0">
                <a:solidFill>
                  <a:srgbClr val="0033CC"/>
                </a:solidFill>
              </a:rPr>
              <a:t>The DATA</a:t>
            </a:r>
            <a:r>
              <a:rPr lang="en-ZA" sz="1800" b="1" dirty="0">
                <a:solidFill>
                  <a:srgbClr val="0033CC"/>
                </a:solidFill>
              </a:rPr>
              <a:t> </a:t>
            </a:r>
            <a:r>
              <a:rPr lang="en-ZA" sz="1800" dirty="0">
                <a:solidFill>
                  <a:srgbClr val="0033CC"/>
                </a:solidFill>
              </a:rPr>
              <a:t>process is a four-step reflection process, made up of </a:t>
            </a:r>
            <a:r>
              <a:rPr lang="en-ZA" sz="1800" b="1" dirty="0">
                <a:solidFill>
                  <a:srgbClr val="0033CC"/>
                </a:solidFill>
              </a:rPr>
              <a:t>d</a:t>
            </a:r>
            <a:r>
              <a:rPr lang="en-ZA" sz="1800" dirty="0">
                <a:solidFill>
                  <a:srgbClr val="0033CC"/>
                </a:solidFill>
              </a:rPr>
              <a:t>escription, </a:t>
            </a:r>
            <a:r>
              <a:rPr lang="en-ZA" sz="1800" b="1" dirty="0">
                <a:solidFill>
                  <a:srgbClr val="0033CC"/>
                </a:solidFill>
              </a:rPr>
              <a:t>a</a:t>
            </a:r>
            <a:r>
              <a:rPr lang="en-ZA" sz="1800" dirty="0">
                <a:solidFill>
                  <a:srgbClr val="0033CC"/>
                </a:solidFill>
              </a:rPr>
              <a:t>nalysis</a:t>
            </a:r>
            <a:r>
              <a:rPr lang="en-ZA" sz="1800" dirty="0" smtClean="0">
                <a:solidFill>
                  <a:srgbClr val="0033CC"/>
                </a:solidFill>
              </a:rPr>
              <a:t>, </a:t>
            </a:r>
            <a:r>
              <a:rPr lang="en-ZA" sz="1800" b="1" dirty="0" smtClean="0">
                <a:solidFill>
                  <a:srgbClr val="0033CC"/>
                </a:solidFill>
              </a:rPr>
              <a:t>t</a:t>
            </a:r>
            <a:r>
              <a:rPr lang="en-ZA" sz="1800" dirty="0" smtClean="0">
                <a:solidFill>
                  <a:srgbClr val="0033CC"/>
                </a:solidFill>
              </a:rPr>
              <a:t>heorising </a:t>
            </a:r>
            <a:r>
              <a:rPr lang="en-ZA" sz="1800" dirty="0">
                <a:solidFill>
                  <a:srgbClr val="0033CC"/>
                </a:solidFill>
              </a:rPr>
              <a:t>and </a:t>
            </a:r>
            <a:r>
              <a:rPr lang="en-ZA" sz="1800" b="1" dirty="0" smtClean="0">
                <a:solidFill>
                  <a:srgbClr val="0033CC"/>
                </a:solidFill>
              </a:rPr>
              <a:t>a</a:t>
            </a:r>
            <a:r>
              <a:rPr lang="en-ZA" sz="1800" dirty="0" smtClean="0">
                <a:solidFill>
                  <a:srgbClr val="0033CC"/>
                </a:solidFill>
              </a:rPr>
              <a:t>ction</a:t>
            </a:r>
          </a:p>
          <a:p>
            <a:r>
              <a:rPr lang="en-ZA" sz="1800" b="1" dirty="0">
                <a:solidFill>
                  <a:srgbClr val="0033CC"/>
                </a:solidFill>
              </a:rPr>
              <a:t>Guided reflection protocol</a:t>
            </a:r>
          </a:p>
          <a:p>
            <a:pPr marL="0" indent="0">
              <a:buNone/>
            </a:pPr>
            <a:r>
              <a:rPr lang="en-ZA" sz="1800" dirty="0">
                <a:solidFill>
                  <a:srgbClr val="0033CC"/>
                </a:solidFill>
              </a:rPr>
              <a:t>The guided reflection protocol is another tool that can be used to reflect on teaching experiences. It consists of five descriptive steps, namely: What happened? Why did it happen? Reflection. What might it mean? What are the implications for teaching practice</a:t>
            </a:r>
            <a:r>
              <a:rPr lang="en-ZA" sz="1800" dirty="0" smtClean="0">
                <a:solidFill>
                  <a:srgbClr val="0033CC"/>
                </a:solidFill>
              </a:rPr>
              <a:t>?</a:t>
            </a:r>
          </a:p>
          <a:p>
            <a:r>
              <a:rPr lang="en-ZA" sz="1800" b="1" dirty="0">
                <a:solidFill>
                  <a:srgbClr val="0033CC"/>
                </a:solidFill>
              </a:rPr>
              <a:t>Reflective journal</a:t>
            </a:r>
          </a:p>
          <a:p>
            <a:pPr marL="0" indent="0">
              <a:buNone/>
            </a:pPr>
            <a:r>
              <a:rPr lang="en-ZA" sz="1800" dirty="0">
                <a:solidFill>
                  <a:srgbClr val="0033CC"/>
                </a:solidFill>
              </a:rPr>
              <a:t>Reflective journals are personal records of the lecturers’ teaching and learning experiences. </a:t>
            </a:r>
          </a:p>
          <a:p>
            <a:r>
              <a:rPr lang="en-US" sz="1800" b="1" dirty="0">
                <a:solidFill>
                  <a:srgbClr val="0033CC"/>
                </a:solidFill>
              </a:rPr>
              <a:t>Action </a:t>
            </a:r>
            <a:r>
              <a:rPr lang="en-US" sz="1800" b="1" dirty="0" smtClean="0">
                <a:solidFill>
                  <a:srgbClr val="0033CC"/>
                </a:solidFill>
              </a:rPr>
              <a:t>research (more specifically, practitioner action research)</a:t>
            </a:r>
            <a:endParaRPr lang="en-US" sz="1800" b="1" dirty="0">
              <a:solidFill>
                <a:srgbClr val="0033CC"/>
              </a:solidFill>
            </a:endParaRPr>
          </a:p>
          <a:p>
            <a:pPr marL="0" indent="0">
              <a:buNone/>
            </a:pPr>
            <a:r>
              <a:rPr lang="en-ZA" sz="1800" dirty="0" smtClean="0">
                <a:solidFill>
                  <a:srgbClr val="0033CC"/>
                </a:solidFill>
              </a:rPr>
              <a:t>A more structured and sustained form of self-reflective inquiry into one’s practice. It is a form of strategic action aimed at the improvement of one’s practice, and at the integration of one’s theory and practice, testing one against the other. Unlike most research, the researcher is both the subject and the object of the research. It is grounded in present and past practice, but seeks to relate observation and reflection to future action.</a:t>
            </a:r>
            <a:endParaRPr lang="en-ZA" sz="1800" dirty="0">
              <a:solidFill>
                <a:srgbClr val="0033CC"/>
              </a:solidFill>
            </a:endParaRPr>
          </a:p>
          <a:p>
            <a:pPr marL="0" indent="0">
              <a:buNone/>
            </a:pPr>
            <a:endParaRPr lang="en-ZA" sz="1800" dirty="0" smtClean="0">
              <a:solidFill>
                <a:srgbClr val="0033CC"/>
              </a:solidFill>
            </a:endParaRPr>
          </a:p>
        </p:txBody>
      </p:sp>
    </p:spTree>
    <p:extLst>
      <p:ext uri="{BB962C8B-B14F-4D97-AF65-F5344CB8AC3E}">
        <p14:creationId xmlns:p14="http://schemas.microsoft.com/office/powerpoint/2010/main" val="2940901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Introductory </a:t>
            </a:r>
            <a:r>
              <a:rPr lang="en-ZA" sz="3200" dirty="0" smtClean="0">
                <a:solidFill>
                  <a:schemeClr val="bg1"/>
                </a:solidFill>
                <a:latin typeface="+mn-lt"/>
              </a:rPr>
              <a:t>Activity (Activity 1.1)</a:t>
            </a:r>
            <a:endParaRPr lang="en-ZA" sz="32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(Based on assumed prior learning or common knowledge, with an additional challenge leading on to the central problem / issue / substance of the course):</a:t>
            </a:r>
          </a:p>
          <a:p>
            <a:pPr marL="0" lvl="0" indent="0">
              <a:buNone/>
            </a:pPr>
            <a:r>
              <a:rPr lang="en-ZA" sz="2000" dirty="0" smtClean="0">
                <a:solidFill>
                  <a:srgbClr val="0000CC"/>
                </a:solidFill>
              </a:rPr>
              <a:t>Instructions</a:t>
            </a:r>
          </a:p>
          <a:p>
            <a:pPr marL="0" lvl="0" indent="0">
              <a:buNone/>
            </a:pPr>
            <a:r>
              <a:rPr lang="en-US" sz="2000" dirty="0" smtClean="0">
                <a:solidFill>
                  <a:srgbClr val="0033CC"/>
                </a:solidFill>
              </a:rPr>
              <a:t>Read the following case study and answer the questions that follow.</a:t>
            </a:r>
            <a:endParaRPr lang="en-ZA" sz="2000" dirty="0" smtClean="0">
              <a:solidFill>
                <a:srgbClr val="0033CC"/>
              </a:solidFill>
            </a:endParaRPr>
          </a:p>
          <a:p>
            <a:pPr marL="0" lvl="0" indent="0">
              <a:buNone/>
            </a:pPr>
            <a:r>
              <a:rPr lang="en-ZA" sz="2000" dirty="0" smtClean="0">
                <a:solidFill>
                  <a:srgbClr val="C00000"/>
                </a:solidFill>
              </a:rPr>
              <a:t>Develop a brief (+/- 200-word) scenario that sketches a challenging or complicated situation that a lecturer, whether new to the job or experienced, might find himself/herself in regarding teaching and learning within the TVET college environment, e.g. difficulty in teaching undisciplined students. See several examples written for primary school teachers in </a:t>
            </a:r>
            <a:r>
              <a:rPr lang="en-ZA" sz="2000" i="1" dirty="0" err="1" smtClean="0">
                <a:solidFill>
                  <a:srgbClr val="C00000"/>
                </a:solidFill>
              </a:rPr>
              <a:t>Siyetysa</a:t>
            </a:r>
            <a:r>
              <a:rPr lang="en-ZA" sz="2000" i="1" dirty="0" smtClean="0">
                <a:solidFill>
                  <a:srgbClr val="C00000"/>
                </a:solidFill>
              </a:rPr>
              <a:t> 2: The Reflective Practitioner</a:t>
            </a:r>
            <a:r>
              <a:rPr lang="en-ZA" sz="2000" dirty="0" smtClean="0">
                <a:solidFill>
                  <a:srgbClr val="C00000"/>
                </a:solidFill>
              </a:rPr>
              <a:t> (</a:t>
            </a:r>
            <a:r>
              <a:rPr lang="en-US" sz="2000" dirty="0" smtClean="0">
                <a:solidFill>
                  <a:srgbClr val="A50021"/>
                </a:solidFill>
              </a:rPr>
              <a:t>2003</a:t>
            </a:r>
            <a:r>
              <a:rPr lang="en-US" sz="2000" dirty="0">
                <a:solidFill>
                  <a:srgbClr val="A50021"/>
                </a:solidFill>
              </a:rPr>
              <a:t>. University of Fort Hare In-service </a:t>
            </a:r>
            <a:r>
              <a:rPr lang="en-US" sz="2000" dirty="0" err="1">
                <a:solidFill>
                  <a:srgbClr val="A50021"/>
                </a:solidFill>
              </a:rPr>
              <a:t>Programmes</a:t>
            </a:r>
            <a:r>
              <a:rPr lang="en-ZA" sz="2000" dirty="0" smtClean="0">
                <a:solidFill>
                  <a:srgbClr val="C00000"/>
                </a:solidFill>
              </a:rPr>
              <a:t>) – can be provided in hard copy.</a:t>
            </a:r>
          </a:p>
          <a:p>
            <a:pPr marL="0" lvl="0" indent="0">
              <a:buNone/>
            </a:pPr>
            <a:r>
              <a:rPr lang="en-ZA" sz="2000" dirty="0" smtClean="0">
                <a:solidFill>
                  <a:srgbClr val="0000CC"/>
                </a:solidFill>
              </a:rPr>
              <a:t>Question 1:</a:t>
            </a:r>
          </a:p>
          <a:p>
            <a:pPr marL="0" lvl="0" indent="0">
              <a:buNone/>
            </a:pPr>
            <a:r>
              <a:rPr lang="en-ZA" sz="2000" dirty="0" smtClean="0">
                <a:solidFill>
                  <a:srgbClr val="C00000"/>
                </a:solidFill>
              </a:rPr>
              <a:t>Sub-questions here will depend on the situation in the case study. See further questions in next slide.</a:t>
            </a:r>
            <a:endParaRPr lang="en-ZA" sz="2000" dirty="0">
              <a:solidFill>
                <a:srgbClr val="C00000"/>
              </a:solidFill>
            </a:endParaRPr>
          </a:p>
          <a:p>
            <a:pPr marL="0" indent="0">
              <a:buNone/>
            </a:pPr>
            <a:endParaRPr lang="en-ZA" sz="2000" dirty="0" smtClean="0"/>
          </a:p>
          <a:p>
            <a:pPr marL="0" indent="0">
              <a:buNone/>
            </a:pPr>
            <a:endParaRPr lang="en-ZA" sz="1800" dirty="0"/>
          </a:p>
        </p:txBody>
      </p:sp>
    </p:spTree>
    <p:extLst>
      <p:ext uri="{BB962C8B-B14F-4D97-AF65-F5344CB8AC3E}">
        <p14:creationId xmlns:p14="http://schemas.microsoft.com/office/powerpoint/2010/main" val="3401235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0"/>
            <a:ext cx="10515600" cy="720725"/>
          </a:xfrm>
          <a:solidFill>
            <a:srgbClr val="C00000"/>
          </a:solidFill>
        </p:spPr>
        <p:txBody>
          <a:bodyPr>
            <a:normAutofit/>
          </a:bodyPr>
          <a:lstStyle/>
          <a:p>
            <a:r>
              <a:rPr lang="en-ZA" sz="3200" dirty="0">
                <a:solidFill>
                  <a:schemeClr val="bg1"/>
                </a:solidFill>
                <a:latin typeface="+mn-lt"/>
              </a:rPr>
              <a:t>Reflection </a:t>
            </a:r>
            <a:r>
              <a:rPr lang="en-ZA" sz="3200" dirty="0" smtClean="0">
                <a:solidFill>
                  <a:schemeClr val="bg1"/>
                </a:solidFill>
                <a:latin typeface="+mn-lt"/>
              </a:rPr>
              <a:t>Questions for Activity 1.1 (&amp; lecturer’s responses)</a:t>
            </a:r>
            <a:endParaRPr lang="en-ZA" sz="3200" dirty="0">
              <a:solidFill>
                <a:schemeClr val="bg1"/>
              </a:solidFill>
              <a:latin typeface="+mn-lt"/>
            </a:endParaRPr>
          </a:p>
        </p:txBody>
      </p:sp>
      <p:sp>
        <p:nvSpPr>
          <p:cNvPr id="3" name="Content Placeholder 2"/>
          <p:cNvSpPr>
            <a:spLocks noGrp="1"/>
          </p:cNvSpPr>
          <p:nvPr>
            <p:ph idx="1"/>
          </p:nvPr>
        </p:nvSpPr>
        <p:spPr>
          <a:xfrm>
            <a:off x="838200" y="933450"/>
            <a:ext cx="10515600" cy="5619750"/>
          </a:xfrm>
          <a:ln>
            <a:solidFill>
              <a:srgbClr val="0000FF"/>
            </a:solidFill>
          </a:ln>
        </p:spPr>
        <p:txBody>
          <a:bodyPr>
            <a:normAutofit fontScale="85000" lnSpcReduction="10000"/>
          </a:bodyPr>
          <a:lstStyle/>
          <a:p>
            <a:pPr marL="0" indent="0">
              <a:buNone/>
            </a:pPr>
            <a:r>
              <a:rPr lang="en-ZA" sz="1800" dirty="0">
                <a:solidFill>
                  <a:srgbClr val="0033CC"/>
                </a:solidFill>
              </a:rPr>
              <a:t>(Based on foregoing activity)</a:t>
            </a:r>
          </a:p>
          <a:p>
            <a:pPr marL="0" lvl="0" indent="0">
              <a:buNone/>
            </a:pPr>
            <a:r>
              <a:rPr lang="en-ZA" sz="1800" b="1" dirty="0">
                <a:solidFill>
                  <a:srgbClr val="0033CC"/>
                </a:solidFill>
              </a:rPr>
              <a:t>Q</a:t>
            </a:r>
            <a:r>
              <a:rPr lang="en-ZA" sz="1800" b="1" dirty="0" smtClean="0">
                <a:solidFill>
                  <a:srgbClr val="0033CC"/>
                </a:solidFill>
              </a:rPr>
              <a:t>uestion 2</a:t>
            </a:r>
            <a:r>
              <a:rPr lang="en-ZA" sz="1800" dirty="0" smtClean="0">
                <a:solidFill>
                  <a:srgbClr val="0033CC"/>
                </a:solidFill>
              </a:rPr>
              <a:t>: Can you think of any educational theory that might talk to this situation? What in the educational theory is relevant?</a:t>
            </a:r>
            <a:endParaRPr lang="en-ZA" sz="1800" dirty="0">
              <a:solidFill>
                <a:srgbClr val="0033CC"/>
              </a:solidFill>
            </a:endParaRPr>
          </a:p>
          <a:p>
            <a:r>
              <a:rPr lang="en-ZA" sz="1800" b="1" dirty="0" smtClean="0">
                <a:solidFill>
                  <a:srgbClr val="0033CC"/>
                </a:solidFill>
              </a:rPr>
              <a:t>Lecturers</a:t>
            </a:r>
            <a:r>
              <a:rPr lang="en-ZA" sz="1800" b="1" dirty="0">
                <a:solidFill>
                  <a:srgbClr val="0033CC"/>
                </a:solidFill>
              </a:rPr>
              <a:t>’ </a:t>
            </a:r>
            <a:r>
              <a:rPr lang="en-ZA" sz="1800" b="1" dirty="0" smtClean="0">
                <a:solidFill>
                  <a:srgbClr val="0033CC"/>
                </a:solidFill>
              </a:rPr>
              <a:t>response/discussion: </a:t>
            </a:r>
            <a:r>
              <a:rPr lang="en-ZA" sz="1800" dirty="0" smtClean="0">
                <a:solidFill>
                  <a:srgbClr val="0033CC"/>
                </a:solidFill>
              </a:rPr>
              <a:t>Each teaching situation is unique and complex, and no single theory is sufficient to inform teaching decisions; however…… </a:t>
            </a:r>
            <a:r>
              <a:rPr lang="en-ZA" sz="1800" dirty="0" smtClean="0">
                <a:solidFill>
                  <a:srgbClr val="C00000"/>
                </a:solidFill>
              </a:rPr>
              <a:t>[add when the scenario is written]</a:t>
            </a:r>
          </a:p>
          <a:p>
            <a:pPr marL="0" lvl="0" indent="0">
              <a:buNone/>
            </a:pPr>
            <a:r>
              <a:rPr lang="en-ZA" sz="1800" b="1" dirty="0" smtClean="0">
                <a:solidFill>
                  <a:srgbClr val="0033CC"/>
                </a:solidFill>
              </a:rPr>
              <a:t>Question 3: </a:t>
            </a:r>
            <a:r>
              <a:rPr lang="en-ZA" sz="1800" dirty="0" smtClean="0">
                <a:solidFill>
                  <a:srgbClr val="0033CC"/>
                </a:solidFill>
              </a:rPr>
              <a:t>Do you think there is a better way of dealing with a situation like the one Mr P finds himself in? What advice would you give to Mr P?</a:t>
            </a:r>
            <a:endParaRPr lang="en-ZA" sz="1800" dirty="0">
              <a:solidFill>
                <a:srgbClr val="0033CC"/>
              </a:solidFill>
            </a:endParaRPr>
          </a:p>
          <a:p>
            <a:r>
              <a:rPr lang="en-ZA" sz="1800" b="1" dirty="0" smtClean="0">
                <a:solidFill>
                  <a:srgbClr val="0033CC"/>
                </a:solidFill>
              </a:rPr>
              <a:t>Lecturers</a:t>
            </a:r>
            <a:r>
              <a:rPr lang="en-ZA" sz="1800" b="1" dirty="0">
                <a:solidFill>
                  <a:srgbClr val="0033CC"/>
                </a:solidFill>
              </a:rPr>
              <a:t>’ response/discussion: </a:t>
            </a:r>
            <a:r>
              <a:rPr lang="en-ZA" sz="1800" dirty="0" smtClean="0">
                <a:solidFill>
                  <a:srgbClr val="0033CC"/>
                </a:solidFill>
              </a:rPr>
              <a:t>Our thinking and actions are informed by our own personal theories that we construct over time through interaction with others and our environment. However vague and half-formed </a:t>
            </a:r>
            <a:r>
              <a:rPr lang="en-ZA" sz="1800" dirty="0">
                <a:solidFill>
                  <a:srgbClr val="0033CC"/>
                </a:solidFill>
              </a:rPr>
              <a:t>these personal theories </a:t>
            </a:r>
            <a:r>
              <a:rPr lang="en-ZA" sz="1800" dirty="0" smtClean="0">
                <a:solidFill>
                  <a:srgbClr val="0033CC"/>
                </a:solidFill>
              </a:rPr>
              <a:t>may be, we constantly draw on them when we act and try to make sense of our experiences. In our professional lives, it is important that we build our personal theories into something coherent that will enable us to meet challenges with some consistency, and from an informed position rather than haphazardly. This requires that we remain learners ourselves, and refresh our stock of professional ideas and thinking through relevant reading and through focused reflection on our practice, and on the events of our working lives. This will help to ensure that our practice is informed by theory, and that we are in turn able to test our theory against practice</a:t>
            </a:r>
            <a:r>
              <a:rPr lang="en-ZA" sz="1800" dirty="0">
                <a:solidFill>
                  <a:srgbClr val="0033CC"/>
                </a:solidFill>
              </a:rPr>
              <a:t> </a:t>
            </a:r>
            <a:r>
              <a:rPr lang="en-ZA" sz="1800" dirty="0" smtClean="0">
                <a:solidFill>
                  <a:srgbClr val="0033CC"/>
                </a:solidFill>
              </a:rPr>
              <a:t>(see </a:t>
            </a:r>
            <a:r>
              <a:rPr lang="en-ZA" sz="1800" i="1" dirty="0" smtClean="0">
                <a:solidFill>
                  <a:srgbClr val="0033CC"/>
                </a:solidFill>
              </a:rPr>
              <a:t>Being a TVET Lecturer</a:t>
            </a:r>
            <a:r>
              <a:rPr lang="en-ZA" sz="1800" dirty="0" smtClean="0">
                <a:solidFill>
                  <a:srgbClr val="0033CC"/>
                </a:solidFill>
              </a:rPr>
              <a:t>).</a:t>
            </a:r>
          </a:p>
          <a:p>
            <a:pPr marL="266700" indent="0">
              <a:buNone/>
            </a:pPr>
            <a:r>
              <a:rPr lang="en-ZA" sz="1800" dirty="0" smtClean="0">
                <a:solidFill>
                  <a:srgbClr val="0033CC"/>
                </a:solidFill>
              </a:rPr>
              <a:t>It is often said that “experience is the best teacher”, or that we learn best from experience. However, this is not necessarily true in all, or even most cases. We have probably all encountered teachers or lecturers who have </a:t>
            </a:r>
            <a:r>
              <a:rPr lang="en-ZA" sz="1800" dirty="0">
                <a:solidFill>
                  <a:srgbClr val="0033CC"/>
                </a:solidFill>
              </a:rPr>
              <a:t>been in the </a:t>
            </a:r>
            <a:r>
              <a:rPr lang="en-ZA" sz="1800" dirty="0" smtClean="0">
                <a:solidFill>
                  <a:srgbClr val="0033CC"/>
                </a:solidFill>
              </a:rPr>
              <a:t>job for many years, but have, as they say, </a:t>
            </a:r>
            <a:r>
              <a:rPr lang="en-ZA" sz="1800" i="1" dirty="0" smtClean="0">
                <a:solidFill>
                  <a:srgbClr val="0033CC"/>
                </a:solidFill>
              </a:rPr>
              <a:t>not</a:t>
            </a:r>
            <a:r>
              <a:rPr lang="en-ZA" sz="1800" dirty="0" smtClean="0">
                <a:solidFill>
                  <a:srgbClr val="0033CC"/>
                </a:solidFill>
              </a:rPr>
              <a:t> really had (say) twenty years’ experience on the job – rather, they have had </a:t>
            </a:r>
            <a:r>
              <a:rPr lang="en-ZA" sz="1800" i="1" dirty="0" smtClean="0">
                <a:solidFill>
                  <a:srgbClr val="0033CC"/>
                </a:solidFill>
              </a:rPr>
              <a:t>one </a:t>
            </a:r>
            <a:r>
              <a:rPr lang="en-ZA" sz="1800" dirty="0" smtClean="0">
                <a:solidFill>
                  <a:srgbClr val="0033CC"/>
                </a:solidFill>
              </a:rPr>
              <a:t>year’s experience, twenty times over.</a:t>
            </a:r>
          </a:p>
          <a:p>
            <a:pPr marL="266700" indent="0">
              <a:buNone/>
            </a:pPr>
            <a:r>
              <a:rPr lang="en-ZA" sz="1800" dirty="0" smtClean="0">
                <a:solidFill>
                  <a:srgbClr val="0033CC"/>
                </a:solidFill>
              </a:rPr>
              <a:t>Thus we do not </a:t>
            </a:r>
            <a:r>
              <a:rPr lang="en-ZA" sz="1800" i="1" dirty="0" smtClean="0">
                <a:solidFill>
                  <a:srgbClr val="0033CC"/>
                </a:solidFill>
              </a:rPr>
              <a:t>necessarily</a:t>
            </a:r>
            <a:r>
              <a:rPr lang="en-ZA" sz="1800" dirty="0" smtClean="0">
                <a:solidFill>
                  <a:srgbClr val="0033CC"/>
                </a:solidFill>
              </a:rPr>
              <a:t> learn from our experience – a lot of the time, we tend to repeat our less sensible responses over and over (history repeating itself). Think of a lecturer who relies on teaching out of the textbook, week after week, year after year, despite the bored responses of the students, and poor exam results. </a:t>
            </a:r>
          </a:p>
          <a:p>
            <a:pPr marL="266700" indent="0">
              <a:buNone/>
            </a:pPr>
            <a:r>
              <a:rPr lang="en-ZA" sz="1800" dirty="0" smtClean="0">
                <a:solidFill>
                  <a:srgbClr val="0033CC"/>
                </a:solidFill>
              </a:rPr>
              <a:t>So what can make a difference in such unsuccessful patterns? What we need to do is </a:t>
            </a:r>
            <a:r>
              <a:rPr lang="en-ZA" sz="1800" i="1" dirty="0" smtClean="0">
                <a:solidFill>
                  <a:srgbClr val="0033CC"/>
                </a:solidFill>
              </a:rPr>
              <a:t>reflect </a:t>
            </a:r>
            <a:r>
              <a:rPr lang="en-ZA" sz="1800" dirty="0" smtClean="0">
                <a:solidFill>
                  <a:srgbClr val="0033CC"/>
                </a:solidFill>
              </a:rPr>
              <a:t>on our </a:t>
            </a:r>
          </a:p>
          <a:p>
            <a:pPr marL="266700" indent="0">
              <a:spcBef>
                <a:spcPts val="0"/>
              </a:spcBef>
              <a:buNone/>
            </a:pPr>
            <a:r>
              <a:rPr lang="en-ZA" sz="1800" dirty="0" smtClean="0">
                <a:solidFill>
                  <a:srgbClr val="0033CC"/>
                </a:solidFill>
              </a:rPr>
              <a:t>experience. So the sayings ought to be: “experience </a:t>
            </a:r>
            <a:r>
              <a:rPr lang="en-ZA" sz="1800" i="1" dirty="0" smtClean="0">
                <a:solidFill>
                  <a:srgbClr val="0033CC"/>
                </a:solidFill>
              </a:rPr>
              <a:t>that is reflected on </a:t>
            </a:r>
            <a:r>
              <a:rPr lang="en-ZA" sz="1800" dirty="0" smtClean="0">
                <a:solidFill>
                  <a:srgbClr val="0033CC"/>
                </a:solidFill>
              </a:rPr>
              <a:t>can be the best teacher” and </a:t>
            </a:r>
          </a:p>
          <a:p>
            <a:pPr marL="266700" indent="0">
              <a:spcBef>
                <a:spcPts val="0"/>
              </a:spcBef>
              <a:buNone/>
            </a:pPr>
            <a:r>
              <a:rPr lang="en-ZA" sz="1800" dirty="0" smtClean="0">
                <a:solidFill>
                  <a:srgbClr val="0033CC"/>
                </a:solidFill>
              </a:rPr>
              <a:t>“we learn best from </a:t>
            </a:r>
            <a:r>
              <a:rPr lang="en-ZA" sz="1800" i="1" dirty="0" smtClean="0">
                <a:solidFill>
                  <a:srgbClr val="0033CC"/>
                </a:solidFill>
              </a:rPr>
              <a:t>reflection</a:t>
            </a:r>
            <a:r>
              <a:rPr lang="en-ZA" sz="1800" dirty="0" smtClean="0">
                <a:solidFill>
                  <a:srgbClr val="0033CC"/>
                </a:solidFill>
              </a:rPr>
              <a:t> on our experience”. Without reflection (which could be on our own, or </a:t>
            </a:r>
          </a:p>
          <a:p>
            <a:pPr marL="266700" indent="0">
              <a:spcBef>
                <a:spcPts val="0"/>
              </a:spcBef>
              <a:buNone/>
            </a:pPr>
            <a:r>
              <a:rPr lang="en-ZA" sz="1800" dirty="0" smtClean="0">
                <a:solidFill>
                  <a:srgbClr val="0033CC"/>
                </a:solidFill>
              </a:rPr>
              <a:t>in company with a companion or colleague), we are quite likely to repeat our mistakes over and over. </a:t>
            </a:r>
            <a:endParaRPr lang="en-ZA" sz="1800" dirty="0">
              <a:solidFill>
                <a:srgbClr val="0033CC"/>
              </a:solidFill>
            </a:endParaRPr>
          </a:p>
          <a:p>
            <a:pPr marL="0" lvl="0" indent="0">
              <a:buNone/>
            </a:pPr>
            <a:endParaRPr lang="en-ZA" sz="1800" dirty="0">
              <a:solidFill>
                <a:srgbClr val="0033CC"/>
              </a:solidFill>
            </a:endParaRPr>
          </a:p>
          <a:p>
            <a:pPr marL="0" indent="0">
              <a:buNone/>
            </a:pPr>
            <a:endParaRPr lang="en-ZA" sz="1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9741" y="5414806"/>
            <a:ext cx="2174059" cy="1375158"/>
          </a:xfrm>
          <a:prstGeom prst="rect">
            <a:avLst/>
          </a:prstGeom>
        </p:spPr>
      </p:pic>
    </p:spTree>
    <p:extLst>
      <p:ext uri="{BB962C8B-B14F-4D97-AF65-F5344CB8AC3E}">
        <p14:creationId xmlns:p14="http://schemas.microsoft.com/office/powerpoint/2010/main" val="765436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6"/>
            <a:ext cx="10515600" cy="482600"/>
          </a:xfrm>
          <a:solidFill>
            <a:srgbClr val="FFFF00"/>
          </a:solidFill>
        </p:spPr>
        <p:txBody>
          <a:bodyPr>
            <a:normAutofit fontScale="90000"/>
          </a:bodyPr>
          <a:lstStyle/>
          <a:p>
            <a:r>
              <a:rPr lang="en-US" sz="3200" dirty="0" smtClean="0">
                <a:latin typeface="+mn-lt"/>
              </a:rPr>
              <a:t>Course Contents 1: A Teaching Philosophy</a:t>
            </a:r>
            <a:endParaRPr lang="en-ZA" sz="3200" dirty="0">
              <a:latin typeface="+mn-lt"/>
            </a:endParaRPr>
          </a:p>
        </p:txBody>
      </p:sp>
      <p:sp>
        <p:nvSpPr>
          <p:cNvPr id="3" name="Content Placeholder 2"/>
          <p:cNvSpPr>
            <a:spLocks noGrp="1"/>
          </p:cNvSpPr>
          <p:nvPr>
            <p:ph idx="1"/>
          </p:nvPr>
        </p:nvSpPr>
        <p:spPr>
          <a:xfrm>
            <a:off x="838200" y="962025"/>
            <a:ext cx="10515600" cy="5591175"/>
          </a:xfrm>
          <a:ln>
            <a:solidFill>
              <a:srgbClr val="0000FF"/>
            </a:solidFill>
          </a:ln>
        </p:spPr>
        <p:txBody>
          <a:bodyPr>
            <a:normAutofit fontScale="92500" lnSpcReduction="10000"/>
          </a:bodyPr>
          <a:lstStyle/>
          <a:p>
            <a:pPr marL="0" indent="0">
              <a:lnSpc>
                <a:spcPct val="100000"/>
              </a:lnSpc>
              <a:spcBef>
                <a:spcPts val="0"/>
              </a:spcBef>
              <a:buNone/>
            </a:pPr>
            <a:r>
              <a:rPr lang="en-GB" sz="1800" dirty="0">
                <a:solidFill>
                  <a:srgbClr val="0000CC"/>
                </a:solidFill>
              </a:rPr>
              <a:t>"An unexamined life is not worth living“ </a:t>
            </a:r>
            <a:r>
              <a:rPr lang="en-GB" sz="1800" dirty="0" smtClean="0">
                <a:solidFill>
                  <a:srgbClr val="0000CC"/>
                </a:solidFill>
              </a:rPr>
              <a:t>– Plato </a:t>
            </a:r>
            <a:endParaRPr lang="en-ZA" sz="1800" dirty="0">
              <a:solidFill>
                <a:srgbClr val="0000CC"/>
              </a:solidFill>
            </a:endParaRPr>
          </a:p>
          <a:p>
            <a:pPr marL="0" indent="0">
              <a:lnSpc>
                <a:spcPct val="100000"/>
              </a:lnSpc>
              <a:spcBef>
                <a:spcPts val="0"/>
              </a:spcBef>
              <a:buNone/>
            </a:pPr>
            <a:endParaRPr lang="en-ZA" sz="1800" dirty="0" smtClean="0">
              <a:solidFill>
                <a:srgbClr val="0033CC"/>
              </a:solidFill>
            </a:endParaRPr>
          </a:p>
          <a:p>
            <a:pPr marL="0" indent="0">
              <a:lnSpc>
                <a:spcPct val="100000"/>
              </a:lnSpc>
              <a:spcBef>
                <a:spcPts val="0"/>
              </a:spcBef>
              <a:spcAft>
                <a:spcPts val="600"/>
              </a:spcAft>
              <a:buNone/>
            </a:pPr>
            <a:r>
              <a:rPr lang="en-ZA" sz="1800" dirty="0" smtClean="0">
                <a:solidFill>
                  <a:srgbClr val="0033CC"/>
                </a:solidFill>
              </a:rPr>
              <a:t>A </a:t>
            </a:r>
            <a:r>
              <a:rPr lang="en-ZA" sz="1800" dirty="0">
                <a:solidFill>
                  <a:srgbClr val="0033CC"/>
                </a:solidFill>
              </a:rPr>
              <a:t>teaching philosophy is useful to help you reflect on whether your actions reflect your ideals. </a:t>
            </a:r>
            <a:r>
              <a:rPr lang="en-ZA" sz="1800" dirty="0" smtClean="0">
                <a:solidFill>
                  <a:srgbClr val="0033CC"/>
                </a:solidFill>
              </a:rPr>
              <a:t>In </a:t>
            </a:r>
            <a:r>
              <a:rPr lang="en-ZA" sz="1800" dirty="0">
                <a:solidFill>
                  <a:srgbClr val="0033CC"/>
                </a:solidFill>
              </a:rPr>
              <a:t>doing this, it will help you to get clarity on what you </a:t>
            </a:r>
            <a:r>
              <a:rPr lang="en-ZA" sz="1800" dirty="0" smtClean="0">
                <a:solidFill>
                  <a:srgbClr val="0033CC"/>
                </a:solidFill>
              </a:rPr>
              <a:t>have done </a:t>
            </a:r>
            <a:r>
              <a:rPr lang="en-ZA" sz="1800" dirty="0">
                <a:solidFill>
                  <a:srgbClr val="0033CC"/>
                </a:solidFill>
              </a:rPr>
              <a:t>and the underlying rationale for why you did it.</a:t>
            </a:r>
          </a:p>
          <a:p>
            <a:pPr marL="0" indent="0">
              <a:lnSpc>
                <a:spcPct val="100000"/>
              </a:lnSpc>
              <a:spcBef>
                <a:spcPts val="0"/>
              </a:spcBef>
              <a:spcAft>
                <a:spcPts val="600"/>
              </a:spcAft>
              <a:buNone/>
            </a:pPr>
            <a:r>
              <a:rPr lang="en-ZA" sz="1800" dirty="0">
                <a:solidFill>
                  <a:srgbClr val="0033CC"/>
                </a:solidFill>
              </a:rPr>
              <a:t>A teaching philosophy is a </a:t>
            </a:r>
            <a:r>
              <a:rPr lang="en-ZA" sz="1800" dirty="0" smtClean="0">
                <a:solidFill>
                  <a:srgbClr val="0033CC"/>
                </a:solidFill>
              </a:rPr>
              <a:t>declaration (it could be as short as a single statement) </a:t>
            </a:r>
            <a:r>
              <a:rPr lang="en-ZA" sz="1800" dirty="0">
                <a:solidFill>
                  <a:srgbClr val="0033CC"/>
                </a:solidFill>
              </a:rPr>
              <a:t>that you craft to guide you as a </a:t>
            </a:r>
            <a:r>
              <a:rPr lang="en-ZA" sz="1800" dirty="0" smtClean="0">
                <a:solidFill>
                  <a:srgbClr val="0033CC"/>
                </a:solidFill>
              </a:rPr>
              <a:t>lecturer</a:t>
            </a:r>
            <a:r>
              <a:rPr lang="en-ZA" sz="1800" dirty="0">
                <a:solidFill>
                  <a:srgbClr val="0033CC"/>
                </a:solidFill>
              </a:rPr>
              <a:t>. It is not static, but will probably evolve as you gain more insight into </a:t>
            </a:r>
            <a:r>
              <a:rPr lang="en-ZA" sz="1800" dirty="0" smtClean="0">
                <a:solidFill>
                  <a:srgbClr val="0033CC"/>
                </a:solidFill>
              </a:rPr>
              <a:t>teaching as a profession</a:t>
            </a:r>
            <a:r>
              <a:rPr lang="en-ZA" sz="1800" dirty="0">
                <a:solidFill>
                  <a:srgbClr val="0033CC"/>
                </a:solidFill>
              </a:rPr>
              <a:t>. A teaching philosophy helps you to act consistently and purposefully, particularly when faced with teaching dilemmas and competing concerns.</a:t>
            </a:r>
          </a:p>
          <a:p>
            <a:pPr marL="0" indent="0">
              <a:lnSpc>
                <a:spcPct val="100000"/>
              </a:lnSpc>
              <a:spcBef>
                <a:spcPts val="0"/>
              </a:spcBef>
              <a:buNone/>
            </a:pPr>
            <a:r>
              <a:rPr lang="en-ZA" sz="1800" dirty="0" smtClean="0">
                <a:solidFill>
                  <a:srgbClr val="0033CC"/>
                </a:solidFill>
              </a:rPr>
              <a:t>Because </a:t>
            </a:r>
            <a:r>
              <a:rPr lang="en-ZA" sz="1800" dirty="0">
                <a:solidFill>
                  <a:srgbClr val="0033CC"/>
                </a:solidFill>
              </a:rPr>
              <a:t>the practice of teaching is complex, it is essential that </a:t>
            </a:r>
            <a:r>
              <a:rPr lang="en-ZA" sz="1800" dirty="0" smtClean="0">
                <a:solidFill>
                  <a:srgbClr val="0033CC"/>
                </a:solidFill>
              </a:rPr>
              <a:t>lecturers (who are today required, </a:t>
            </a:r>
            <a:r>
              <a:rPr lang="en-ZA" sz="1800" dirty="0">
                <a:solidFill>
                  <a:srgbClr val="0033CC"/>
                </a:solidFill>
              </a:rPr>
              <a:t>like educators </a:t>
            </a:r>
            <a:r>
              <a:rPr lang="en-ZA" sz="1800" dirty="0" smtClean="0">
                <a:solidFill>
                  <a:srgbClr val="0033CC"/>
                </a:solidFill>
              </a:rPr>
              <a:t>in other sectors, to be </a:t>
            </a:r>
            <a:r>
              <a:rPr lang="en-ZA" sz="1800" i="1" dirty="0" smtClean="0">
                <a:solidFill>
                  <a:srgbClr val="0033CC"/>
                </a:solidFill>
              </a:rPr>
              <a:t>reflective practitioners</a:t>
            </a:r>
            <a:r>
              <a:rPr lang="en-ZA" sz="1800" dirty="0" smtClean="0">
                <a:solidFill>
                  <a:srgbClr val="0033CC"/>
                </a:solidFill>
              </a:rPr>
              <a:t>) </a:t>
            </a:r>
            <a:r>
              <a:rPr lang="en-ZA" sz="1800" dirty="0">
                <a:solidFill>
                  <a:srgbClr val="0033CC"/>
                </a:solidFill>
              </a:rPr>
              <a:t>intentionally construct a teaching philosophy</a:t>
            </a:r>
            <a:r>
              <a:rPr lang="en-ZA" sz="1800" dirty="0" smtClean="0">
                <a:solidFill>
                  <a:srgbClr val="0033CC"/>
                </a:solidFill>
              </a:rPr>
              <a:t>.  Regularly </a:t>
            </a:r>
            <a:r>
              <a:rPr lang="en-ZA" sz="1800" dirty="0">
                <a:solidFill>
                  <a:srgbClr val="0033CC"/>
                </a:solidFill>
              </a:rPr>
              <a:t>revisiting </a:t>
            </a:r>
            <a:r>
              <a:rPr lang="en-ZA" sz="1800" dirty="0" smtClean="0">
                <a:solidFill>
                  <a:srgbClr val="0033CC"/>
                </a:solidFill>
              </a:rPr>
              <a:t>your </a:t>
            </a:r>
            <a:r>
              <a:rPr lang="en-ZA" sz="1800" dirty="0">
                <a:solidFill>
                  <a:srgbClr val="0033CC"/>
                </a:solidFill>
              </a:rPr>
              <a:t>teaching philosophy </a:t>
            </a:r>
            <a:r>
              <a:rPr lang="en-ZA" sz="1800" dirty="0" smtClean="0">
                <a:solidFill>
                  <a:srgbClr val="0033CC"/>
                </a:solidFill>
              </a:rPr>
              <a:t>will help you </a:t>
            </a:r>
            <a:r>
              <a:rPr lang="en-ZA" sz="1800" dirty="0">
                <a:solidFill>
                  <a:srgbClr val="0033CC"/>
                </a:solidFill>
              </a:rPr>
              <a:t>to stay focused as </a:t>
            </a:r>
            <a:r>
              <a:rPr lang="en-ZA" sz="1800" dirty="0" smtClean="0">
                <a:solidFill>
                  <a:srgbClr val="0033CC"/>
                </a:solidFill>
              </a:rPr>
              <a:t>a lecturer amidst </a:t>
            </a:r>
            <a:r>
              <a:rPr lang="en-ZA" sz="1800" dirty="0">
                <a:solidFill>
                  <a:srgbClr val="0033CC"/>
                </a:solidFill>
              </a:rPr>
              <a:t>the many </a:t>
            </a:r>
            <a:r>
              <a:rPr lang="en-ZA" sz="1800" dirty="0" smtClean="0">
                <a:solidFill>
                  <a:srgbClr val="0033CC"/>
                </a:solidFill>
              </a:rPr>
              <a:t>shifting demands </a:t>
            </a:r>
            <a:r>
              <a:rPr lang="en-ZA" sz="1800" dirty="0">
                <a:solidFill>
                  <a:srgbClr val="0033CC"/>
                </a:solidFill>
              </a:rPr>
              <a:t>of </a:t>
            </a:r>
            <a:r>
              <a:rPr lang="en-ZA" sz="1800" dirty="0" smtClean="0">
                <a:solidFill>
                  <a:srgbClr val="0033CC"/>
                </a:solidFill>
              </a:rPr>
              <a:t>lecturing.  According to Stephen Brookfield, </a:t>
            </a:r>
            <a:r>
              <a:rPr lang="en-ZA" sz="1800" dirty="0">
                <a:solidFill>
                  <a:srgbClr val="0033CC"/>
                </a:solidFill>
              </a:rPr>
              <a:t>“</a:t>
            </a:r>
            <a:r>
              <a:rPr lang="en-ZA" sz="1800" dirty="0" smtClean="0">
                <a:solidFill>
                  <a:srgbClr val="0033CC"/>
                </a:solidFill>
              </a:rPr>
              <a:t>a distinctive </a:t>
            </a:r>
            <a:r>
              <a:rPr lang="en-ZA" sz="1800" dirty="0">
                <a:solidFill>
                  <a:srgbClr val="0033CC"/>
                </a:solidFill>
              </a:rPr>
              <a:t>organising vision – a clear picture of why you are doing what you are </a:t>
            </a:r>
            <a:r>
              <a:rPr lang="en-ZA" sz="1800" dirty="0" smtClean="0">
                <a:solidFill>
                  <a:srgbClr val="0033CC"/>
                </a:solidFill>
              </a:rPr>
              <a:t>doing, that </a:t>
            </a:r>
            <a:r>
              <a:rPr lang="en-ZA" sz="1800" dirty="0">
                <a:solidFill>
                  <a:srgbClr val="0033CC"/>
                </a:solidFill>
              </a:rPr>
              <a:t>you can call up at points of crisis – is crucial to your personal sanity and morale</a:t>
            </a:r>
            <a:r>
              <a:rPr lang="en-ZA" sz="1800" dirty="0" smtClean="0">
                <a:solidFill>
                  <a:srgbClr val="0033CC"/>
                </a:solidFill>
              </a:rPr>
              <a:t>” </a:t>
            </a:r>
          </a:p>
          <a:p>
            <a:pPr marL="0" indent="0">
              <a:lnSpc>
                <a:spcPct val="100000"/>
              </a:lnSpc>
              <a:spcBef>
                <a:spcPts val="0"/>
              </a:spcBef>
              <a:buNone/>
            </a:pPr>
            <a:r>
              <a:rPr lang="en-ZA" sz="1800" dirty="0" smtClean="0">
                <a:solidFill>
                  <a:srgbClr val="0033CC"/>
                </a:solidFill>
              </a:rPr>
              <a:t>(</a:t>
            </a:r>
            <a:r>
              <a:rPr lang="en-ZA" sz="1800" dirty="0">
                <a:solidFill>
                  <a:srgbClr val="0033CC"/>
                </a:solidFill>
              </a:rPr>
              <a:t>Brookfield, S. 1990. </a:t>
            </a:r>
            <a:r>
              <a:rPr lang="en-ZA" sz="1800" i="1" dirty="0">
                <a:solidFill>
                  <a:srgbClr val="0033CC"/>
                </a:solidFill>
              </a:rPr>
              <a:t>The </a:t>
            </a:r>
            <a:r>
              <a:rPr lang="en-ZA" sz="1800" i="1" dirty="0" smtClean="0">
                <a:solidFill>
                  <a:srgbClr val="0033CC"/>
                </a:solidFill>
              </a:rPr>
              <a:t>skilful </a:t>
            </a:r>
            <a:r>
              <a:rPr lang="en-ZA" sz="1800" i="1" dirty="0">
                <a:solidFill>
                  <a:srgbClr val="0033CC"/>
                </a:solidFill>
              </a:rPr>
              <a:t>teacher. </a:t>
            </a:r>
            <a:r>
              <a:rPr lang="en-ZA" sz="1800" dirty="0">
                <a:solidFill>
                  <a:srgbClr val="0033CC"/>
                </a:solidFill>
              </a:rPr>
              <a:t>San Francisco: </a:t>
            </a:r>
            <a:r>
              <a:rPr lang="en-ZA" sz="1800" dirty="0" err="1">
                <a:solidFill>
                  <a:srgbClr val="0033CC"/>
                </a:solidFill>
              </a:rPr>
              <a:t>Jossey</a:t>
            </a:r>
            <a:r>
              <a:rPr lang="en-ZA" sz="1800" dirty="0">
                <a:solidFill>
                  <a:srgbClr val="0033CC"/>
                </a:solidFill>
              </a:rPr>
              <a:t>-Bass</a:t>
            </a:r>
            <a:r>
              <a:rPr lang="en-ZA" sz="1800" dirty="0" smtClean="0">
                <a:solidFill>
                  <a:srgbClr val="0033CC"/>
                </a:solidFill>
              </a:rPr>
              <a:t>. p16).</a:t>
            </a:r>
          </a:p>
          <a:p>
            <a:pPr marL="0" indent="0">
              <a:lnSpc>
                <a:spcPct val="100000"/>
              </a:lnSpc>
              <a:spcBef>
                <a:spcPts val="0"/>
              </a:spcBef>
              <a:buNone/>
            </a:pPr>
            <a:endParaRPr lang="en-ZA" sz="1800" dirty="0" smtClean="0">
              <a:solidFill>
                <a:srgbClr val="0033CC"/>
              </a:solidFill>
            </a:endParaRPr>
          </a:p>
          <a:p>
            <a:pPr marL="0" indent="0">
              <a:lnSpc>
                <a:spcPct val="100000"/>
              </a:lnSpc>
              <a:spcBef>
                <a:spcPts val="0"/>
              </a:spcBef>
              <a:spcAft>
                <a:spcPts val="600"/>
              </a:spcAft>
              <a:buNone/>
            </a:pPr>
            <a:r>
              <a:rPr lang="en-ZA" sz="1800" dirty="0" smtClean="0">
                <a:solidFill>
                  <a:srgbClr val="0033CC"/>
                </a:solidFill>
              </a:rPr>
              <a:t>“… a </a:t>
            </a:r>
            <a:r>
              <a:rPr lang="en-ZA" sz="1800" dirty="0">
                <a:solidFill>
                  <a:srgbClr val="0033CC"/>
                </a:solidFill>
              </a:rPr>
              <a:t>clear picture of why you are doing what you are </a:t>
            </a:r>
            <a:r>
              <a:rPr lang="en-ZA" sz="1800" dirty="0" smtClean="0">
                <a:solidFill>
                  <a:srgbClr val="0033CC"/>
                </a:solidFill>
              </a:rPr>
              <a:t>doing...’ At the heart of what Stephen Brookfield is saying here is that central to one’s teaching philosophy is a fairly clear-eyed idea of what one’s </a:t>
            </a:r>
            <a:r>
              <a:rPr lang="en-ZA" sz="1800" i="1" dirty="0" smtClean="0">
                <a:solidFill>
                  <a:srgbClr val="0033CC"/>
                </a:solidFill>
              </a:rPr>
              <a:t>goals</a:t>
            </a:r>
            <a:r>
              <a:rPr lang="en-ZA" sz="1800" dirty="0" smtClean="0">
                <a:solidFill>
                  <a:srgbClr val="0033CC"/>
                </a:solidFill>
              </a:rPr>
              <a:t> are in working as a TVET lecturer.</a:t>
            </a:r>
          </a:p>
          <a:p>
            <a:pPr marL="0" indent="0">
              <a:lnSpc>
                <a:spcPct val="100000"/>
              </a:lnSpc>
              <a:spcBef>
                <a:spcPts val="0"/>
              </a:spcBef>
              <a:buNone/>
            </a:pPr>
            <a:r>
              <a:rPr lang="en-ZA" sz="1800" dirty="0" smtClean="0">
                <a:solidFill>
                  <a:srgbClr val="0033CC"/>
                </a:solidFill>
              </a:rPr>
              <a:t>So as we are seeing, being a </a:t>
            </a:r>
            <a:r>
              <a:rPr lang="en-ZA" sz="1800" i="1" dirty="0" smtClean="0">
                <a:solidFill>
                  <a:srgbClr val="0033CC"/>
                </a:solidFill>
              </a:rPr>
              <a:t>reflective practitioner </a:t>
            </a:r>
            <a:r>
              <a:rPr lang="en-ZA" sz="1800" dirty="0" smtClean="0">
                <a:solidFill>
                  <a:srgbClr val="0033CC"/>
                </a:solidFill>
              </a:rPr>
              <a:t>requires crafting a </a:t>
            </a:r>
            <a:r>
              <a:rPr lang="en-ZA" sz="1800" i="1" dirty="0" smtClean="0">
                <a:solidFill>
                  <a:srgbClr val="0033CC"/>
                </a:solidFill>
              </a:rPr>
              <a:t>teaching philosophy </a:t>
            </a:r>
            <a:r>
              <a:rPr lang="en-ZA" sz="1800" dirty="0" smtClean="0">
                <a:solidFill>
                  <a:srgbClr val="0033CC"/>
                </a:solidFill>
              </a:rPr>
              <a:t>for oneself, and that in turn means thinking as clearly as possible about one’s true </a:t>
            </a:r>
            <a:r>
              <a:rPr lang="en-ZA" sz="1800" i="1" dirty="0" smtClean="0">
                <a:solidFill>
                  <a:srgbClr val="0033CC"/>
                </a:solidFill>
              </a:rPr>
              <a:t>goals or aims </a:t>
            </a:r>
            <a:r>
              <a:rPr lang="en-ZA" sz="1800" dirty="0" smtClean="0">
                <a:solidFill>
                  <a:srgbClr val="0033CC"/>
                </a:solidFill>
              </a:rPr>
              <a:t>in teaching. This will help one to reflect </a:t>
            </a:r>
            <a:r>
              <a:rPr lang="en-ZA" sz="1800" i="1" dirty="0" smtClean="0">
                <a:solidFill>
                  <a:srgbClr val="0033CC"/>
                </a:solidFill>
              </a:rPr>
              <a:t>purposefully</a:t>
            </a:r>
            <a:r>
              <a:rPr lang="en-ZA" sz="1800" dirty="0" smtClean="0">
                <a:solidFill>
                  <a:srgbClr val="0033CC"/>
                </a:solidFill>
              </a:rPr>
              <a:t>, not merely to write up descriptions of what happens in our teaching environment.</a:t>
            </a:r>
          </a:p>
        </p:txBody>
      </p:sp>
    </p:spTree>
    <p:extLst>
      <p:ext uri="{BB962C8B-B14F-4D97-AF65-F5344CB8AC3E}">
        <p14:creationId xmlns:p14="http://schemas.microsoft.com/office/powerpoint/2010/main" val="1669062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2</a:t>
            </a:r>
            <a:r>
              <a:rPr lang="en-ZA" sz="3200" dirty="0" smtClean="0">
                <a:solidFill>
                  <a:schemeClr val="bg1"/>
                </a:solidFill>
                <a:latin typeface="+mn-lt"/>
              </a:rPr>
              <a:t>: Construct your own teaching philosophy</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pPr marL="0" indent="0">
              <a:buNone/>
            </a:pPr>
            <a:r>
              <a:rPr lang="en-ZA" sz="2000" b="1" dirty="0" smtClean="0">
                <a:solidFill>
                  <a:srgbClr val="0033CC"/>
                </a:solidFill>
              </a:rPr>
              <a:t>Instructions: </a:t>
            </a:r>
          </a:p>
          <a:p>
            <a:pPr marL="0" indent="0">
              <a:buNone/>
            </a:pPr>
            <a:r>
              <a:rPr lang="en-US" sz="2000" dirty="0" smtClean="0">
                <a:solidFill>
                  <a:srgbClr val="0033CC"/>
                </a:solidFill>
              </a:rPr>
              <a:t>Begin to construct your own teaching philosophy by using the following questions to guide you:</a:t>
            </a:r>
            <a:endParaRPr lang="en-US" sz="2000" dirty="0">
              <a:solidFill>
                <a:srgbClr val="0033CC"/>
              </a:solidFill>
            </a:endParaRPr>
          </a:p>
          <a:p>
            <a:pPr>
              <a:lnSpc>
                <a:spcPct val="150000"/>
              </a:lnSpc>
              <a:spcBef>
                <a:spcPts val="0"/>
              </a:spcBef>
            </a:pPr>
            <a:r>
              <a:rPr lang="en-US" sz="2000" dirty="0">
                <a:solidFill>
                  <a:srgbClr val="0033CC"/>
                </a:solidFill>
              </a:rPr>
              <a:t>What </a:t>
            </a:r>
            <a:r>
              <a:rPr lang="en-US" sz="2000" dirty="0" smtClean="0">
                <a:solidFill>
                  <a:srgbClr val="0033CC"/>
                </a:solidFill>
              </a:rPr>
              <a:t>are </a:t>
            </a:r>
            <a:r>
              <a:rPr lang="en-US" sz="2000" dirty="0">
                <a:solidFill>
                  <a:srgbClr val="0033CC"/>
                </a:solidFill>
              </a:rPr>
              <a:t>my ultimate </a:t>
            </a:r>
            <a:r>
              <a:rPr lang="en-US" sz="2000" dirty="0" smtClean="0">
                <a:solidFill>
                  <a:srgbClr val="0033CC"/>
                </a:solidFill>
              </a:rPr>
              <a:t>goals </a:t>
            </a:r>
            <a:r>
              <a:rPr lang="en-US" sz="2000" dirty="0">
                <a:solidFill>
                  <a:srgbClr val="0033CC"/>
                </a:solidFill>
              </a:rPr>
              <a:t>or </a:t>
            </a:r>
            <a:r>
              <a:rPr lang="en-US" sz="2000" dirty="0" smtClean="0">
                <a:solidFill>
                  <a:srgbClr val="0033CC"/>
                </a:solidFill>
              </a:rPr>
              <a:t>aims </a:t>
            </a:r>
            <a:r>
              <a:rPr lang="en-US" sz="2000" dirty="0">
                <a:solidFill>
                  <a:srgbClr val="0033CC"/>
                </a:solidFill>
              </a:rPr>
              <a:t>as a TVET lecturer?</a:t>
            </a:r>
          </a:p>
          <a:p>
            <a:pPr>
              <a:lnSpc>
                <a:spcPct val="150000"/>
              </a:lnSpc>
              <a:spcBef>
                <a:spcPts val="0"/>
              </a:spcBef>
            </a:pPr>
            <a:r>
              <a:rPr lang="en-US" sz="2000" i="1" dirty="0">
                <a:solidFill>
                  <a:srgbClr val="0033CC"/>
                </a:solidFill>
              </a:rPr>
              <a:t>Why</a:t>
            </a:r>
            <a:r>
              <a:rPr lang="en-US" sz="2000" dirty="0">
                <a:solidFill>
                  <a:srgbClr val="0033CC"/>
                </a:solidFill>
              </a:rPr>
              <a:t> do I want to teach this way? What values underpin my actions?</a:t>
            </a:r>
          </a:p>
          <a:p>
            <a:pPr>
              <a:lnSpc>
                <a:spcPct val="150000"/>
              </a:lnSpc>
              <a:spcBef>
                <a:spcPts val="0"/>
              </a:spcBef>
            </a:pPr>
            <a:r>
              <a:rPr lang="en-US" sz="2000" dirty="0" smtClean="0">
                <a:solidFill>
                  <a:srgbClr val="0033CC"/>
                </a:solidFill>
              </a:rPr>
              <a:t>Is what am I currently doing helping to achieve it?</a:t>
            </a:r>
            <a:endParaRPr lang="en-US" sz="2000" dirty="0">
              <a:solidFill>
                <a:srgbClr val="0033CC"/>
              </a:solidFill>
            </a:endParaRPr>
          </a:p>
          <a:p>
            <a:pPr marL="0" lvl="0" indent="0">
              <a:buNone/>
            </a:pPr>
            <a:endParaRPr lang="en-ZA" sz="2000" dirty="0"/>
          </a:p>
          <a:p>
            <a:pPr marL="0" lvl="0" indent="0">
              <a:buNone/>
            </a:pPr>
            <a:r>
              <a:rPr lang="en-ZA" sz="2000" b="1" dirty="0" smtClean="0">
                <a:solidFill>
                  <a:srgbClr val="0033CC"/>
                </a:solidFill>
              </a:rPr>
              <a:t>Formative </a:t>
            </a:r>
            <a:r>
              <a:rPr lang="en-ZA" sz="2000" b="1" dirty="0">
                <a:solidFill>
                  <a:srgbClr val="0033CC"/>
                </a:solidFill>
              </a:rPr>
              <a:t>assessment </a:t>
            </a:r>
            <a:endParaRPr lang="en-ZA" sz="2000" b="1" dirty="0" smtClean="0">
              <a:solidFill>
                <a:srgbClr val="0033CC"/>
              </a:solidFill>
            </a:endParaRPr>
          </a:p>
          <a:p>
            <a:r>
              <a:rPr lang="en-ZA" sz="2000" b="1" dirty="0" smtClean="0">
                <a:solidFill>
                  <a:srgbClr val="0033CC"/>
                </a:solidFill>
              </a:rPr>
              <a:t>Either</a:t>
            </a:r>
            <a:r>
              <a:rPr lang="en-ZA" sz="2000" dirty="0" smtClean="0">
                <a:solidFill>
                  <a:srgbClr val="0033CC"/>
                </a:solidFill>
              </a:rPr>
              <a:t> write a declaration (maximum 1500 words) of your philosophy of teaching</a:t>
            </a:r>
          </a:p>
          <a:p>
            <a:r>
              <a:rPr lang="en-ZA" sz="2000" b="1" dirty="0" smtClean="0">
                <a:solidFill>
                  <a:srgbClr val="0033CC"/>
                </a:solidFill>
              </a:rPr>
              <a:t>Or</a:t>
            </a:r>
            <a:r>
              <a:rPr lang="en-ZA" sz="2000" dirty="0" smtClean="0">
                <a:solidFill>
                  <a:srgbClr val="0033CC"/>
                </a:solidFill>
              </a:rPr>
              <a:t> write an honest account </a:t>
            </a:r>
            <a:r>
              <a:rPr lang="en-ZA" sz="2000" dirty="0">
                <a:solidFill>
                  <a:srgbClr val="0033CC"/>
                </a:solidFill>
              </a:rPr>
              <a:t>(maximum 1500 words) </a:t>
            </a:r>
            <a:r>
              <a:rPr lang="en-ZA" sz="2000" dirty="0" smtClean="0">
                <a:solidFill>
                  <a:srgbClr val="0033CC"/>
                </a:solidFill>
              </a:rPr>
              <a:t>of your </a:t>
            </a:r>
            <a:r>
              <a:rPr lang="en-ZA" sz="2000" i="1" dirty="0" smtClean="0">
                <a:solidFill>
                  <a:srgbClr val="0033CC"/>
                </a:solidFill>
              </a:rPr>
              <a:t>growth towards </a:t>
            </a:r>
            <a:r>
              <a:rPr lang="en-ZA" sz="2000" dirty="0" smtClean="0">
                <a:solidFill>
                  <a:srgbClr val="0033CC"/>
                </a:solidFill>
              </a:rPr>
              <a:t>such a philosophy, or of the challenges you experience/have experienced in trying to develop such a philosophy of teaching.</a:t>
            </a:r>
            <a:endParaRPr lang="en-ZA" sz="2000" dirty="0">
              <a:solidFill>
                <a:srgbClr val="0033CC"/>
              </a:solidFill>
            </a:endParaRPr>
          </a:p>
        </p:txBody>
      </p:sp>
    </p:spTree>
    <p:extLst>
      <p:ext uri="{BB962C8B-B14F-4D97-AF65-F5344CB8AC3E}">
        <p14:creationId xmlns:p14="http://schemas.microsoft.com/office/powerpoint/2010/main" val="24382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FFFF00"/>
          </a:solidFill>
        </p:spPr>
        <p:txBody>
          <a:bodyPr>
            <a:normAutofit/>
          </a:bodyPr>
          <a:lstStyle/>
          <a:p>
            <a:r>
              <a:rPr lang="en-US" sz="3200" dirty="0" smtClean="0">
                <a:latin typeface="+mn-lt"/>
              </a:rPr>
              <a:t>Course Contents 2: Tools to guide reflection</a:t>
            </a:r>
            <a:endParaRPr lang="en-ZA" sz="3200" dirty="0">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endParaRPr lang="en-US" sz="1800" dirty="0" smtClean="0">
              <a:solidFill>
                <a:srgbClr val="0033CC"/>
              </a:solidFill>
            </a:endParaRPr>
          </a:p>
          <a:p>
            <a:pPr marL="0" indent="0">
              <a:buNone/>
            </a:pPr>
            <a:r>
              <a:rPr lang="en-US" sz="2000" dirty="0" smtClean="0">
                <a:solidFill>
                  <a:srgbClr val="0033CC"/>
                </a:solidFill>
              </a:rPr>
              <a:t>Reflective practice is not just a vague, abstract idea. There are a number of tools you can use to guide reflection in your efforts to become a reflective practitioner.</a:t>
            </a:r>
          </a:p>
          <a:p>
            <a:pPr marL="0" indent="0">
              <a:buNone/>
            </a:pPr>
            <a:r>
              <a:rPr lang="en-US" sz="2000" dirty="0" smtClean="0">
                <a:solidFill>
                  <a:srgbClr val="0033CC"/>
                </a:solidFill>
              </a:rPr>
              <a:t>During this course we will focus on:</a:t>
            </a:r>
          </a:p>
          <a:p>
            <a:r>
              <a:rPr lang="en-US" sz="2000" dirty="0" smtClean="0">
                <a:solidFill>
                  <a:srgbClr val="0033CC"/>
                </a:solidFill>
              </a:rPr>
              <a:t>the DATA process</a:t>
            </a:r>
          </a:p>
          <a:p>
            <a:r>
              <a:rPr lang="en-US" sz="2000" dirty="0" smtClean="0">
                <a:solidFill>
                  <a:srgbClr val="0033CC"/>
                </a:solidFill>
              </a:rPr>
              <a:t>a guided reflection protocol</a:t>
            </a:r>
          </a:p>
          <a:p>
            <a:r>
              <a:rPr lang="en-US" sz="2000" dirty="0" smtClean="0">
                <a:solidFill>
                  <a:srgbClr val="0033CC"/>
                </a:solidFill>
              </a:rPr>
              <a:t>a reflective journal.</a:t>
            </a:r>
          </a:p>
        </p:txBody>
      </p:sp>
    </p:spTree>
    <p:extLst>
      <p:ext uri="{BB962C8B-B14F-4D97-AF65-F5344CB8AC3E}">
        <p14:creationId xmlns:p14="http://schemas.microsoft.com/office/powerpoint/2010/main" val="1359873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425"/>
            <a:ext cx="10515600" cy="720725"/>
          </a:xfrm>
          <a:solidFill>
            <a:srgbClr val="FFFF00"/>
          </a:solidFill>
        </p:spPr>
        <p:txBody>
          <a:bodyPr>
            <a:normAutofit/>
          </a:bodyPr>
          <a:lstStyle/>
          <a:p>
            <a:r>
              <a:rPr lang="en-US" sz="3200" dirty="0" smtClean="0">
                <a:latin typeface="+mn-lt"/>
              </a:rPr>
              <a:t>Scenario 1 </a:t>
            </a:r>
            <a:endParaRPr lang="en-ZA" sz="3200" dirty="0">
              <a:latin typeface="+mn-lt"/>
            </a:endParaRPr>
          </a:p>
        </p:txBody>
      </p:sp>
      <p:sp>
        <p:nvSpPr>
          <p:cNvPr id="3" name="Content Placeholder 2"/>
          <p:cNvSpPr>
            <a:spLocks noGrp="1"/>
          </p:cNvSpPr>
          <p:nvPr>
            <p:ph idx="1"/>
          </p:nvPr>
        </p:nvSpPr>
        <p:spPr>
          <a:xfrm>
            <a:off x="838200" y="1066800"/>
            <a:ext cx="10515600" cy="5667375"/>
          </a:xfrm>
          <a:ln>
            <a:solidFill>
              <a:srgbClr val="0000FF"/>
            </a:solidFill>
          </a:ln>
        </p:spPr>
        <p:txBody>
          <a:bodyPr>
            <a:normAutofit lnSpcReduction="10000"/>
          </a:bodyPr>
          <a:lstStyle/>
          <a:p>
            <a:pPr marL="0" indent="0">
              <a:buNone/>
            </a:pPr>
            <a:r>
              <a:rPr lang="en-US" sz="1900" dirty="0" smtClean="0">
                <a:solidFill>
                  <a:srgbClr val="0033CC"/>
                </a:solidFill>
              </a:rPr>
              <a:t>To explain the DATA process, we will use the following scenario:</a:t>
            </a:r>
          </a:p>
          <a:p>
            <a:pPr marL="0" indent="0">
              <a:buNone/>
            </a:pPr>
            <a:r>
              <a:rPr lang="en-ZA" sz="1900" dirty="0" smtClean="0">
                <a:solidFill>
                  <a:srgbClr val="FF0000"/>
                </a:solidFill>
              </a:rPr>
              <a:t>Mr </a:t>
            </a:r>
            <a:r>
              <a:rPr lang="en-ZA" sz="1900" dirty="0">
                <a:solidFill>
                  <a:srgbClr val="FF0000"/>
                </a:solidFill>
              </a:rPr>
              <a:t>X is a </a:t>
            </a:r>
            <a:r>
              <a:rPr lang="en-ZA" sz="1900" dirty="0" smtClean="0">
                <a:solidFill>
                  <a:srgbClr val="FF0000"/>
                </a:solidFill>
              </a:rPr>
              <a:t>young lecturer </a:t>
            </a:r>
            <a:r>
              <a:rPr lang="en-ZA" sz="1900" dirty="0">
                <a:solidFill>
                  <a:srgbClr val="FF0000"/>
                </a:solidFill>
              </a:rPr>
              <a:t>at College A. </a:t>
            </a:r>
            <a:r>
              <a:rPr lang="en-ZA" sz="1900" dirty="0" smtClean="0">
                <a:solidFill>
                  <a:srgbClr val="FF0000"/>
                </a:solidFill>
              </a:rPr>
              <a:t>He </a:t>
            </a:r>
            <a:r>
              <a:rPr lang="en-ZA" sz="1900" dirty="0">
                <a:solidFill>
                  <a:srgbClr val="FF0000"/>
                </a:solidFill>
              </a:rPr>
              <a:t>usually puts in a lot of time when planning and preparing his </a:t>
            </a:r>
            <a:r>
              <a:rPr lang="en-ZA" sz="1900" dirty="0" smtClean="0">
                <a:solidFill>
                  <a:srgbClr val="FF0000"/>
                </a:solidFill>
              </a:rPr>
              <a:t>lessons. One </a:t>
            </a:r>
            <a:r>
              <a:rPr lang="en-ZA" sz="1900" dirty="0">
                <a:solidFill>
                  <a:srgbClr val="FF0000"/>
                </a:solidFill>
              </a:rPr>
              <a:t>day after </a:t>
            </a:r>
            <a:r>
              <a:rPr lang="en-ZA" sz="1900" dirty="0" smtClean="0">
                <a:solidFill>
                  <a:srgbClr val="FF0000"/>
                </a:solidFill>
              </a:rPr>
              <a:t>presenting </a:t>
            </a:r>
            <a:r>
              <a:rPr lang="en-ZA" sz="1900" dirty="0">
                <a:solidFill>
                  <a:srgbClr val="FF0000"/>
                </a:solidFill>
              </a:rPr>
              <a:t>what he thought was a good lesson, during the conclusion stage he asked the students to </a:t>
            </a:r>
            <a:r>
              <a:rPr lang="en-ZA" sz="1900" dirty="0" smtClean="0">
                <a:solidFill>
                  <a:srgbClr val="FF0000"/>
                </a:solidFill>
              </a:rPr>
              <a:t>each jot down a summary of </a:t>
            </a:r>
            <a:r>
              <a:rPr lang="en-ZA" sz="1900" dirty="0">
                <a:solidFill>
                  <a:srgbClr val="FF0000"/>
                </a:solidFill>
              </a:rPr>
              <a:t>the key aspects of the lesson. </a:t>
            </a:r>
            <a:endParaRPr lang="en-ZA" sz="1900" dirty="0" smtClean="0">
              <a:solidFill>
                <a:srgbClr val="FF0000"/>
              </a:solidFill>
            </a:endParaRPr>
          </a:p>
          <a:p>
            <a:pPr marL="0" indent="0">
              <a:buNone/>
            </a:pPr>
            <a:r>
              <a:rPr lang="en-ZA" sz="1900" dirty="0" smtClean="0">
                <a:solidFill>
                  <a:srgbClr val="FF0000"/>
                </a:solidFill>
              </a:rPr>
              <a:t>When he read through the summaries that evening, he </a:t>
            </a:r>
            <a:r>
              <a:rPr lang="en-ZA" sz="1900" dirty="0">
                <a:solidFill>
                  <a:srgbClr val="FF0000"/>
                </a:solidFill>
              </a:rPr>
              <a:t>realised </a:t>
            </a:r>
            <a:r>
              <a:rPr lang="en-ZA" sz="1900" dirty="0" smtClean="0">
                <a:solidFill>
                  <a:srgbClr val="FF0000"/>
                </a:solidFill>
              </a:rPr>
              <a:t>to his surprise that many of his students had completely missed the main point of the lecture and </a:t>
            </a:r>
            <a:r>
              <a:rPr lang="en-ZA" sz="1900" dirty="0">
                <a:solidFill>
                  <a:srgbClr val="FF0000"/>
                </a:solidFill>
              </a:rPr>
              <a:t>that </a:t>
            </a:r>
            <a:r>
              <a:rPr lang="en-ZA" sz="1900" dirty="0" smtClean="0">
                <a:solidFill>
                  <a:srgbClr val="FF0000"/>
                </a:solidFill>
              </a:rPr>
              <a:t>some still harboured misconceptions </a:t>
            </a:r>
            <a:r>
              <a:rPr lang="en-ZA" sz="1900" dirty="0">
                <a:solidFill>
                  <a:srgbClr val="FF0000"/>
                </a:solidFill>
              </a:rPr>
              <a:t>regarding some of the key concepts. </a:t>
            </a:r>
            <a:r>
              <a:rPr lang="en-ZA" sz="1900" dirty="0" smtClean="0">
                <a:solidFill>
                  <a:srgbClr val="FF0000"/>
                </a:solidFill>
              </a:rPr>
              <a:t>He </a:t>
            </a:r>
            <a:r>
              <a:rPr lang="en-ZA" sz="1900" dirty="0">
                <a:solidFill>
                  <a:srgbClr val="FF0000"/>
                </a:solidFill>
              </a:rPr>
              <a:t>felt </a:t>
            </a:r>
            <a:r>
              <a:rPr lang="en-ZA" sz="1900" dirty="0" smtClean="0">
                <a:solidFill>
                  <a:srgbClr val="FF0000"/>
                </a:solidFill>
              </a:rPr>
              <a:t>that the lesson outcomes had not been achieved, and that he had failed.</a:t>
            </a:r>
            <a:endParaRPr lang="en-ZA" sz="1900" dirty="0">
              <a:solidFill>
                <a:srgbClr val="FF0000"/>
              </a:solidFill>
            </a:endParaRPr>
          </a:p>
          <a:p>
            <a:pPr marL="0" indent="0">
              <a:buNone/>
            </a:pPr>
            <a:endParaRPr lang="en-US" sz="1900" dirty="0" smtClean="0">
              <a:solidFill>
                <a:srgbClr val="0000CC"/>
              </a:solidFill>
            </a:endParaRPr>
          </a:p>
          <a:p>
            <a:pPr marL="0" indent="0">
              <a:buNone/>
            </a:pPr>
            <a:r>
              <a:rPr lang="en-US" sz="1900" dirty="0" err="1" smtClean="0">
                <a:solidFill>
                  <a:srgbClr val="0000CC"/>
                </a:solidFill>
              </a:rPr>
              <a:t>Mr</a:t>
            </a:r>
            <a:r>
              <a:rPr lang="en-US" sz="1900" dirty="0" smtClean="0">
                <a:solidFill>
                  <a:srgbClr val="0000CC"/>
                </a:solidFill>
              </a:rPr>
              <a:t> X’s mentor suggests that he try using the DATA approach (</a:t>
            </a:r>
            <a:r>
              <a:rPr lang="en-US" sz="1900" b="1" u="sng" dirty="0" smtClean="0">
                <a:solidFill>
                  <a:srgbClr val="0000CC"/>
                </a:solidFill>
              </a:rPr>
              <a:t>D</a:t>
            </a:r>
            <a:r>
              <a:rPr lang="en-US" sz="1900" dirty="0" smtClean="0">
                <a:solidFill>
                  <a:srgbClr val="0000CC"/>
                </a:solidFill>
              </a:rPr>
              <a:t>escribe…</a:t>
            </a:r>
            <a:r>
              <a:rPr lang="en-US" sz="1900" b="1" u="sng" dirty="0" err="1" smtClean="0">
                <a:solidFill>
                  <a:srgbClr val="0000CC"/>
                </a:solidFill>
              </a:rPr>
              <a:t>A</a:t>
            </a:r>
            <a:r>
              <a:rPr lang="en-US" sz="1900" dirty="0" err="1" smtClean="0">
                <a:solidFill>
                  <a:srgbClr val="0000CC"/>
                </a:solidFill>
              </a:rPr>
              <a:t>nalyse</a:t>
            </a:r>
            <a:r>
              <a:rPr lang="en-US" sz="1900" dirty="0" smtClean="0">
                <a:solidFill>
                  <a:srgbClr val="0000CC"/>
                </a:solidFill>
              </a:rPr>
              <a:t>…</a:t>
            </a:r>
            <a:r>
              <a:rPr lang="en-US" sz="1900" b="1" u="sng" dirty="0" err="1" smtClean="0">
                <a:solidFill>
                  <a:srgbClr val="0000CC"/>
                </a:solidFill>
              </a:rPr>
              <a:t>T</a:t>
            </a:r>
            <a:r>
              <a:rPr lang="en-US" sz="1900" dirty="0" err="1" smtClean="0">
                <a:solidFill>
                  <a:srgbClr val="0000CC"/>
                </a:solidFill>
              </a:rPr>
              <a:t>heorise</a:t>
            </a:r>
            <a:r>
              <a:rPr lang="en-US" sz="1900" dirty="0" smtClean="0">
                <a:solidFill>
                  <a:srgbClr val="0000CC"/>
                </a:solidFill>
              </a:rPr>
              <a:t>…</a:t>
            </a:r>
            <a:r>
              <a:rPr lang="en-US" sz="1900" b="1" u="sng" dirty="0" smtClean="0">
                <a:solidFill>
                  <a:srgbClr val="0000CC"/>
                </a:solidFill>
              </a:rPr>
              <a:t>A</a:t>
            </a:r>
            <a:r>
              <a:rPr lang="en-US" sz="1900" dirty="0" smtClean="0">
                <a:solidFill>
                  <a:srgbClr val="0000CC"/>
                </a:solidFill>
              </a:rPr>
              <a:t>ct):</a:t>
            </a:r>
          </a:p>
          <a:p>
            <a:pPr marL="0" indent="0">
              <a:buNone/>
            </a:pPr>
            <a:r>
              <a:rPr lang="en-US" sz="1900" dirty="0" smtClean="0">
                <a:solidFill>
                  <a:srgbClr val="0000CC"/>
                </a:solidFill>
              </a:rPr>
              <a:t>Step 1: </a:t>
            </a:r>
            <a:r>
              <a:rPr lang="en-US" sz="1900" b="1" dirty="0" smtClean="0">
                <a:solidFill>
                  <a:srgbClr val="0000CC"/>
                </a:solidFill>
              </a:rPr>
              <a:t>Describe </a:t>
            </a:r>
            <a:r>
              <a:rPr lang="en-US" sz="1900" dirty="0" smtClean="0">
                <a:solidFill>
                  <a:srgbClr val="0000CC"/>
                </a:solidFill>
              </a:rPr>
              <a:t>(preferably in writing – say, in a private journal) what happened, going into some detail, and looking beyond the obvious</a:t>
            </a:r>
          </a:p>
          <a:p>
            <a:pPr marL="0" indent="0">
              <a:buNone/>
            </a:pPr>
            <a:r>
              <a:rPr lang="en-US" sz="1900" dirty="0" smtClean="0">
                <a:solidFill>
                  <a:srgbClr val="0000CC"/>
                </a:solidFill>
              </a:rPr>
              <a:t>Step 2: </a:t>
            </a:r>
            <a:r>
              <a:rPr lang="en-US" sz="1900" b="1" dirty="0" err="1" smtClean="0">
                <a:solidFill>
                  <a:srgbClr val="0000CC"/>
                </a:solidFill>
              </a:rPr>
              <a:t>Analyse</a:t>
            </a:r>
            <a:r>
              <a:rPr lang="en-US" sz="1900" dirty="0" smtClean="0">
                <a:solidFill>
                  <a:srgbClr val="0000CC"/>
                </a:solidFill>
              </a:rPr>
              <a:t> </a:t>
            </a:r>
            <a:r>
              <a:rPr lang="en-US" sz="1900" i="1" dirty="0" smtClean="0">
                <a:solidFill>
                  <a:srgbClr val="0000CC"/>
                </a:solidFill>
              </a:rPr>
              <a:t>why </a:t>
            </a:r>
            <a:r>
              <a:rPr lang="en-US" sz="1900" dirty="0" smtClean="0">
                <a:solidFill>
                  <a:srgbClr val="0000CC"/>
                </a:solidFill>
              </a:rPr>
              <a:t>it happened – factors that contributed to the situation: e.g. beliefs, perceptions, motives and assumptions (perhaps on his part as well as on the part of the students) that may have led to the situation</a:t>
            </a:r>
          </a:p>
          <a:p>
            <a:pPr marL="0" indent="0">
              <a:buNone/>
            </a:pPr>
            <a:r>
              <a:rPr lang="en-US" sz="1900" dirty="0" smtClean="0">
                <a:solidFill>
                  <a:srgbClr val="0000CC"/>
                </a:solidFill>
              </a:rPr>
              <a:t>Step 3: </a:t>
            </a:r>
            <a:r>
              <a:rPr lang="en-US" sz="1900" b="1" dirty="0" err="1" smtClean="0">
                <a:solidFill>
                  <a:srgbClr val="0000CC"/>
                </a:solidFill>
              </a:rPr>
              <a:t>Theorise</a:t>
            </a:r>
            <a:r>
              <a:rPr lang="en-US" sz="1900" b="1" dirty="0" smtClean="0">
                <a:solidFill>
                  <a:srgbClr val="0000CC"/>
                </a:solidFill>
              </a:rPr>
              <a:t> </a:t>
            </a:r>
            <a:r>
              <a:rPr lang="en-US" sz="1900" dirty="0" smtClean="0">
                <a:solidFill>
                  <a:srgbClr val="0000CC"/>
                </a:solidFill>
              </a:rPr>
              <a:t>to improve his practice – possible ways to improve the practice, drawing on his own previous experience, educational theory, and expert advice from experienced lecturers, and</a:t>
            </a:r>
          </a:p>
          <a:p>
            <a:pPr marL="0" indent="0">
              <a:buNone/>
            </a:pPr>
            <a:r>
              <a:rPr lang="en-US" sz="1900" dirty="0" smtClean="0">
                <a:solidFill>
                  <a:srgbClr val="0000CC"/>
                </a:solidFill>
              </a:rPr>
              <a:t>Step 4: </a:t>
            </a:r>
            <a:r>
              <a:rPr lang="en-US" sz="1900" b="1" dirty="0" smtClean="0">
                <a:solidFill>
                  <a:srgbClr val="0000CC"/>
                </a:solidFill>
              </a:rPr>
              <a:t>Act,</a:t>
            </a:r>
            <a:r>
              <a:rPr lang="en-US" sz="1900" dirty="0" smtClean="0">
                <a:solidFill>
                  <a:srgbClr val="0000CC"/>
                </a:solidFill>
              </a:rPr>
              <a:t> </a:t>
            </a:r>
            <a:r>
              <a:rPr lang="en-US" sz="1900" i="1" dirty="0" smtClean="0">
                <a:solidFill>
                  <a:srgbClr val="0000CC"/>
                </a:solidFill>
              </a:rPr>
              <a:t>testing</a:t>
            </a:r>
            <a:r>
              <a:rPr lang="en-US" sz="1900" dirty="0" smtClean="0">
                <a:solidFill>
                  <a:srgbClr val="0000CC"/>
                </a:solidFill>
              </a:rPr>
              <a:t> his theory in practice – if the outcomes are positive, the new course of action can be used in other similar situations.</a:t>
            </a:r>
          </a:p>
        </p:txBody>
      </p:sp>
    </p:spTree>
    <p:extLst>
      <p:ext uri="{BB962C8B-B14F-4D97-AF65-F5344CB8AC3E}">
        <p14:creationId xmlns:p14="http://schemas.microsoft.com/office/powerpoint/2010/main" val="2384473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300"/>
            <a:ext cx="10515600" cy="657226"/>
          </a:xfrm>
          <a:solidFill>
            <a:srgbClr val="FFFF00"/>
          </a:solidFill>
        </p:spPr>
        <p:txBody>
          <a:bodyPr>
            <a:normAutofit/>
          </a:bodyPr>
          <a:lstStyle/>
          <a:p>
            <a:r>
              <a:rPr lang="en-US" sz="3200" dirty="0" smtClean="0">
                <a:latin typeface="+mn-lt"/>
              </a:rPr>
              <a:t>Scenario 2 </a:t>
            </a:r>
            <a:endParaRPr lang="en-ZA" sz="3200" dirty="0">
              <a:latin typeface="+mn-lt"/>
            </a:endParaRPr>
          </a:p>
        </p:txBody>
      </p:sp>
      <p:sp>
        <p:nvSpPr>
          <p:cNvPr id="3" name="Content Placeholder 2"/>
          <p:cNvSpPr>
            <a:spLocks noGrp="1"/>
          </p:cNvSpPr>
          <p:nvPr>
            <p:ph idx="1"/>
          </p:nvPr>
        </p:nvSpPr>
        <p:spPr>
          <a:xfrm>
            <a:off x="838200" y="914399"/>
            <a:ext cx="10515600" cy="5629275"/>
          </a:xfrm>
          <a:ln>
            <a:solidFill>
              <a:srgbClr val="0000FF"/>
            </a:solidFill>
          </a:ln>
        </p:spPr>
        <p:txBody>
          <a:bodyPr>
            <a:normAutofit/>
          </a:bodyPr>
          <a:lstStyle/>
          <a:p>
            <a:pPr marL="0" indent="0">
              <a:buNone/>
            </a:pPr>
            <a:r>
              <a:rPr lang="en-US" sz="1900" dirty="0" smtClean="0">
                <a:solidFill>
                  <a:srgbClr val="0033CC"/>
                </a:solidFill>
              </a:rPr>
              <a:t>To explain the guided reflection protocol, we will use the following scenario:</a:t>
            </a:r>
          </a:p>
          <a:p>
            <a:pPr marL="0" indent="0">
              <a:buNone/>
            </a:pPr>
            <a:r>
              <a:rPr lang="en-ZA" sz="1900" dirty="0" smtClean="0">
                <a:solidFill>
                  <a:srgbClr val="FF0000"/>
                </a:solidFill>
              </a:rPr>
              <a:t>Ms </a:t>
            </a:r>
            <a:r>
              <a:rPr lang="en-ZA" sz="1900" dirty="0">
                <a:solidFill>
                  <a:srgbClr val="FF0000"/>
                </a:solidFill>
              </a:rPr>
              <a:t>A is a newly appointed mathematics lecturer at College </a:t>
            </a:r>
            <a:r>
              <a:rPr lang="en-ZA" sz="1900" dirty="0" smtClean="0">
                <a:solidFill>
                  <a:srgbClr val="FF0000"/>
                </a:solidFill>
              </a:rPr>
              <a:t>X. Her </a:t>
            </a:r>
            <a:r>
              <a:rPr lang="en-ZA" sz="1900" dirty="0">
                <a:solidFill>
                  <a:srgbClr val="FF0000"/>
                </a:solidFill>
              </a:rPr>
              <a:t>first year students are </a:t>
            </a:r>
            <a:r>
              <a:rPr lang="en-ZA" sz="1900" dirty="0" smtClean="0">
                <a:solidFill>
                  <a:srgbClr val="FF0000"/>
                </a:solidFill>
              </a:rPr>
              <a:t>rather </a:t>
            </a:r>
            <a:r>
              <a:rPr lang="en-ZA" sz="1900" dirty="0">
                <a:solidFill>
                  <a:srgbClr val="FF0000"/>
                </a:solidFill>
              </a:rPr>
              <a:t>noisy and some of them show a lack of </a:t>
            </a:r>
            <a:r>
              <a:rPr lang="en-ZA" sz="1900" dirty="0" smtClean="0">
                <a:solidFill>
                  <a:srgbClr val="FF0000"/>
                </a:solidFill>
              </a:rPr>
              <a:t>interest, thus exerting </a:t>
            </a:r>
            <a:r>
              <a:rPr lang="en-ZA" sz="1900" dirty="0">
                <a:solidFill>
                  <a:srgbClr val="FF0000"/>
                </a:solidFill>
              </a:rPr>
              <a:t>a negative influence on </a:t>
            </a:r>
            <a:r>
              <a:rPr lang="en-ZA" sz="1900" dirty="0" smtClean="0">
                <a:solidFill>
                  <a:srgbClr val="FF0000"/>
                </a:solidFill>
              </a:rPr>
              <a:t>learning in the class. This </a:t>
            </a:r>
            <a:r>
              <a:rPr lang="en-ZA" sz="1900" dirty="0">
                <a:solidFill>
                  <a:srgbClr val="FF0000"/>
                </a:solidFill>
              </a:rPr>
              <a:t>situation </a:t>
            </a:r>
            <a:r>
              <a:rPr lang="en-ZA" sz="1900" dirty="0" smtClean="0">
                <a:solidFill>
                  <a:srgbClr val="FF0000"/>
                </a:solidFill>
              </a:rPr>
              <a:t>also has </a:t>
            </a:r>
            <a:r>
              <a:rPr lang="en-ZA" sz="1900" dirty="0">
                <a:solidFill>
                  <a:srgbClr val="FF0000"/>
                </a:solidFill>
              </a:rPr>
              <a:t>a negative influence on Ms A as it demotivates her to carry on with her task. </a:t>
            </a:r>
            <a:r>
              <a:rPr lang="en-ZA" sz="1900" dirty="0" smtClean="0">
                <a:solidFill>
                  <a:srgbClr val="FF0000"/>
                </a:solidFill>
              </a:rPr>
              <a:t>She </a:t>
            </a:r>
            <a:r>
              <a:rPr lang="en-ZA" sz="1900" dirty="0">
                <a:solidFill>
                  <a:srgbClr val="FF0000"/>
                </a:solidFill>
              </a:rPr>
              <a:t>even wonders if she </a:t>
            </a:r>
            <a:r>
              <a:rPr lang="en-ZA" sz="1900" dirty="0" smtClean="0">
                <a:solidFill>
                  <a:srgbClr val="FF0000"/>
                </a:solidFill>
              </a:rPr>
              <a:t>has </a:t>
            </a:r>
            <a:r>
              <a:rPr lang="en-ZA" sz="1900" dirty="0">
                <a:solidFill>
                  <a:srgbClr val="FF0000"/>
                </a:solidFill>
              </a:rPr>
              <a:t>made the right decision </a:t>
            </a:r>
            <a:r>
              <a:rPr lang="en-ZA" sz="1900" dirty="0" smtClean="0">
                <a:solidFill>
                  <a:srgbClr val="FF0000"/>
                </a:solidFill>
              </a:rPr>
              <a:t>in choosing to become </a:t>
            </a:r>
            <a:r>
              <a:rPr lang="en-ZA" sz="1900" dirty="0">
                <a:solidFill>
                  <a:srgbClr val="FF0000"/>
                </a:solidFill>
              </a:rPr>
              <a:t>a TVET lecturer.</a:t>
            </a:r>
          </a:p>
          <a:p>
            <a:pPr marL="0" indent="0">
              <a:spcBef>
                <a:spcPts val="0"/>
              </a:spcBef>
              <a:buNone/>
            </a:pPr>
            <a:endParaRPr lang="en-US" sz="1900" dirty="0" smtClean="0"/>
          </a:p>
          <a:p>
            <a:pPr marL="0" indent="0">
              <a:buNone/>
            </a:pPr>
            <a:r>
              <a:rPr lang="en-US" sz="1900" dirty="0" err="1" smtClean="0">
                <a:solidFill>
                  <a:srgbClr val="0000CC"/>
                </a:solidFill>
              </a:rPr>
              <a:t>Ms</a:t>
            </a:r>
            <a:r>
              <a:rPr lang="en-US" sz="1900" dirty="0" smtClean="0">
                <a:solidFill>
                  <a:srgbClr val="0000CC"/>
                </a:solidFill>
              </a:rPr>
              <a:t> A </a:t>
            </a:r>
            <a:r>
              <a:rPr lang="en-US" sz="1900" dirty="0">
                <a:solidFill>
                  <a:srgbClr val="0000CC"/>
                </a:solidFill>
              </a:rPr>
              <a:t>asks </a:t>
            </a:r>
            <a:r>
              <a:rPr lang="en-US" sz="1900" dirty="0" smtClean="0">
                <a:solidFill>
                  <a:srgbClr val="0000CC"/>
                </a:solidFill>
              </a:rPr>
              <a:t>herself what happened (Step 1</a:t>
            </a:r>
            <a:r>
              <a:rPr lang="en-US" sz="1900" dirty="0">
                <a:solidFill>
                  <a:srgbClr val="0000CC"/>
                </a:solidFill>
              </a:rPr>
              <a:t>)</a:t>
            </a:r>
          </a:p>
          <a:p>
            <a:pPr marL="0" indent="0">
              <a:buNone/>
            </a:pPr>
            <a:r>
              <a:rPr lang="en-US" sz="1900" dirty="0" smtClean="0">
                <a:solidFill>
                  <a:srgbClr val="0000CC"/>
                </a:solidFill>
              </a:rPr>
              <a:t>She asks herself </a:t>
            </a:r>
            <a:r>
              <a:rPr lang="en-US" sz="1900" i="1" dirty="0" smtClean="0">
                <a:solidFill>
                  <a:srgbClr val="0000CC"/>
                </a:solidFill>
              </a:rPr>
              <a:t>why</a:t>
            </a:r>
            <a:r>
              <a:rPr lang="en-US" sz="1900" dirty="0" smtClean="0">
                <a:solidFill>
                  <a:srgbClr val="0000CC"/>
                </a:solidFill>
              </a:rPr>
              <a:t> it happened as it did (Step 2</a:t>
            </a:r>
            <a:r>
              <a:rPr lang="en-US" sz="1900" dirty="0">
                <a:solidFill>
                  <a:srgbClr val="0000CC"/>
                </a:solidFill>
              </a:rPr>
              <a:t>)</a:t>
            </a:r>
            <a:endParaRPr lang="en-US" sz="1900" dirty="0" smtClean="0">
              <a:solidFill>
                <a:srgbClr val="0000CC"/>
              </a:solidFill>
            </a:endParaRPr>
          </a:p>
          <a:p>
            <a:pPr marL="0" indent="0">
              <a:buNone/>
            </a:pPr>
            <a:r>
              <a:rPr lang="en-US" sz="1900" dirty="0" smtClean="0">
                <a:solidFill>
                  <a:srgbClr val="0000CC"/>
                </a:solidFill>
              </a:rPr>
              <a:t>She reflects on the situation, preferably on a particular lecture, or even an incident in a lecture (Step 3)</a:t>
            </a:r>
          </a:p>
          <a:p>
            <a:pPr marL="0" indent="0">
              <a:buNone/>
            </a:pPr>
            <a:r>
              <a:rPr lang="en-US" sz="1900" dirty="0">
                <a:solidFill>
                  <a:srgbClr val="0000CC"/>
                </a:solidFill>
              </a:rPr>
              <a:t>Ms A asks herself w</a:t>
            </a:r>
            <a:r>
              <a:rPr lang="en-US" sz="1900" dirty="0" smtClean="0">
                <a:solidFill>
                  <a:srgbClr val="0000CC"/>
                </a:solidFill>
              </a:rPr>
              <a:t>hat </a:t>
            </a:r>
            <a:r>
              <a:rPr lang="en-US" sz="1900" dirty="0">
                <a:solidFill>
                  <a:srgbClr val="0000CC"/>
                </a:solidFill>
              </a:rPr>
              <a:t>it might mean</a:t>
            </a:r>
            <a:r>
              <a:rPr lang="en-US" sz="1900" dirty="0" smtClean="0">
                <a:solidFill>
                  <a:srgbClr val="0000CC"/>
                </a:solidFill>
              </a:rPr>
              <a:t>; she tries to look deeper than what is obvious and on the surface – tries looking at the situation from a different, possibly theoretical perspective (Step 4)</a:t>
            </a:r>
          </a:p>
          <a:p>
            <a:pPr marL="0" indent="0">
              <a:buNone/>
            </a:pPr>
            <a:r>
              <a:rPr lang="en-US" sz="1900" dirty="0" smtClean="0">
                <a:solidFill>
                  <a:srgbClr val="0000CC"/>
                </a:solidFill>
              </a:rPr>
              <a:t>She asks herself what the </a:t>
            </a:r>
            <a:r>
              <a:rPr lang="en-US" sz="1900" i="1" dirty="0" smtClean="0">
                <a:solidFill>
                  <a:srgbClr val="0000CC"/>
                </a:solidFill>
              </a:rPr>
              <a:t>implications</a:t>
            </a:r>
            <a:r>
              <a:rPr lang="en-US" sz="1900" dirty="0" smtClean="0">
                <a:solidFill>
                  <a:srgbClr val="0000CC"/>
                </a:solidFill>
              </a:rPr>
              <a:t> might be for her teaching practice</a:t>
            </a:r>
            <a:r>
              <a:rPr lang="en-US" sz="1900" dirty="0">
                <a:solidFill>
                  <a:srgbClr val="0000CC"/>
                </a:solidFill>
              </a:rPr>
              <a:t> </a:t>
            </a:r>
            <a:r>
              <a:rPr lang="en-US" sz="1900" dirty="0" smtClean="0">
                <a:solidFill>
                  <a:srgbClr val="0000CC"/>
                </a:solidFill>
              </a:rPr>
              <a:t>(Step 5)</a:t>
            </a:r>
          </a:p>
          <a:p>
            <a:pPr marL="0" indent="0">
              <a:buNone/>
            </a:pPr>
            <a:r>
              <a:rPr lang="en-US" sz="1900" dirty="0" smtClean="0">
                <a:solidFill>
                  <a:srgbClr val="0000CC"/>
                </a:solidFill>
              </a:rPr>
              <a:t>She asks a trusted colleague to read through her journal entries, and add a critically constructive comment of her own (Step 6). </a:t>
            </a:r>
          </a:p>
          <a:p>
            <a:pPr marL="0" indent="0">
              <a:buNone/>
            </a:pPr>
            <a:r>
              <a:rPr lang="en-US" sz="1900" dirty="0" smtClean="0">
                <a:solidFill>
                  <a:srgbClr val="0000CC"/>
                </a:solidFill>
              </a:rPr>
              <a:t>This last step is not always possible, and does not always yield valuable results, but if the “critical friend” or partner is well-chosen, and time for face-to-face (or Skype) discussion is allowed, it can be of great value.</a:t>
            </a:r>
          </a:p>
        </p:txBody>
      </p:sp>
    </p:spTree>
    <p:extLst>
      <p:ext uri="{BB962C8B-B14F-4D97-AF65-F5344CB8AC3E}">
        <p14:creationId xmlns:p14="http://schemas.microsoft.com/office/powerpoint/2010/main" val="2920321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838200" y="1104900"/>
            <a:ext cx="10515600" cy="5591175"/>
          </a:xfrm>
        </p:spPr>
        <p:txBody>
          <a:bodyPr>
            <a:normAutofit/>
          </a:bodyPr>
          <a:lstStyle/>
          <a:p>
            <a:pPr marL="0" lvl="0" indent="0">
              <a:buNone/>
            </a:pPr>
            <a:r>
              <a:rPr lang="en-ZA" sz="2400" b="1" dirty="0" smtClean="0">
                <a:solidFill>
                  <a:schemeClr val="accent2">
                    <a:lumMod val="75000"/>
                  </a:schemeClr>
                </a:solidFill>
              </a:rPr>
              <a:t>General principles</a:t>
            </a:r>
          </a:p>
          <a:p>
            <a:pPr lvl="0"/>
            <a:r>
              <a:rPr lang="en-ZA" sz="2400" b="1" dirty="0" smtClean="0">
                <a:solidFill>
                  <a:schemeClr val="accent2">
                    <a:lumMod val="75000"/>
                  </a:schemeClr>
                </a:solidFill>
              </a:rPr>
              <a:t>State </a:t>
            </a:r>
            <a:r>
              <a:rPr lang="en-ZA" sz="2400" b="1" dirty="0">
                <a:solidFill>
                  <a:schemeClr val="accent2">
                    <a:lumMod val="75000"/>
                  </a:schemeClr>
                </a:solidFill>
              </a:rPr>
              <a:t>the purpose/reason for including each item </a:t>
            </a:r>
            <a:r>
              <a:rPr lang="en-ZA" sz="2400" dirty="0">
                <a:solidFill>
                  <a:schemeClr val="accent2">
                    <a:lumMod val="75000"/>
                  </a:schemeClr>
                </a:solidFill>
              </a:rPr>
              <a:t>(e.g. video, activity, reading) below, and if possible its place in the learning design of the theme as a whole. </a:t>
            </a:r>
          </a:p>
          <a:p>
            <a:pPr lvl="0"/>
            <a:r>
              <a:rPr lang="en-ZA" sz="2400" dirty="0">
                <a:solidFill>
                  <a:schemeClr val="accent2">
                    <a:lumMod val="75000"/>
                  </a:schemeClr>
                </a:solidFill>
              </a:rPr>
              <a:t>Always consider the </a:t>
            </a:r>
            <a:r>
              <a:rPr lang="en-ZA" sz="2400" b="1" dirty="0">
                <a:solidFill>
                  <a:schemeClr val="accent2">
                    <a:lumMod val="75000"/>
                  </a:schemeClr>
                </a:solidFill>
              </a:rPr>
              <a:t>likely possible contexts of learners </a:t>
            </a:r>
            <a:r>
              <a:rPr lang="en-ZA" sz="2400" dirty="0">
                <a:solidFill>
                  <a:schemeClr val="accent2">
                    <a:lumMod val="75000"/>
                  </a:schemeClr>
                </a:solidFill>
              </a:rPr>
              <a:t>who may study the theme / take the course.</a:t>
            </a:r>
          </a:p>
          <a:p>
            <a:pPr lvl="0"/>
            <a:r>
              <a:rPr lang="en-ZA" sz="2400" dirty="0">
                <a:solidFill>
                  <a:schemeClr val="accent2">
                    <a:lumMod val="75000"/>
                  </a:schemeClr>
                </a:solidFill>
              </a:rPr>
              <a:t>Think of </a:t>
            </a:r>
            <a:r>
              <a:rPr lang="en-ZA" sz="2400" b="1" dirty="0">
                <a:solidFill>
                  <a:schemeClr val="accent2">
                    <a:lumMod val="75000"/>
                  </a:schemeClr>
                </a:solidFill>
              </a:rPr>
              <a:t>innovative means to lead the learner into using new discourses and ways of understanding</a:t>
            </a:r>
            <a:r>
              <a:rPr lang="en-ZA" sz="2400" dirty="0">
                <a:solidFill>
                  <a:schemeClr val="accent2">
                    <a:lumMod val="75000"/>
                  </a:schemeClr>
                </a:solidFill>
              </a:rPr>
              <a:t> by engaging them on the level of the familiar / prior knowledge, or possibly by </a:t>
            </a:r>
            <a:r>
              <a:rPr lang="en-ZA" sz="2400" i="1" dirty="0">
                <a:solidFill>
                  <a:schemeClr val="accent2">
                    <a:lumMod val="75000"/>
                  </a:schemeClr>
                </a:solidFill>
              </a:rPr>
              <a:t>challenging</a:t>
            </a:r>
            <a:r>
              <a:rPr lang="en-ZA" sz="2400" dirty="0">
                <a:solidFill>
                  <a:schemeClr val="accent2">
                    <a:lumMod val="75000"/>
                  </a:schemeClr>
                </a:solidFill>
              </a:rPr>
              <a:t> or </a:t>
            </a:r>
            <a:r>
              <a:rPr lang="en-ZA" sz="2400" i="1" dirty="0">
                <a:solidFill>
                  <a:schemeClr val="accent2">
                    <a:lumMod val="75000"/>
                  </a:schemeClr>
                </a:solidFill>
              </a:rPr>
              <a:t>disrupting</a:t>
            </a:r>
            <a:r>
              <a:rPr lang="en-ZA" sz="2400" dirty="0">
                <a:solidFill>
                  <a:schemeClr val="accent2">
                    <a:lumMod val="75000"/>
                  </a:schemeClr>
                </a:solidFill>
              </a:rPr>
              <a:t> the familiar.</a:t>
            </a:r>
          </a:p>
          <a:p>
            <a:pPr lvl="0"/>
            <a:r>
              <a:rPr lang="en-ZA" sz="2400" dirty="0">
                <a:solidFill>
                  <a:schemeClr val="accent2">
                    <a:lumMod val="75000"/>
                  </a:schemeClr>
                </a:solidFill>
              </a:rPr>
              <a:t>Include learning activity and assessment which calls forth a </a:t>
            </a:r>
            <a:r>
              <a:rPr lang="en-ZA" sz="2400" b="1" i="1" dirty="0">
                <a:solidFill>
                  <a:schemeClr val="accent2">
                    <a:lumMod val="75000"/>
                  </a:schemeClr>
                </a:solidFill>
              </a:rPr>
              <a:t>full range </a:t>
            </a:r>
            <a:r>
              <a:rPr lang="en-ZA" sz="2400" b="1" dirty="0">
                <a:solidFill>
                  <a:schemeClr val="accent2">
                    <a:lumMod val="75000"/>
                  </a:schemeClr>
                </a:solidFill>
              </a:rPr>
              <a:t>of levels of cognitive engagement</a:t>
            </a:r>
            <a:r>
              <a:rPr lang="en-ZA" sz="2400" dirty="0">
                <a:solidFill>
                  <a:schemeClr val="accent2">
                    <a:lumMod val="75000"/>
                  </a:schemeClr>
                </a:solidFill>
              </a:rPr>
              <a:t> and skill development.</a:t>
            </a:r>
          </a:p>
          <a:p>
            <a:pPr lvl="0"/>
            <a:r>
              <a:rPr lang="en-ZA" sz="2400" b="1" dirty="0">
                <a:solidFill>
                  <a:schemeClr val="accent2">
                    <a:lumMod val="75000"/>
                  </a:schemeClr>
                </a:solidFill>
              </a:rPr>
              <a:t>Avoid</a:t>
            </a:r>
            <a:r>
              <a:rPr lang="en-ZA" sz="2400" dirty="0">
                <a:solidFill>
                  <a:schemeClr val="accent2">
                    <a:lumMod val="75000"/>
                  </a:schemeClr>
                </a:solidFill>
              </a:rPr>
              <a:t> the approach that seeks to attain outcomes by relying on “</a:t>
            </a:r>
            <a:r>
              <a:rPr lang="en-ZA" sz="2400" b="1" dirty="0">
                <a:solidFill>
                  <a:schemeClr val="accent2">
                    <a:lumMod val="75000"/>
                  </a:schemeClr>
                </a:solidFill>
              </a:rPr>
              <a:t>atomised checklists of micro-competences</a:t>
            </a:r>
            <a:r>
              <a:rPr lang="en-ZA" sz="2400" dirty="0">
                <a:solidFill>
                  <a:schemeClr val="accent2">
                    <a:lumMod val="75000"/>
                  </a:schemeClr>
                </a:solidFill>
              </a:rPr>
              <a:t>” (Hager, 2004).</a:t>
            </a:r>
          </a:p>
        </p:txBody>
      </p:sp>
    </p:spTree>
    <p:extLst>
      <p:ext uri="{BB962C8B-B14F-4D97-AF65-F5344CB8AC3E}">
        <p14:creationId xmlns:p14="http://schemas.microsoft.com/office/powerpoint/2010/main" val="182353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3</a:t>
            </a:r>
            <a:r>
              <a:rPr lang="en-ZA" sz="3200" dirty="0" smtClean="0">
                <a:solidFill>
                  <a:schemeClr val="bg1"/>
                </a:solidFill>
                <a:latin typeface="+mn-lt"/>
              </a:rPr>
              <a:t>: </a:t>
            </a:r>
            <a:r>
              <a:rPr lang="en-ZA" sz="2800" dirty="0" smtClean="0">
                <a:solidFill>
                  <a:schemeClr val="bg1"/>
                </a:solidFill>
                <a:latin typeface="+mn-lt"/>
              </a:rPr>
              <a:t>Lesson reflection: formative assessment</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r>
              <a:rPr lang="en-ZA" sz="2000" dirty="0"/>
              <a:t>Instructions </a:t>
            </a:r>
            <a:r>
              <a:rPr lang="en-US" sz="2000" dirty="0" smtClean="0">
                <a:solidFill>
                  <a:srgbClr val="0033CC"/>
                </a:solidFill>
              </a:rPr>
              <a:t>Write a brief (400-500 word) reflection report on any lesson you presented in which you experienced some challenges regarding teaching and learning. Use either the D.A.T.A. process or the guided reflection protocol.</a:t>
            </a:r>
            <a:endParaRPr lang="en-ZA" sz="2000" dirty="0">
              <a:solidFill>
                <a:srgbClr val="0033CC"/>
              </a:solidFill>
            </a:endParaRPr>
          </a:p>
          <a:p>
            <a:pPr marL="0" lvl="0" indent="0">
              <a:buNone/>
            </a:pPr>
            <a:endParaRPr lang="en-ZA" sz="2000" dirty="0"/>
          </a:p>
          <a:p>
            <a:pPr lvl="0"/>
            <a:r>
              <a:rPr lang="en-ZA" sz="2000" dirty="0" smtClean="0"/>
              <a:t>Formative </a:t>
            </a:r>
            <a:r>
              <a:rPr lang="en-ZA" sz="2000" dirty="0"/>
              <a:t>assessment </a:t>
            </a:r>
            <a:r>
              <a:rPr lang="en-US" sz="2000" dirty="0" smtClean="0">
                <a:solidFill>
                  <a:srgbClr val="0033CC"/>
                </a:solidFill>
              </a:rPr>
              <a:t>A rubric should be used to assess each lecturers’ reflection report against either the D.A.T.A. ‘template’ or </a:t>
            </a:r>
            <a:r>
              <a:rPr lang="en-US" sz="2000" dirty="0">
                <a:solidFill>
                  <a:srgbClr val="0033CC"/>
                </a:solidFill>
              </a:rPr>
              <a:t>the guided reflection </a:t>
            </a:r>
            <a:r>
              <a:rPr lang="en-US" sz="2000" dirty="0" smtClean="0">
                <a:solidFill>
                  <a:srgbClr val="0033CC"/>
                </a:solidFill>
              </a:rPr>
              <a:t>protocol, and on the insights gained.</a:t>
            </a:r>
          </a:p>
          <a:p>
            <a:pPr marL="266700" lvl="0" indent="0">
              <a:buNone/>
            </a:pPr>
            <a:r>
              <a:rPr lang="en-US" sz="2000" dirty="0" smtClean="0">
                <a:solidFill>
                  <a:srgbClr val="0033CC"/>
                </a:solidFill>
              </a:rPr>
              <a:t>Each report can be assessed by three other students, or tutor-assessed if the class is small. F</a:t>
            </a:r>
            <a:r>
              <a:rPr lang="en-ZA" sz="2000" dirty="0" err="1" smtClean="0">
                <a:solidFill>
                  <a:srgbClr val="0000CC"/>
                </a:solidFill>
              </a:rPr>
              <a:t>eedback</a:t>
            </a:r>
            <a:r>
              <a:rPr lang="en-ZA" sz="2000" dirty="0" smtClean="0">
                <a:solidFill>
                  <a:srgbClr val="0000CC"/>
                </a:solidFill>
              </a:rPr>
              <a:t> should be constructive and fair.</a:t>
            </a:r>
          </a:p>
          <a:p>
            <a:pPr marL="266700" lvl="0" indent="0">
              <a:buNone/>
            </a:pPr>
            <a:r>
              <a:rPr lang="en-ZA" sz="2000" dirty="0" smtClean="0">
                <a:solidFill>
                  <a:srgbClr val="0000CC"/>
                </a:solidFill>
              </a:rPr>
              <a:t>If online, this activity could be followed by a chat-room (synchronous), or discussion forum (asynchronous), focused on the reports and feedback in general.</a:t>
            </a:r>
            <a:endParaRPr lang="en-ZA" sz="2000" dirty="0"/>
          </a:p>
        </p:txBody>
      </p:sp>
    </p:spTree>
    <p:extLst>
      <p:ext uri="{BB962C8B-B14F-4D97-AF65-F5344CB8AC3E}">
        <p14:creationId xmlns:p14="http://schemas.microsoft.com/office/powerpoint/2010/main" val="1046381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FFFF00"/>
          </a:solidFill>
        </p:spPr>
        <p:txBody>
          <a:bodyPr>
            <a:normAutofit/>
          </a:bodyPr>
          <a:lstStyle/>
          <a:p>
            <a:r>
              <a:rPr lang="en-US" sz="3200" dirty="0">
                <a:latin typeface="+mn-lt"/>
              </a:rPr>
              <a:t>Course Contents 3: </a:t>
            </a:r>
            <a:r>
              <a:rPr lang="en-US" sz="3200" dirty="0" smtClean="0">
                <a:latin typeface="+mn-lt"/>
              </a:rPr>
              <a:t>Keeping a reflective journal</a:t>
            </a:r>
            <a:endParaRPr lang="en-ZA" sz="3200" dirty="0">
              <a:latin typeface="+mn-lt"/>
            </a:endParaRPr>
          </a:p>
        </p:txBody>
      </p:sp>
      <p:sp>
        <p:nvSpPr>
          <p:cNvPr id="3" name="Content Placeholder 2"/>
          <p:cNvSpPr>
            <a:spLocks noGrp="1"/>
          </p:cNvSpPr>
          <p:nvPr>
            <p:ph idx="1"/>
          </p:nvPr>
        </p:nvSpPr>
        <p:spPr>
          <a:xfrm>
            <a:off x="838200" y="1257300"/>
            <a:ext cx="10515600" cy="5295900"/>
          </a:xfrm>
          <a:ln>
            <a:solidFill>
              <a:srgbClr val="0000FF"/>
            </a:solidFill>
          </a:ln>
        </p:spPr>
        <p:txBody>
          <a:bodyPr>
            <a:normAutofit lnSpcReduction="10000"/>
          </a:bodyPr>
          <a:lstStyle/>
          <a:p>
            <a:pPr marL="0" indent="0">
              <a:buNone/>
            </a:pPr>
            <a:r>
              <a:rPr lang="en-ZA" sz="1900" dirty="0" smtClean="0">
                <a:solidFill>
                  <a:srgbClr val="0033CC"/>
                </a:solidFill>
              </a:rPr>
              <a:t>A </a:t>
            </a:r>
            <a:r>
              <a:rPr lang="en-ZA" sz="1900" dirty="0">
                <a:solidFill>
                  <a:srgbClr val="0033CC"/>
                </a:solidFill>
              </a:rPr>
              <a:t>reflective journal </a:t>
            </a:r>
            <a:r>
              <a:rPr lang="en-ZA" sz="1900" dirty="0" smtClean="0">
                <a:solidFill>
                  <a:srgbClr val="0033CC"/>
                </a:solidFill>
              </a:rPr>
              <a:t>will </a:t>
            </a:r>
            <a:r>
              <a:rPr lang="en-ZA" sz="1900" dirty="0">
                <a:solidFill>
                  <a:srgbClr val="0033CC"/>
                </a:solidFill>
              </a:rPr>
              <a:t>help you </a:t>
            </a:r>
            <a:r>
              <a:rPr lang="en-ZA" sz="1900" dirty="0" smtClean="0">
                <a:solidFill>
                  <a:srgbClr val="0033CC"/>
                </a:solidFill>
              </a:rPr>
              <a:t>to gain </a:t>
            </a:r>
            <a:r>
              <a:rPr lang="en-ZA" sz="1900" dirty="0">
                <a:solidFill>
                  <a:srgbClr val="0033CC"/>
                </a:solidFill>
              </a:rPr>
              <a:t>a better understanding of yourself as a </a:t>
            </a:r>
            <a:r>
              <a:rPr lang="en-ZA" sz="1900" dirty="0" smtClean="0">
                <a:solidFill>
                  <a:srgbClr val="0033CC"/>
                </a:solidFill>
              </a:rPr>
              <a:t>lecturer. As you </a:t>
            </a:r>
            <a:r>
              <a:rPr lang="en-ZA" sz="1900" dirty="0">
                <a:solidFill>
                  <a:srgbClr val="0033CC"/>
                </a:solidFill>
              </a:rPr>
              <a:t>review what you have written over a period of time, you will find that your </a:t>
            </a:r>
            <a:r>
              <a:rPr lang="en-ZA" sz="1900" dirty="0" smtClean="0">
                <a:solidFill>
                  <a:srgbClr val="0033CC"/>
                </a:solidFill>
              </a:rPr>
              <a:t>writing forms </a:t>
            </a:r>
            <a:r>
              <a:rPr lang="en-ZA" sz="1900" dirty="0">
                <a:solidFill>
                  <a:srgbClr val="0033CC"/>
                </a:solidFill>
              </a:rPr>
              <a:t>a record of your assumptions, </a:t>
            </a:r>
            <a:r>
              <a:rPr lang="en-ZA" sz="1900" dirty="0" smtClean="0">
                <a:solidFill>
                  <a:srgbClr val="0033CC"/>
                </a:solidFill>
              </a:rPr>
              <a:t>concerns, preoccupations</a:t>
            </a:r>
            <a:r>
              <a:rPr lang="en-ZA" sz="1900" dirty="0">
                <a:solidFill>
                  <a:srgbClr val="0033CC"/>
                </a:solidFill>
              </a:rPr>
              <a:t>, successes and common problems</a:t>
            </a:r>
            <a:r>
              <a:rPr lang="en-ZA" sz="1900" dirty="0" smtClean="0">
                <a:solidFill>
                  <a:srgbClr val="0033CC"/>
                </a:solidFill>
              </a:rPr>
              <a:t>. </a:t>
            </a:r>
          </a:p>
          <a:p>
            <a:pPr marL="0" indent="0">
              <a:buNone/>
            </a:pPr>
            <a:r>
              <a:rPr lang="en-ZA" sz="1900" dirty="0" smtClean="0">
                <a:solidFill>
                  <a:srgbClr val="0033CC"/>
                </a:solidFill>
              </a:rPr>
              <a:t>Your responses might be answers to questions such </a:t>
            </a:r>
            <a:r>
              <a:rPr lang="en-ZA" sz="1900" dirty="0">
                <a:solidFill>
                  <a:srgbClr val="0033CC"/>
                </a:solidFill>
              </a:rPr>
              <a:t>as the </a:t>
            </a:r>
            <a:r>
              <a:rPr lang="en-ZA" sz="1900" dirty="0" smtClean="0">
                <a:solidFill>
                  <a:srgbClr val="0033CC"/>
                </a:solidFill>
              </a:rPr>
              <a:t>following:</a:t>
            </a:r>
            <a:endParaRPr lang="en-ZA" sz="1900" dirty="0">
              <a:solidFill>
                <a:srgbClr val="0033CC"/>
              </a:solidFill>
            </a:endParaRPr>
          </a:p>
          <a:p>
            <a:r>
              <a:rPr lang="en-ZA" sz="1900" dirty="0" smtClean="0">
                <a:solidFill>
                  <a:srgbClr val="0033CC"/>
                </a:solidFill>
              </a:rPr>
              <a:t>In </a:t>
            </a:r>
            <a:r>
              <a:rPr lang="en-ZA" sz="1900" dirty="0">
                <a:solidFill>
                  <a:srgbClr val="0033CC"/>
                </a:solidFill>
              </a:rPr>
              <a:t>what moment(s) this week did I feel most connected, positive, or affirmed as </a:t>
            </a:r>
            <a:r>
              <a:rPr lang="en-ZA" sz="1900" dirty="0" smtClean="0">
                <a:solidFill>
                  <a:srgbClr val="0033CC"/>
                </a:solidFill>
              </a:rPr>
              <a:t>a lecturer? </a:t>
            </a:r>
            <a:r>
              <a:rPr lang="en-ZA" sz="1900" dirty="0">
                <a:solidFill>
                  <a:srgbClr val="0033CC"/>
                </a:solidFill>
              </a:rPr>
              <a:t>What worked well? Why do I think it worked well?</a:t>
            </a:r>
          </a:p>
          <a:p>
            <a:r>
              <a:rPr lang="en-ZA" sz="1900" dirty="0" smtClean="0">
                <a:solidFill>
                  <a:srgbClr val="0033CC"/>
                </a:solidFill>
              </a:rPr>
              <a:t>In </a:t>
            </a:r>
            <a:r>
              <a:rPr lang="en-ZA" sz="1900" dirty="0">
                <a:solidFill>
                  <a:srgbClr val="0033CC"/>
                </a:solidFill>
              </a:rPr>
              <a:t>what moment(s) this week did I feel most disconnected, disengaged, or </a:t>
            </a:r>
            <a:r>
              <a:rPr lang="en-ZA" sz="1900" dirty="0" smtClean="0">
                <a:solidFill>
                  <a:srgbClr val="0033CC"/>
                </a:solidFill>
              </a:rPr>
              <a:t>bored as </a:t>
            </a:r>
            <a:r>
              <a:rPr lang="en-ZA" sz="1900" dirty="0">
                <a:solidFill>
                  <a:srgbClr val="0033CC"/>
                </a:solidFill>
              </a:rPr>
              <a:t>a teacher? What didn’t work well? Why did it not work well? What could </a:t>
            </a:r>
            <a:r>
              <a:rPr lang="en-ZA" sz="1900" dirty="0" smtClean="0">
                <a:solidFill>
                  <a:srgbClr val="0033CC"/>
                </a:solidFill>
              </a:rPr>
              <a:t>I, or should I </a:t>
            </a:r>
            <a:r>
              <a:rPr lang="en-ZA" sz="1900" dirty="0">
                <a:solidFill>
                  <a:srgbClr val="0033CC"/>
                </a:solidFill>
              </a:rPr>
              <a:t>change?</a:t>
            </a:r>
          </a:p>
          <a:p>
            <a:r>
              <a:rPr lang="en-ZA" sz="1900" dirty="0" smtClean="0">
                <a:solidFill>
                  <a:srgbClr val="0033CC"/>
                </a:solidFill>
              </a:rPr>
              <a:t>What </a:t>
            </a:r>
            <a:r>
              <a:rPr lang="en-ZA" sz="1900" dirty="0">
                <a:solidFill>
                  <a:srgbClr val="0033CC"/>
                </a:solidFill>
              </a:rPr>
              <a:t>situation caused me the greatest anxiety, distress or regret? Why? What have </a:t>
            </a:r>
            <a:r>
              <a:rPr lang="en-ZA" sz="1900" dirty="0" smtClean="0">
                <a:solidFill>
                  <a:srgbClr val="0033CC"/>
                </a:solidFill>
              </a:rPr>
              <a:t>I learned </a:t>
            </a:r>
            <a:r>
              <a:rPr lang="en-ZA" sz="1900" dirty="0">
                <a:solidFill>
                  <a:srgbClr val="0033CC"/>
                </a:solidFill>
              </a:rPr>
              <a:t>from this?</a:t>
            </a:r>
          </a:p>
          <a:p>
            <a:r>
              <a:rPr lang="en-ZA" sz="1900" dirty="0" smtClean="0">
                <a:solidFill>
                  <a:srgbClr val="0033CC"/>
                </a:solidFill>
              </a:rPr>
              <a:t>What </a:t>
            </a:r>
            <a:r>
              <a:rPr lang="en-ZA" sz="1900" dirty="0">
                <a:solidFill>
                  <a:srgbClr val="0033CC"/>
                </a:solidFill>
              </a:rPr>
              <a:t>event took me by surprise – caught me off guard, knocked me off my stride, </a:t>
            </a:r>
            <a:r>
              <a:rPr lang="en-ZA" sz="1900" dirty="0" smtClean="0">
                <a:solidFill>
                  <a:srgbClr val="0033CC"/>
                </a:solidFill>
              </a:rPr>
              <a:t>or made </a:t>
            </a:r>
            <a:r>
              <a:rPr lang="en-ZA" sz="1900" dirty="0">
                <a:solidFill>
                  <a:srgbClr val="0033CC"/>
                </a:solidFill>
              </a:rPr>
              <a:t>me unexpectedly happy?</a:t>
            </a:r>
          </a:p>
          <a:p>
            <a:r>
              <a:rPr lang="en-ZA" sz="1900" dirty="0" smtClean="0">
                <a:solidFill>
                  <a:srgbClr val="0033CC"/>
                </a:solidFill>
              </a:rPr>
              <a:t>Of </a:t>
            </a:r>
            <a:r>
              <a:rPr lang="en-ZA" sz="1900" dirty="0">
                <a:solidFill>
                  <a:srgbClr val="0033CC"/>
                </a:solidFill>
              </a:rPr>
              <a:t>everything I did in my teaching, what would I do differently next time? Why?</a:t>
            </a:r>
          </a:p>
          <a:p>
            <a:r>
              <a:rPr lang="en-ZA" sz="1900" dirty="0" smtClean="0">
                <a:solidFill>
                  <a:srgbClr val="0033CC"/>
                </a:solidFill>
              </a:rPr>
              <a:t>What </a:t>
            </a:r>
            <a:r>
              <a:rPr lang="en-ZA" sz="1900" dirty="0">
                <a:solidFill>
                  <a:srgbClr val="0033CC"/>
                </a:solidFill>
              </a:rPr>
              <a:t>do I feel proudest of in my teaching this week? Why</a:t>
            </a:r>
            <a:r>
              <a:rPr lang="en-ZA" sz="1900" dirty="0" smtClean="0">
                <a:solidFill>
                  <a:srgbClr val="0033CC"/>
                </a:solidFill>
              </a:rPr>
              <a:t>?</a:t>
            </a:r>
          </a:p>
          <a:p>
            <a:pPr marL="0" indent="0">
              <a:buNone/>
            </a:pPr>
            <a:r>
              <a:rPr lang="en-ZA" sz="1900" dirty="0" smtClean="0">
                <a:solidFill>
                  <a:srgbClr val="A50021"/>
                </a:solidFill>
              </a:rPr>
              <a:t>Or the Materials Developers could use the question structure on pages 17-18 in </a:t>
            </a:r>
            <a:r>
              <a:rPr lang="en-ZA" sz="1900" i="1" dirty="0" err="1" smtClean="0">
                <a:solidFill>
                  <a:srgbClr val="A50021"/>
                </a:solidFill>
              </a:rPr>
              <a:t>Siyetyisa</a:t>
            </a:r>
            <a:r>
              <a:rPr lang="en-ZA" sz="1900" i="1" dirty="0" smtClean="0">
                <a:solidFill>
                  <a:srgbClr val="A50021"/>
                </a:solidFill>
              </a:rPr>
              <a:t> 2: </a:t>
            </a:r>
            <a:r>
              <a:rPr lang="en-US" sz="1900" i="1" dirty="0" smtClean="0">
                <a:solidFill>
                  <a:srgbClr val="A50021"/>
                </a:solidFill>
              </a:rPr>
              <a:t>The </a:t>
            </a:r>
            <a:r>
              <a:rPr lang="en-US" sz="1900" i="1" dirty="0">
                <a:solidFill>
                  <a:srgbClr val="A50021"/>
                </a:solidFill>
              </a:rPr>
              <a:t>Reflective Practitioner: Keeping a journal of your day-to-day practice. 2003. </a:t>
            </a:r>
            <a:r>
              <a:rPr lang="en-US" sz="1900" dirty="0">
                <a:solidFill>
                  <a:srgbClr val="A50021"/>
                </a:solidFill>
              </a:rPr>
              <a:t>University of Fort Hare In-service </a:t>
            </a:r>
            <a:r>
              <a:rPr lang="en-US" sz="1900" dirty="0" err="1">
                <a:solidFill>
                  <a:srgbClr val="A50021"/>
                </a:solidFill>
              </a:rPr>
              <a:t>Programmes</a:t>
            </a:r>
            <a:r>
              <a:rPr lang="en-US" sz="1900" dirty="0">
                <a:solidFill>
                  <a:srgbClr val="A50021"/>
                </a:solidFill>
              </a:rPr>
              <a:t>, </a:t>
            </a:r>
            <a:r>
              <a:rPr lang="en-US" sz="1900" dirty="0" err="1">
                <a:solidFill>
                  <a:srgbClr val="A50021"/>
                </a:solidFill>
              </a:rPr>
              <a:t>pp</a:t>
            </a:r>
            <a:r>
              <a:rPr lang="en-US" sz="1900" dirty="0">
                <a:solidFill>
                  <a:srgbClr val="A50021"/>
                </a:solidFill>
              </a:rPr>
              <a:t> 7- 36. </a:t>
            </a:r>
            <a:r>
              <a:rPr lang="en-US" sz="1900" dirty="0" smtClean="0">
                <a:solidFill>
                  <a:srgbClr val="A50021"/>
                </a:solidFill>
              </a:rPr>
              <a:t>This section needs </a:t>
            </a:r>
            <a:r>
              <a:rPr lang="en-US" sz="1900" dirty="0">
                <a:solidFill>
                  <a:srgbClr val="A50021"/>
                </a:solidFill>
              </a:rPr>
              <a:t>adapting for colleges, and because </a:t>
            </a:r>
            <a:r>
              <a:rPr lang="en-US" sz="1900" dirty="0" smtClean="0">
                <a:solidFill>
                  <a:srgbClr val="A50021"/>
                </a:solidFill>
              </a:rPr>
              <a:t>it is pre-OER </a:t>
            </a:r>
            <a:r>
              <a:rPr lang="en-ZA" sz="1900" dirty="0">
                <a:solidFill>
                  <a:srgbClr val="C00000"/>
                </a:solidFill>
              </a:rPr>
              <a:t>– can be provided in hard </a:t>
            </a:r>
            <a:r>
              <a:rPr lang="en-ZA" sz="1900" dirty="0" smtClean="0">
                <a:solidFill>
                  <a:srgbClr val="C00000"/>
                </a:solidFill>
              </a:rPr>
              <a:t>copy.</a:t>
            </a:r>
            <a:endParaRPr lang="en-US" sz="1900" dirty="0">
              <a:solidFill>
                <a:srgbClr val="A50021"/>
              </a:solidFill>
            </a:endParaRPr>
          </a:p>
          <a:p>
            <a:pPr marL="0" indent="0">
              <a:buNone/>
            </a:pPr>
            <a:endParaRPr lang="en-ZA" sz="1800" dirty="0">
              <a:solidFill>
                <a:srgbClr val="0033CC"/>
              </a:solidFill>
            </a:endParaRPr>
          </a:p>
        </p:txBody>
      </p:sp>
    </p:spTree>
    <p:extLst>
      <p:ext uri="{BB962C8B-B14F-4D97-AF65-F5344CB8AC3E}">
        <p14:creationId xmlns:p14="http://schemas.microsoft.com/office/powerpoint/2010/main" val="298312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FFFF00"/>
          </a:solidFill>
        </p:spPr>
        <p:txBody>
          <a:bodyPr>
            <a:normAutofit/>
          </a:bodyPr>
          <a:lstStyle/>
          <a:p>
            <a:r>
              <a:rPr lang="en-US" sz="3200" dirty="0">
                <a:latin typeface="+mn-lt"/>
              </a:rPr>
              <a:t>Course Contents 3: </a:t>
            </a:r>
            <a:r>
              <a:rPr lang="en-US" sz="3200" dirty="0" smtClean="0">
                <a:latin typeface="+mn-lt"/>
              </a:rPr>
              <a:t>Keeping a reflective journal</a:t>
            </a:r>
            <a:endParaRPr lang="en-ZA" sz="3200" dirty="0">
              <a:latin typeface="+mn-lt"/>
            </a:endParaRPr>
          </a:p>
        </p:txBody>
      </p:sp>
      <p:sp>
        <p:nvSpPr>
          <p:cNvPr id="3" name="Content Placeholder 2"/>
          <p:cNvSpPr>
            <a:spLocks noGrp="1"/>
          </p:cNvSpPr>
          <p:nvPr>
            <p:ph idx="1"/>
          </p:nvPr>
        </p:nvSpPr>
        <p:spPr>
          <a:xfrm>
            <a:off x="838200" y="1257300"/>
            <a:ext cx="10515600" cy="5295900"/>
          </a:xfrm>
          <a:ln>
            <a:solidFill>
              <a:srgbClr val="0000FF"/>
            </a:solidFill>
          </a:ln>
        </p:spPr>
        <p:txBody>
          <a:bodyPr>
            <a:normAutofit/>
          </a:bodyPr>
          <a:lstStyle/>
          <a:p>
            <a:pPr marL="85725" lvl="1" indent="0">
              <a:buNone/>
            </a:pPr>
            <a:r>
              <a:rPr lang="en-ZA" sz="2000" dirty="0">
                <a:solidFill>
                  <a:srgbClr val="0000CC"/>
                </a:solidFill>
              </a:rPr>
              <a:t>From description to reflection and action in journal writing: </a:t>
            </a:r>
            <a:endParaRPr lang="en-ZA" sz="2000" dirty="0" smtClean="0">
              <a:solidFill>
                <a:srgbClr val="0000CC"/>
              </a:solidFill>
            </a:endParaRPr>
          </a:p>
          <a:p>
            <a:pPr marL="428625" lvl="1" indent="-342900"/>
            <a:r>
              <a:rPr lang="en-ZA" sz="2000" dirty="0" smtClean="0">
                <a:solidFill>
                  <a:srgbClr val="0000CC"/>
                </a:solidFill>
              </a:rPr>
              <a:t>descriptive/re-telling mode</a:t>
            </a:r>
          </a:p>
          <a:p>
            <a:pPr marL="428625" lvl="1" indent="-342900"/>
            <a:r>
              <a:rPr lang="en-ZA" sz="2000" dirty="0" smtClean="0">
                <a:solidFill>
                  <a:srgbClr val="0000CC"/>
                </a:solidFill>
              </a:rPr>
              <a:t>reflective mode</a:t>
            </a:r>
          </a:p>
          <a:p>
            <a:pPr marL="428625" lvl="1" indent="-342900"/>
            <a:r>
              <a:rPr lang="en-ZA" sz="2000" dirty="0" smtClean="0">
                <a:solidFill>
                  <a:srgbClr val="0000CC"/>
                </a:solidFill>
              </a:rPr>
              <a:t>theorising mode</a:t>
            </a:r>
          </a:p>
          <a:p>
            <a:pPr marL="428625" lvl="1" indent="-342900"/>
            <a:r>
              <a:rPr lang="en-ZA" sz="2000" dirty="0" smtClean="0">
                <a:solidFill>
                  <a:srgbClr val="0000CC"/>
                </a:solidFill>
              </a:rPr>
              <a:t>action mode</a:t>
            </a:r>
          </a:p>
          <a:p>
            <a:pPr marL="428625" lvl="1" indent="-342900"/>
            <a:r>
              <a:rPr lang="en-ZA" sz="2000" dirty="0" smtClean="0">
                <a:solidFill>
                  <a:srgbClr val="0000CC"/>
                </a:solidFill>
              </a:rPr>
              <a:t>further </a:t>
            </a:r>
            <a:r>
              <a:rPr lang="en-ZA" sz="2000" dirty="0">
                <a:solidFill>
                  <a:srgbClr val="0000CC"/>
                </a:solidFill>
              </a:rPr>
              <a:t>reflection </a:t>
            </a:r>
            <a:r>
              <a:rPr lang="en-ZA" sz="2000" dirty="0" smtClean="0">
                <a:solidFill>
                  <a:srgbClr val="0000CC"/>
                </a:solidFill>
              </a:rPr>
              <a:t>mode</a:t>
            </a:r>
          </a:p>
          <a:p>
            <a:pPr marL="428625" lvl="1" indent="-342900"/>
            <a:r>
              <a:rPr lang="en-ZA" sz="2000" dirty="0" smtClean="0">
                <a:solidFill>
                  <a:srgbClr val="0000CC"/>
                </a:solidFill>
              </a:rPr>
              <a:t>further </a:t>
            </a:r>
            <a:r>
              <a:rPr lang="en-ZA" sz="2000" dirty="0">
                <a:solidFill>
                  <a:srgbClr val="0000CC"/>
                </a:solidFill>
              </a:rPr>
              <a:t>action </a:t>
            </a:r>
            <a:r>
              <a:rPr lang="en-ZA" sz="2000" dirty="0" smtClean="0">
                <a:solidFill>
                  <a:srgbClr val="0000CC"/>
                </a:solidFill>
              </a:rPr>
              <a:t>mode</a:t>
            </a:r>
          </a:p>
          <a:p>
            <a:pPr marL="428625" lvl="1" indent="-342900"/>
            <a:r>
              <a:rPr lang="en-ZA" sz="2000" dirty="0" smtClean="0">
                <a:solidFill>
                  <a:srgbClr val="0000CC"/>
                </a:solidFill>
              </a:rPr>
              <a:t>collaborative mode (constructive critical comment by a trusted colleague).</a:t>
            </a:r>
            <a:endParaRPr lang="en-ZA" sz="2000" dirty="0">
              <a:solidFill>
                <a:srgbClr val="0000CC"/>
              </a:solidFill>
            </a:endParaRPr>
          </a:p>
          <a:p>
            <a:pPr marL="0" indent="0">
              <a:buNone/>
            </a:pPr>
            <a:r>
              <a:rPr lang="en-ZA" sz="1800" dirty="0" smtClean="0">
                <a:solidFill>
                  <a:srgbClr val="A50021"/>
                </a:solidFill>
              </a:rPr>
              <a:t>See these notions set out in </a:t>
            </a:r>
            <a:r>
              <a:rPr lang="en-US" sz="1800" i="1" dirty="0" smtClean="0">
                <a:solidFill>
                  <a:srgbClr val="A50021"/>
                </a:solidFill>
              </a:rPr>
              <a:t>The </a:t>
            </a:r>
            <a:r>
              <a:rPr lang="en-US" sz="1800" i="1" dirty="0">
                <a:solidFill>
                  <a:srgbClr val="A50021"/>
                </a:solidFill>
              </a:rPr>
              <a:t>Reflective Practitioner: Keeping a journal of your day-to-day practice. 2003. </a:t>
            </a:r>
            <a:r>
              <a:rPr lang="en-US" sz="1800" dirty="0">
                <a:solidFill>
                  <a:srgbClr val="A50021"/>
                </a:solidFill>
              </a:rPr>
              <a:t>University of Fort Hare In-service </a:t>
            </a:r>
            <a:r>
              <a:rPr lang="en-US" sz="1800" dirty="0" err="1">
                <a:solidFill>
                  <a:srgbClr val="A50021"/>
                </a:solidFill>
              </a:rPr>
              <a:t>Programmes</a:t>
            </a:r>
            <a:r>
              <a:rPr lang="en-US" sz="1800" dirty="0">
                <a:solidFill>
                  <a:srgbClr val="A50021"/>
                </a:solidFill>
              </a:rPr>
              <a:t>, </a:t>
            </a:r>
            <a:r>
              <a:rPr lang="en-US" sz="1800" dirty="0" err="1">
                <a:solidFill>
                  <a:srgbClr val="A50021"/>
                </a:solidFill>
              </a:rPr>
              <a:t>pp</a:t>
            </a:r>
            <a:r>
              <a:rPr lang="en-US" sz="1800" dirty="0">
                <a:solidFill>
                  <a:srgbClr val="A50021"/>
                </a:solidFill>
              </a:rPr>
              <a:t> 7- 36. </a:t>
            </a:r>
            <a:r>
              <a:rPr lang="en-US" sz="1800" dirty="0" smtClean="0">
                <a:solidFill>
                  <a:srgbClr val="A50021"/>
                </a:solidFill>
              </a:rPr>
              <a:t>This section needs </a:t>
            </a:r>
            <a:r>
              <a:rPr lang="en-US" sz="1800" dirty="0">
                <a:solidFill>
                  <a:srgbClr val="A50021"/>
                </a:solidFill>
              </a:rPr>
              <a:t>adapting for colleges, and because </a:t>
            </a:r>
            <a:r>
              <a:rPr lang="en-US" sz="1800" dirty="0" smtClean="0">
                <a:solidFill>
                  <a:srgbClr val="A50021"/>
                </a:solidFill>
              </a:rPr>
              <a:t>it is pre-OER </a:t>
            </a:r>
            <a:r>
              <a:rPr lang="en-ZA" sz="1800" dirty="0">
                <a:solidFill>
                  <a:srgbClr val="C00000"/>
                </a:solidFill>
              </a:rPr>
              <a:t>– can be provided in hard copy</a:t>
            </a:r>
            <a:r>
              <a:rPr lang="en-US" sz="1800" dirty="0" smtClean="0">
                <a:solidFill>
                  <a:srgbClr val="A50021"/>
                </a:solidFill>
              </a:rPr>
              <a:t>.</a:t>
            </a:r>
            <a:endParaRPr lang="en-US" sz="1800" dirty="0">
              <a:solidFill>
                <a:srgbClr val="A50021"/>
              </a:solidFill>
            </a:endParaRPr>
          </a:p>
          <a:p>
            <a:pPr marL="0" indent="0">
              <a:buNone/>
            </a:pPr>
            <a:endParaRPr lang="en-ZA" sz="1800" dirty="0">
              <a:solidFill>
                <a:srgbClr val="0033CC"/>
              </a:solidFill>
            </a:endParaRPr>
          </a:p>
        </p:txBody>
      </p:sp>
    </p:spTree>
    <p:extLst>
      <p:ext uri="{BB962C8B-B14F-4D97-AF65-F5344CB8AC3E}">
        <p14:creationId xmlns:p14="http://schemas.microsoft.com/office/powerpoint/2010/main" val="417678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3200" dirty="0">
                <a:solidFill>
                  <a:schemeClr val="bg1"/>
                </a:solidFill>
                <a:latin typeface="+mn-lt"/>
              </a:rPr>
              <a:t>Activity 4</a:t>
            </a:r>
            <a:r>
              <a:rPr lang="en-ZA" sz="3200" dirty="0" smtClean="0">
                <a:solidFill>
                  <a:schemeClr val="bg1"/>
                </a:solidFill>
                <a:latin typeface="+mn-lt"/>
              </a:rPr>
              <a:t>: Start your own reflective journal</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r>
              <a:rPr lang="en-ZA" sz="2000" dirty="0"/>
              <a:t>Instructions </a:t>
            </a:r>
            <a:endParaRPr lang="en-ZA" sz="2000" dirty="0" smtClean="0"/>
          </a:p>
          <a:p>
            <a:pPr marL="0" indent="0">
              <a:buNone/>
            </a:pPr>
            <a:r>
              <a:rPr lang="en-US" sz="2000" dirty="0" smtClean="0">
                <a:solidFill>
                  <a:srgbClr val="0000CC"/>
                </a:solidFill>
              </a:rPr>
              <a:t>Start your own reflective journal, using the structure recommended in the previous slide. It may be that after some time you may want to vary the structure considerably according to your specific needs at the time. This is in itself commendable, as it means that you are ‘owning’ the journal habit. Just beware of falling into a habit of either merely </a:t>
            </a:r>
            <a:r>
              <a:rPr lang="en-US" sz="2000" i="1" dirty="0" smtClean="0">
                <a:solidFill>
                  <a:srgbClr val="0000CC"/>
                </a:solidFill>
              </a:rPr>
              <a:t>describing/re-telling</a:t>
            </a:r>
            <a:r>
              <a:rPr lang="en-US" sz="2000" dirty="0" smtClean="0">
                <a:solidFill>
                  <a:srgbClr val="0000CC"/>
                </a:solidFill>
              </a:rPr>
              <a:t>, or neglecting to attempt some change or action as an outcome of your journaling.</a:t>
            </a:r>
            <a:endParaRPr lang="en-ZA" sz="2000" dirty="0">
              <a:solidFill>
                <a:srgbClr val="0000CC"/>
              </a:solidFill>
            </a:endParaRPr>
          </a:p>
          <a:p>
            <a:pPr marL="0" lvl="0" indent="0">
              <a:buNone/>
            </a:pPr>
            <a:endParaRPr lang="en-ZA" sz="2000" dirty="0"/>
          </a:p>
          <a:p>
            <a:pPr lvl="0"/>
            <a:r>
              <a:rPr lang="en-ZA" sz="2000" dirty="0"/>
              <a:t>Resources required</a:t>
            </a:r>
          </a:p>
          <a:p>
            <a:pPr marL="0" lvl="0" indent="0">
              <a:buNone/>
            </a:pPr>
            <a:r>
              <a:rPr lang="en-ZA" sz="2000" dirty="0" smtClean="0">
                <a:solidFill>
                  <a:srgbClr val="0000CC"/>
                </a:solidFill>
              </a:rPr>
              <a:t>A durable notebook or loose-leaf folder (a large lever-arch file tends to be too cumbersome for this purpose)</a:t>
            </a:r>
            <a:endParaRPr lang="en-ZA" sz="2000" dirty="0">
              <a:solidFill>
                <a:srgbClr val="0000CC"/>
              </a:solidFill>
            </a:endParaRPr>
          </a:p>
          <a:p>
            <a:pPr marL="0" lvl="0" indent="0">
              <a:buNone/>
            </a:pPr>
            <a:endParaRPr lang="en-ZA" sz="2000" dirty="0"/>
          </a:p>
          <a:p>
            <a:pPr marL="0" lvl="0" indent="0">
              <a:buNone/>
            </a:pPr>
            <a:endParaRPr lang="en-ZA" sz="2000" dirty="0"/>
          </a:p>
        </p:txBody>
      </p:sp>
    </p:spTree>
    <p:extLst>
      <p:ext uri="{BB962C8B-B14F-4D97-AF65-F5344CB8AC3E}">
        <p14:creationId xmlns:p14="http://schemas.microsoft.com/office/powerpoint/2010/main" val="762942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800080"/>
          </a:solidFill>
        </p:spPr>
        <p:txBody>
          <a:bodyPr>
            <a:normAutofit/>
          </a:bodyPr>
          <a:lstStyle/>
          <a:p>
            <a:r>
              <a:rPr lang="en-ZA" sz="3200" dirty="0">
                <a:solidFill>
                  <a:schemeClr val="bg1"/>
                </a:solidFill>
                <a:latin typeface="+mn-lt"/>
              </a:rPr>
              <a:t>Videos: </a:t>
            </a:r>
            <a:r>
              <a:rPr lang="en-ZA" sz="2800" dirty="0">
                <a:solidFill>
                  <a:schemeClr val="bg1"/>
                </a:solidFill>
                <a:latin typeface="+mn-lt"/>
              </a:rPr>
              <a:t>Insert video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2000" dirty="0" smtClean="0">
                <a:solidFill>
                  <a:srgbClr val="C00000"/>
                </a:solidFill>
              </a:rPr>
              <a:t>Two videos: </a:t>
            </a:r>
            <a:r>
              <a:rPr lang="en-ZA" sz="2000" dirty="0">
                <a:solidFill>
                  <a:srgbClr val="C00000"/>
                </a:solidFill>
              </a:rPr>
              <a:t>Look for a </a:t>
            </a:r>
            <a:r>
              <a:rPr lang="en-ZA" sz="2000" u="sng" dirty="0">
                <a:solidFill>
                  <a:srgbClr val="C00000"/>
                </a:solidFill>
              </a:rPr>
              <a:t>good</a:t>
            </a:r>
            <a:r>
              <a:rPr lang="en-ZA" sz="2000" dirty="0">
                <a:solidFill>
                  <a:srgbClr val="C00000"/>
                </a:solidFill>
              </a:rPr>
              <a:t> OER video on reflective practice (3-4 minutes), and one on practitioner action research (6 </a:t>
            </a:r>
            <a:r>
              <a:rPr lang="en-ZA" sz="2000" dirty="0" err="1">
                <a:solidFill>
                  <a:srgbClr val="C00000"/>
                </a:solidFill>
              </a:rPr>
              <a:t>mins</a:t>
            </a:r>
            <a:r>
              <a:rPr lang="en-ZA" sz="2000" dirty="0">
                <a:solidFill>
                  <a:srgbClr val="C00000"/>
                </a:solidFill>
              </a:rPr>
              <a:t> max) – there are many out there that are </a:t>
            </a:r>
            <a:r>
              <a:rPr lang="en-ZA" sz="2000" i="1" dirty="0">
                <a:solidFill>
                  <a:srgbClr val="C00000"/>
                </a:solidFill>
              </a:rPr>
              <a:t>not</a:t>
            </a:r>
            <a:r>
              <a:rPr lang="en-ZA" sz="2000" dirty="0">
                <a:solidFill>
                  <a:srgbClr val="C00000"/>
                </a:solidFill>
              </a:rPr>
              <a:t> particularly good. If some are found that are reasonably good but not quite right, or that leave out an important aspect or element, they could be used as models for the creation of our </a:t>
            </a:r>
            <a:r>
              <a:rPr lang="en-ZA" sz="2000" dirty="0" smtClean="0">
                <a:solidFill>
                  <a:srgbClr val="C00000"/>
                </a:solidFill>
              </a:rPr>
              <a:t>own two videos.</a:t>
            </a:r>
            <a:endParaRPr lang="en-ZA" sz="2000" dirty="0">
              <a:solidFill>
                <a:srgbClr val="C00000"/>
              </a:solidFill>
            </a:endParaRPr>
          </a:p>
          <a:p>
            <a:pPr marL="0" indent="0">
              <a:buNone/>
            </a:pPr>
            <a:endParaRPr lang="en-ZA" sz="1800" dirty="0"/>
          </a:p>
        </p:txBody>
      </p:sp>
    </p:spTree>
    <p:extLst>
      <p:ext uri="{BB962C8B-B14F-4D97-AF65-F5344CB8AC3E}">
        <p14:creationId xmlns:p14="http://schemas.microsoft.com/office/powerpoint/2010/main" val="2238094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990033"/>
          </a:solidFill>
        </p:spPr>
        <p:txBody>
          <a:bodyPr>
            <a:normAutofit/>
          </a:bodyPr>
          <a:lstStyle/>
          <a:p>
            <a:r>
              <a:rPr lang="en-ZA" sz="3200" dirty="0">
                <a:solidFill>
                  <a:schemeClr val="bg1"/>
                </a:solidFill>
                <a:latin typeface="+mn-lt"/>
              </a:rPr>
              <a:t>Readings / texts: </a:t>
            </a:r>
            <a:r>
              <a:rPr lang="en-ZA" sz="2800" dirty="0">
                <a:solidFill>
                  <a:schemeClr val="bg1"/>
                </a:solidFill>
                <a:latin typeface="+mn-lt"/>
              </a:rPr>
              <a:t>Insert title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2000" dirty="0"/>
              <a:t>State whether already available as OER, or public domain, and source / possible sources; or whether the text may need to be specially written for this course</a:t>
            </a:r>
            <a:r>
              <a:rPr lang="en-ZA" sz="2000" dirty="0" smtClean="0"/>
              <a:t>.</a:t>
            </a:r>
          </a:p>
          <a:p>
            <a:pPr marL="0" indent="0">
              <a:buNone/>
            </a:pPr>
            <a:endParaRPr lang="en-US" sz="2000" dirty="0"/>
          </a:p>
          <a:p>
            <a:pPr marL="0" indent="0">
              <a:buNone/>
            </a:pPr>
            <a:r>
              <a:rPr lang="en-US" sz="2000" dirty="0" smtClean="0">
                <a:solidFill>
                  <a:srgbClr val="A50021"/>
                </a:solidFill>
              </a:rPr>
              <a:t>Consult </a:t>
            </a:r>
            <a:r>
              <a:rPr lang="en-US" sz="2000" i="1" dirty="0">
                <a:solidFill>
                  <a:srgbClr val="A50021"/>
                </a:solidFill>
              </a:rPr>
              <a:t>The Reflective Practitioner: Keeping a journal of your day-to-day practice. 2003. </a:t>
            </a:r>
            <a:r>
              <a:rPr lang="en-US" sz="2000" dirty="0">
                <a:solidFill>
                  <a:srgbClr val="A50021"/>
                </a:solidFill>
              </a:rPr>
              <a:t>University of Fort Hare In-service </a:t>
            </a:r>
            <a:r>
              <a:rPr lang="en-US" sz="2000" dirty="0" err="1">
                <a:solidFill>
                  <a:srgbClr val="A50021"/>
                </a:solidFill>
              </a:rPr>
              <a:t>Programmes</a:t>
            </a:r>
            <a:r>
              <a:rPr lang="en-US" sz="2000" dirty="0">
                <a:solidFill>
                  <a:srgbClr val="A50021"/>
                </a:solidFill>
              </a:rPr>
              <a:t>, </a:t>
            </a:r>
            <a:r>
              <a:rPr lang="en-US" sz="2000" dirty="0" err="1">
                <a:solidFill>
                  <a:srgbClr val="A50021"/>
                </a:solidFill>
              </a:rPr>
              <a:t>pp</a:t>
            </a:r>
            <a:r>
              <a:rPr lang="en-US" sz="2000" dirty="0">
                <a:solidFill>
                  <a:srgbClr val="A50021"/>
                </a:solidFill>
              </a:rPr>
              <a:t> 7- 36. Needs adapting for colleges, and because pre-OER</a:t>
            </a:r>
            <a:r>
              <a:rPr lang="en-US" sz="2000" dirty="0" smtClean="0">
                <a:solidFill>
                  <a:srgbClr val="A50021"/>
                </a:solidFill>
              </a:rPr>
              <a:t>. (This course was singled out for special mention as part of the award-winning </a:t>
            </a:r>
            <a:r>
              <a:rPr lang="en-US" sz="2000" dirty="0" err="1" smtClean="0">
                <a:solidFill>
                  <a:srgbClr val="A50021"/>
                </a:solidFill>
              </a:rPr>
              <a:t>programme</a:t>
            </a:r>
            <a:r>
              <a:rPr lang="en-US" sz="2000" dirty="0" smtClean="0">
                <a:solidFill>
                  <a:srgbClr val="A50021"/>
                </a:solidFill>
              </a:rPr>
              <a:t> at the NADEOSA awards in the year it was submitted.) </a:t>
            </a:r>
          </a:p>
          <a:p>
            <a:pPr marL="0" indent="0">
              <a:buNone/>
            </a:pPr>
            <a:r>
              <a:rPr lang="en-US" sz="2000" dirty="0" smtClean="0">
                <a:solidFill>
                  <a:srgbClr val="A50021"/>
                </a:solidFill>
              </a:rPr>
              <a:t>Look for OER readings by writers on reflective practice and action research like David </a:t>
            </a:r>
            <a:r>
              <a:rPr lang="en-US" sz="2000" dirty="0" err="1" smtClean="0">
                <a:solidFill>
                  <a:srgbClr val="A50021"/>
                </a:solidFill>
              </a:rPr>
              <a:t>Boud</a:t>
            </a:r>
            <a:r>
              <a:rPr lang="en-US" sz="2000" dirty="0" smtClean="0">
                <a:solidFill>
                  <a:srgbClr val="A50021"/>
                </a:solidFill>
              </a:rPr>
              <a:t>, David Hopkins, Stephen </a:t>
            </a:r>
            <a:r>
              <a:rPr lang="en-US" sz="2000" dirty="0" err="1" smtClean="0">
                <a:solidFill>
                  <a:srgbClr val="A50021"/>
                </a:solidFill>
              </a:rPr>
              <a:t>Kemmis</a:t>
            </a:r>
            <a:r>
              <a:rPr lang="en-US" sz="2000" dirty="0" smtClean="0">
                <a:solidFill>
                  <a:srgbClr val="A50021"/>
                </a:solidFill>
              </a:rPr>
              <a:t>, Jean </a:t>
            </a:r>
            <a:r>
              <a:rPr lang="en-US" sz="2000" dirty="0" err="1" smtClean="0">
                <a:solidFill>
                  <a:srgbClr val="A50021"/>
                </a:solidFill>
              </a:rPr>
              <a:t>McNiff</a:t>
            </a:r>
            <a:r>
              <a:rPr lang="en-US" sz="2000" dirty="0" smtClean="0">
                <a:solidFill>
                  <a:srgbClr val="A50021"/>
                </a:solidFill>
              </a:rPr>
              <a:t>, John Elliott, Shirley Grundy, Richard Winter, </a:t>
            </a:r>
            <a:r>
              <a:rPr lang="en-US" sz="2000" dirty="0" err="1" smtClean="0">
                <a:solidFill>
                  <a:srgbClr val="A50021"/>
                </a:solidFill>
              </a:rPr>
              <a:t>Kemmis</a:t>
            </a:r>
            <a:r>
              <a:rPr lang="en-US" sz="2000" dirty="0" smtClean="0">
                <a:solidFill>
                  <a:srgbClr val="A50021"/>
                </a:solidFill>
              </a:rPr>
              <a:t>, </a:t>
            </a:r>
            <a:r>
              <a:rPr lang="en-US" sz="2000" dirty="0" err="1" smtClean="0">
                <a:solidFill>
                  <a:srgbClr val="A50021"/>
                </a:solidFill>
              </a:rPr>
              <a:t>McTaggart</a:t>
            </a:r>
            <a:r>
              <a:rPr lang="en-US" sz="2000" dirty="0" smtClean="0">
                <a:solidFill>
                  <a:srgbClr val="A50021"/>
                </a:solidFill>
              </a:rPr>
              <a:t> and Nixon (2013). </a:t>
            </a:r>
            <a:endParaRPr lang="en-US" sz="2000" dirty="0">
              <a:solidFill>
                <a:srgbClr val="A50021"/>
              </a:solidFill>
            </a:endParaRPr>
          </a:p>
        </p:txBody>
      </p:sp>
    </p:spTree>
    <p:extLst>
      <p:ext uri="{BB962C8B-B14F-4D97-AF65-F5344CB8AC3E}">
        <p14:creationId xmlns:p14="http://schemas.microsoft.com/office/powerpoint/2010/main" val="2695667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Summative Assessment: </a:t>
            </a:r>
            <a:r>
              <a:rPr lang="en-ZA" sz="2800" dirty="0">
                <a:solidFill>
                  <a:schemeClr val="bg1"/>
                </a:solidFill>
                <a:latin typeface="+mn-lt"/>
              </a:rPr>
              <a:t>Insert assessment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25000" lnSpcReduction="20000"/>
          </a:bodyPr>
          <a:lstStyle/>
          <a:p>
            <a:pPr marL="0" lvl="0" indent="0">
              <a:buNone/>
            </a:pPr>
            <a:r>
              <a:rPr lang="en-ZA" sz="4900" dirty="0"/>
              <a:t>Write details of the assessment task here (NB You may contribute more than one per course, for example a range of essay topics, or a range of different </a:t>
            </a:r>
            <a:r>
              <a:rPr lang="en-ZA" sz="4900" i="1" dirty="0"/>
              <a:t>types</a:t>
            </a:r>
            <a:r>
              <a:rPr lang="en-ZA" sz="4900" dirty="0"/>
              <a:t> of assessment</a:t>
            </a:r>
            <a:r>
              <a:rPr lang="en-ZA" sz="4900" dirty="0" smtClean="0"/>
              <a:t>):</a:t>
            </a:r>
          </a:p>
          <a:p>
            <a:pPr marL="0" lvl="0" indent="0">
              <a:buNone/>
            </a:pPr>
            <a:endParaRPr lang="en-ZA" sz="3200" dirty="0" smtClean="0"/>
          </a:p>
          <a:p>
            <a:pPr marL="628650" lvl="0" indent="-361950">
              <a:buFont typeface="+mj-lt"/>
              <a:buAutoNum type="arabicPeriod"/>
              <a:tabLst>
                <a:tab pos="628650" algn="l"/>
              </a:tabLst>
            </a:pPr>
            <a:r>
              <a:rPr lang="en-ZA" sz="8000" dirty="0" smtClean="0">
                <a:solidFill>
                  <a:srgbClr val="0000CC"/>
                </a:solidFill>
              </a:rPr>
              <a:t>Select </a:t>
            </a:r>
            <a:r>
              <a:rPr lang="en-ZA" sz="8000" dirty="0">
                <a:solidFill>
                  <a:srgbClr val="0000CC"/>
                </a:solidFill>
              </a:rPr>
              <a:t>a </a:t>
            </a:r>
            <a:r>
              <a:rPr lang="en-US" sz="8000" dirty="0">
                <a:solidFill>
                  <a:srgbClr val="0000CC"/>
                </a:solidFill>
              </a:rPr>
              <a:t>definable </a:t>
            </a:r>
            <a:r>
              <a:rPr lang="en-ZA" sz="8000" dirty="0">
                <a:solidFill>
                  <a:srgbClr val="0000CC"/>
                </a:solidFill>
              </a:rPr>
              <a:t>challenge, or cluster of related challenges, that you are experiencing in your routine teaching, formal teaching practice, or in work-integrated learning. </a:t>
            </a:r>
          </a:p>
          <a:p>
            <a:pPr marL="628650" lvl="0" indent="-361950">
              <a:buFont typeface="+mj-lt"/>
              <a:buAutoNum type="arabicPeriod"/>
              <a:tabLst>
                <a:tab pos="628650" algn="l"/>
              </a:tabLst>
            </a:pPr>
            <a:r>
              <a:rPr lang="en-ZA" sz="8000" dirty="0">
                <a:solidFill>
                  <a:srgbClr val="0000CC"/>
                </a:solidFill>
              </a:rPr>
              <a:t>Maintain a series of reflective journal entries dealing with this, making use of the essential entry structures you have learnt, involving description/re-telling, reflection, theorising, further action, further reflection, further action, collaborative comment. </a:t>
            </a:r>
          </a:p>
          <a:p>
            <a:pPr marL="628650" lvl="0" indent="-361950">
              <a:buFont typeface="+mj-lt"/>
              <a:buAutoNum type="arabicPeriod"/>
              <a:tabLst>
                <a:tab pos="628650" algn="l"/>
              </a:tabLst>
            </a:pPr>
            <a:r>
              <a:rPr lang="en-ZA" sz="8000" dirty="0">
                <a:solidFill>
                  <a:srgbClr val="0000CC"/>
                </a:solidFill>
              </a:rPr>
              <a:t>Make sure that you start early enough to complete a reasonable number of entries, at least two cycles of action-and-reflection and one peer comment before the due submission date.</a:t>
            </a:r>
          </a:p>
          <a:p>
            <a:pPr marL="628650" indent="-361950">
              <a:buFont typeface="+mj-lt"/>
              <a:buAutoNum type="arabicPeriod"/>
              <a:tabLst>
                <a:tab pos="628650" algn="l"/>
              </a:tabLst>
            </a:pPr>
            <a:r>
              <a:rPr lang="en-ZA" sz="8000" dirty="0">
                <a:solidFill>
                  <a:srgbClr val="0000CC"/>
                </a:solidFill>
              </a:rPr>
              <a:t>The lecturer/tutor will add one comment for you to respond to with your final (submitted) response before you submit the complete series of entries as your summative assessment task. </a:t>
            </a:r>
          </a:p>
          <a:p>
            <a:pPr marL="0" lvl="0" indent="0">
              <a:buNone/>
              <a:tabLst>
                <a:tab pos="628650" algn="l"/>
              </a:tabLst>
            </a:pPr>
            <a:endParaRPr lang="en-ZA" sz="32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r>
              <a:rPr lang="en-ZA" sz="1800" dirty="0">
                <a:solidFill>
                  <a:srgbClr val="FF0000"/>
                </a:solidFill>
              </a:rPr>
              <a:t>NB Provide rubric or discussion on the next slide</a:t>
            </a:r>
          </a:p>
          <a:p>
            <a:pPr marL="0" indent="0">
              <a:buNone/>
            </a:pPr>
            <a:endParaRPr lang="en-ZA" sz="1800" dirty="0"/>
          </a:p>
        </p:txBody>
      </p:sp>
    </p:spTree>
    <p:extLst>
      <p:ext uri="{BB962C8B-B14F-4D97-AF65-F5344CB8AC3E}">
        <p14:creationId xmlns:p14="http://schemas.microsoft.com/office/powerpoint/2010/main" val="4195262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00CC"/>
          </a:solidFill>
        </p:spPr>
        <p:txBody>
          <a:bodyPr>
            <a:normAutofit/>
          </a:bodyPr>
          <a:lstStyle/>
          <a:p>
            <a:r>
              <a:rPr lang="en-ZA" sz="3200" dirty="0">
                <a:solidFill>
                  <a:schemeClr val="bg1"/>
                </a:solidFill>
                <a:latin typeface="+mn-lt"/>
              </a:rPr>
              <a:t>Rubric / discussion of the assessment task</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lvl="0" indent="0">
              <a:buNone/>
            </a:pPr>
            <a:endParaRPr lang="en-ZA" sz="1800" dirty="0"/>
          </a:p>
          <a:p>
            <a:pPr marL="0" indent="0">
              <a:buNone/>
            </a:pPr>
            <a:endParaRPr lang="en-ZA" sz="1800" dirty="0"/>
          </a:p>
        </p:txBody>
      </p:sp>
    </p:spTree>
    <p:extLst>
      <p:ext uri="{BB962C8B-B14F-4D97-AF65-F5344CB8AC3E}">
        <p14:creationId xmlns:p14="http://schemas.microsoft.com/office/powerpoint/2010/main" val="2757728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Conclusion</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1800" dirty="0"/>
              <a:t>Write the Course Conclusion here: (It might be interesting to attempt </a:t>
            </a:r>
            <a:r>
              <a:rPr lang="en-ZA" sz="1800" i="1" dirty="0"/>
              <a:t>drafting</a:t>
            </a:r>
            <a:r>
              <a:rPr lang="en-ZA" sz="1800" dirty="0"/>
              <a:t> this early on, and revising it later.)</a:t>
            </a:r>
          </a:p>
        </p:txBody>
      </p:sp>
    </p:spTree>
    <p:extLst>
      <p:ext uri="{BB962C8B-B14F-4D97-AF65-F5344CB8AC3E}">
        <p14:creationId xmlns:p14="http://schemas.microsoft.com/office/powerpoint/2010/main" val="21044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174626"/>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038226"/>
            <a:ext cx="11029949" cy="5657850"/>
          </a:xfrm>
        </p:spPr>
        <p:txBody>
          <a:bodyPr>
            <a:noAutofit/>
          </a:bodyPr>
          <a:lstStyle/>
          <a:p>
            <a:pPr marL="180975" lvl="0" indent="-180975"/>
            <a:r>
              <a:rPr lang="en-US" sz="2300" dirty="0">
                <a:solidFill>
                  <a:schemeClr val="accent2">
                    <a:lumMod val="75000"/>
                  </a:schemeClr>
                </a:solidFill>
              </a:rPr>
              <a:t>The Advanced Diploma TVT (</a:t>
            </a:r>
            <a:r>
              <a:rPr lang="en-US" sz="2300" dirty="0" err="1">
                <a:solidFill>
                  <a:schemeClr val="accent2">
                    <a:lumMod val="75000"/>
                  </a:schemeClr>
                </a:solidFill>
              </a:rPr>
              <a:t>Adv</a:t>
            </a:r>
            <a:r>
              <a:rPr lang="en-US" sz="2300" dirty="0">
                <a:solidFill>
                  <a:schemeClr val="accent2">
                    <a:lumMod val="75000"/>
                  </a:schemeClr>
                </a:solidFill>
              </a:rPr>
              <a:t> Dip TVT) courses should be designed as resource-based. However, the resources should not simply be seen as “add-ons” or “extras”. Two ways in which they can be introduced to students:</a:t>
            </a:r>
            <a:endParaRPr lang="en-ZA" sz="2300" dirty="0">
              <a:solidFill>
                <a:schemeClr val="accent2">
                  <a:lumMod val="75000"/>
                </a:schemeClr>
              </a:solidFill>
            </a:endParaRPr>
          </a:p>
          <a:p>
            <a:pPr marL="895350" lvl="1" indent="-352425"/>
            <a:r>
              <a:rPr lang="en-US" sz="2300" dirty="0">
                <a:solidFill>
                  <a:schemeClr val="accent2">
                    <a:lumMod val="75000"/>
                  </a:schemeClr>
                </a:solidFill>
              </a:rPr>
              <a:t>Embed hypertext links to resources (readings, official documents, videos) in passages of text.</a:t>
            </a:r>
            <a:endParaRPr lang="en-ZA" sz="2300" dirty="0">
              <a:solidFill>
                <a:schemeClr val="accent2">
                  <a:lumMod val="75000"/>
                </a:schemeClr>
              </a:solidFill>
            </a:endParaRPr>
          </a:p>
          <a:p>
            <a:pPr marL="895350" lvl="1" indent="-352425"/>
            <a:r>
              <a:rPr lang="en-US" sz="2300" dirty="0">
                <a:solidFill>
                  <a:schemeClr val="accent2">
                    <a:lumMod val="75000"/>
                  </a:schemeClr>
                </a:solidFill>
              </a:rPr>
              <a:t>Include self-assessment or reflection tools in the course in which students’ responses to a small number of limited-choice questions activate the presentation of links to particular selections of resources suitable to the individual students’ needs or interests. These selections do not need to be completely different, tailor-made selections, and may overlap to a considerable extent, but where the number of available or easily-produced OERs allows some degree of personalization, this technique should be employed (once or twice in a course</a:t>
            </a:r>
            <a:r>
              <a:rPr lang="en-US" sz="2300" dirty="0" smtClean="0">
                <a:solidFill>
                  <a:schemeClr val="accent2">
                    <a:lumMod val="75000"/>
                  </a:schemeClr>
                </a:solidFill>
              </a:rPr>
              <a:t>).</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text-based and graphic resources should be downloadable and in a printable format. However, the resources should </a:t>
            </a:r>
            <a:r>
              <a:rPr lang="en-US" sz="2300" u="sng" dirty="0">
                <a:solidFill>
                  <a:schemeClr val="accent2">
                    <a:lumMod val="75000"/>
                  </a:schemeClr>
                </a:solidFill>
              </a:rPr>
              <a:t>not</a:t>
            </a:r>
            <a:r>
              <a:rPr lang="en-US" sz="2300" dirty="0">
                <a:solidFill>
                  <a:schemeClr val="accent2">
                    <a:lumMod val="75000"/>
                  </a:schemeClr>
                </a:solidFill>
              </a:rPr>
              <a:t> be in pdf format, as this would not allow for re-mixing or any form of adaptation; in other words, they will automatically be equivalent to a “No derivatives” </a:t>
            </a:r>
            <a:r>
              <a:rPr lang="en-US" sz="2300" dirty="0" err="1">
                <a:solidFill>
                  <a:schemeClr val="accent2">
                    <a:lumMod val="75000"/>
                  </a:schemeClr>
                </a:solidFill>
              </a:rPr>
              <a:t>licence</a:t>
            </a:r>
            <a:r>
              <a:rPr lang="en-US" sz="2300" dirty="0">
                <a:solidFill>
                  <a:schemeClr val="accent2">
                    <a:lumMod val="75000"/>
                  </a:schemeClr>
                </a:solidFill>
              </a:rPr>
              <a:t>. Where audio or video resources are really crucial to completion </a:t>
            </a:r>
            <a:r>
              <a:rPr lang="en-US" sz="2300" dirty="0" smtClean="0">
                <a:solidFill>
                  <a:schemeClr val="accent2">
                    <a:lumMod val="75000"/>
                  </a:schemeClr>
                </a:solidFill>
              </a:rPr>
              <a:t>of</a:t>
            </a:r>
            <a:endParaRPr lang="en-ZA" sz="2300" dirty="0">
              <a:solidFill>
                <a:schemeClr val="accent2">
                  <a:lumMod val="75000"/>
                </a:schemeClr>
              </a:solidFill>
            </a:endParaRPr>
          </a:p>
        </p:txBody>
      </p:sp>
    </p:spTree>
    <p:extLst>
      <p:ext uri="{BB962C8B-B14F-4D97-AF65-F5344CB8AC3E}">
        <p14:creationId xmlns:p14="http://schemas.microsoft.com/office/powerpoint/2010/main" val="2512348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143000"/>
            <a:ext cx="11029950" cy="5553075"/>
          </a:xfrm>
        </p:spPr>
        <p:txBody>
          <a:bodyPr>
            <a:normAutofit fontScale="92500"/>
          </a:bodyPr>
          <a:lstStyle/>
          <a:p>
            <a:pPr marL="180975" lvl="1" indent="0">
              <a:spcBef>
                <a:spcPts val="1200"/>
              </a:spcBef>
              <a:buNone/>
            </a:pPr>
            <a:r>
              <a:rPr lang="en-US" sz="2300" dirty="0" smtClean="0">
                <a:solidFill>
                  <a:schemeClr val="accent2">
                    <a:lumMod val="75000"/>
                  </a:schemeClr>
                </a:solidFill>
              </a:rPr>
              <a:t>…the </a:t>
            </a:r>
            <a:r>
              <a:rPr lang="en-US" sz="2300" dirty="0">
                <a:solidFill>
                  <a:schemeClr val="accent2">
                    <a:lumMod val="75000"/>
                  </a:schemeClr>
                </a:solidFill>
              </a:rPr>
              <a:t>course, consider, respectively, </a:t>
            </a:r>
            <a:r>
              <a:rPr lang="en-US" sz="2300" dirty="0" err="1">
                <a:solidFill>
                  <a:schemeClr val="accent2">
                    <a:lumMod val="75000"/>
                  </a:schemeClr>
                </a:solidFill>
              </a:rPr>
              <a:t>summarised</a:t>
            </a:r>
            <a:r>
              <a:rPr lang="en-US" sz="2300" dirty="0">
                <a:solidFill>
                  <a:schemeClr val="accent2">
                    <a:lumMod val="75000"/>
                  </a:schemeClr>
                </a:solidFill>
              </a:rPr>
              <a:t> transcripts or simplified comic-like </a:t>
            </a:r>
            <a:r>
              <a:rPr lang="en-US" sz="2300" dirty="0" smtClean="0">
                <a:solidFill>
                  <a:schemeClr val="accent2">
                    <a:lumMod val="75000"/>
                  </a:schemeClr>
                </a:solidFill>
              </a:rPr>
              <a:t>representations </a:t>
            </a:r>
            <a:r>
              <a:rPr lang="en-US" sz="2300" dirty="0">
                <a:solidFill>
                  <a:schemeClr val="accent2">
                    <a:lumMod val="75000"/>
                  </a:schemeClr>
                </a:solidFill>
              </a:rPr>
              <a:t>of the video using screen-grabs and subtitles or captions</a:t>
            </a:r>
            <a:r>
              <a:rPr lang="en-US" sz="2300" dirty="0" smtClean="0">
                <a:solidFill>
                  <a:schemeClr val="accent2">
                    <a:lumMod val="75000"/>
                  </a:schemeClr>
                </a:solidFill>
              </a:rPr>
              <a:t>.</a:t>
            </a:r>
            <a:endParaRPr lang="en-ZA" sz="2300" dirty="0">
              <a:solidFill>
                <a:schemeClr val="accent2">
                  <a:lumMod val="75000"/>
                </a:schemeClr>
              </a:solidFill>
            </a:endParaRPr>
          </a:p>
          <a:p>
            <a:pPr lvl="0"/>
            <a:r>
              <a:rPr lang="en-US" sz="2300" dirty="0">
                <a:solidFill>
                  <a:schemeClr val="accent2">
                    <a:lumMod val="75000"/>
                  </a:schemeClr>
                </a:solidFill>
              </a:rPr>
              <a:t>Videos should not be either simply “talking heads + monologue”, or video representations of what is essentially a </a:t>
            </a:r>
            <a:r>
              <a:rPr lang="en-US" sz="2300" dirty="0" err="1">
                <a:solidFill>
                  <a:schemeClr val="accent2">
                    <a:lumMod val="75000"/>
                  </a:schemeClr>
                </a:solidFill>
              </a:rPr>
              <a:t>powerpoint</a:t>
            </a:r>
            <a:r>
              <a:rPr lang="en-US" sz="2300" dirty="0">
                <a:solidFill>
                  <a:schemeClr val="accent2">
                    <a:lumMod val="75000"/>
                  </a:schemeClr>
                </a:solidFill>
              </a:rPr>
              <a:t> presentation. Videos should focus on subjects such as processes, real-life situations, in-location interviews or focus groups. </a:t>
            </a:r>
            <a:endParaRPr lang="en-ZA" sz="2300" dirty="0">
              <a:solidFill>
                <a:schemeClr val="accent2">
                  <a:lumMod val="75000"/>
                </a:schemeClr>
              </a:solidFill>
            </a:endParaRPr>
          </a:p>
          <a:p>
            <a:pPr lvl="0"/>
            <a:r>
              <a:rPr lang="en-US" sz="2300" dirty="0" err="1">
                <a:solidFill>
                  <a:schemeClr val="accent2">
                    <a:lumMod val="75000"/>
                  </a:schemeClr>
                </a:solidFill>
              </a:rPr>
              <a:t>Standardised</a:t>
            </a:r>
            <a:r>
              <a:rPr lang="en-US" sz="2300" dirty="0">
                <a:solidFill>
                  <a:schemeClr val="accent2">
                    <a:lumMod val="75000"/>
                  </a:schemeClr>
                </a:solidFill>
              </a:rPr>
              <a:t> signposting is to be used throughout courses, so that the look and feel of </a:t>
            </a:r>
            <a:r>
              <a:rPr lang="en-US" sz="2300" dirty="0" err="1">
                <a:solidFill>
                  <a:schemeClr val="accent2">
                    <a:lumMod val="75000"/>
                  </a:schemeClr>
                </a:solidFill>
              </a:rPr>
              <a:t>Adv</a:t>
            </a:r>
            <a:r>
              <a:rPr lang="en-US" sz="2300" dirty="0">
                <a:solidFill>
                  <a:schemeClr val="accent2">
                    <a:lumMod val="75000"/>
                  </a:schemeClr>
                </a:solidFill>
              </a:rPr>
              <a:t> Dip TVT materials will all be instantly recognizable. </a:t>
            </a:r>
            <a:endParaRPr lang="en-ZA" sz="2300" dirty="0">
              <a:solidFill>
                <a:schemeClr val="accent2">
                  <a:lumMod val="75000"/>
                </a:schemeClr>
              </a:solidFill>
            </a:endParaRPr>
          </a:p>
          <a:p>
            <a:pPr lvl="0"/>
            <a:r>
              <a:rPr lang="en-US" sz="2300" dirty="0">
                <a:solidFill>
                  <a:schemeClr val="accent2">
                    <a:lumMod val="75000"/>
                  </a:schemeClr>
                </a:solidFill>
              </a:rPr>
              <a:t>The EU and </a:t>
            </a:r>
            <a:r>
              <a:rPr lang="en-US" sz="2300" dirty="0" smtClean="0">
                <a:solidFill>
                  <a:schemeClr val="accent2">
                    <a:lumMod val="75000"/>
                  </a:schemeClr>
                </a:solidFill>
              </a:rPr>
              <a:t>DHET logos </a:t>
            </a:r>
            <a:r>
              <a:rPr lang="en-US" sz="2300" dirty="0">
                <a:solidFill>
                  <a:schemeClr val="accent2">
                    <a:lumMod val="75000"/>
                  </a:schemeClr>
                </a:solidFill>
              </a:rPr>
              <a:t>should appear on the </a:t>
            </a:r>
            <a:r>
              <a:rPr lang="en-US" sz="2300" dirty="0" smtClean="0">
                <a:solidFill>
                  <a:schemeClr val="accent2">
                    <a:lumMod val="75000"/>
                  </a:schemeClr>
                </a:solidFill>
              </a:rPr>
              <a:t>upper or lower </a:t>
            </a:r>
            <a:r>
              <a:rPr lang="en-US" sz="2300" dirty="0">
                <a:solidFill>
                  <a:schemeClr val="accent2">
                    <a:lumMod val="75000"/>
                  </a:schemeClr>
                </a:solidFill>
              </a:rPr>
              <a:t>left and right corners respectively of the opening screen of </a:t>
            </a:r>
            <a:r>
              <a:rPr lang="en-US" sz="2300" dirty="0" smtClean="0">
                <a:solidFill>
                  <a:schemeClr val="accent2">
                    <a:lumMod val="75000"/>
                  </a:schemeClr>
                </a:solidFill>
              </a:rPr>
              <a:t>each course, and of all videos, animations, </a:t>
            </a:r>
            <a:r>
              <a:rPr lang="en-US" sz="2300" dirty="0" err="1" smtClean="0">
                <a:solidFill>
                  <a:schemeClr val="accent2">
                    <a:lumMod val="75000"/>
                  </a:schemeClr>
                </a:solidFill>
              </a:rPr>
              <a:t>powerpoints</a:t>
            </a:r>
            <a:r>
              <a:rPr lang="en-US" sz="2300" dirty="0" smtClean="0">
                <a:solidFill>
                  <a:schemeClr val="accent2">
                    <a:lumMod val="75000"/>
                  </a:schemeClr>
                </a:solidFill>
              </a:rPr>
              <a:t>, readings or other resources </a:t>
            </a:r>
            <a:r>
              <a:rPr lang="en-US" sz="2300" dirty="0">
                <a:solidFill>
                  <a:schemeClr val="accent2">
                    <a:lumMod val="75000"/>
                  </a:schemeClr>
                </a:solidFill>
              </a:rPr>
              <a:t>created for the </a:t>
            </a:r>
            <a:r>
              <a:rPr lang="en-US" sz="2300" dirty="0" smtClean="0">
                <a:solidFill>
                  <a:schemeClr val="accent2">
                    <a:lumMod val="75000"/>
                  </a:schemeClr>
                </a:solidFill>
              </a:rPr>
              <a:t>project (approximately the same size – see examples in next slide).</a:t>
            </a:r>
            <a:endParaRPr lang="en-ZA" sz="2300" dirty="0">
              <a:solidFill>
                <a:schemeClr val="accent2">
                  <a:lumMod val="75000"/>
                </a:schemeClr>
              </a:solidFill>
            </a:endParaRPr>
          </a:p>
          <a:p>
            <a:pPr lvl="0"/>
            <a:r>
              <a:rPr lang="en-US" sz="2300" dirty="0">
                <a:solidFill>
                  <a:schemeClr val="accent2">
                    <a:lumMod val="75000"/>
                  </a:schemeClr>
                </a:solidFill>
              </a:rPr>
              <a:t>Chat rooms (synchronous) and discussion forums (asynchronous) play an important role in the </a:t>
            </a:r>
            <a:r>
              <a:rPr lang="en-US" sz="2300" dirty="0" err="1">
                <a:solidFill>
                  <a:schemeClr val="accent2">
                    <a:lumMod val="75000"/>
                  </a:schemeClr>
                </a:solidFill>
              </a:rPr>
              <a:t>Adv</a:t>
            </a:r>
            <a:r>
              <a:rPr lang="en-US" sz="2300" dirty="0">
                <a:solidFill>
                  <a:schemeClr val="accent2">
                    <a:lumMod val="75000"/>
                  </a:schemeClr>
                </a:solidFill>
              </a:rPr>
              <a:t> Dip TVT courses, especially as many of the students </a:t>
            </a:r>
            <a:r>
              <a:rPr lang="en-US" sz="2300" i="1" dirty="0">
                <a:solidFill>
                  <a:schemeClr val="accent2">
                    <a:lumMod val="75000"/>
                  </a:schemeClr>
                </a:solidFill>
              </a:rPr>
              <a:t>are themselves lecturers with a lot of experience</a:t>
            </a:r>
            <a:r>
              <a:rPr lang="en-US" sz="2300" dirty="0">
                <a:solidFill>
                  <a:schemeClr val="accent2">
                    <a:lumMod val="75000"/>
                  </a:schemeClr>
                </a:solidFill>
              </a:rPr>
              <a:t>, even if they have lacked professional qualifications as TVET lecturers.</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learning outcomes, and possibly the key questions, need to be introduced in a way that locates them as central to the course. All learning activities and assessments, as well as the resources, need to be visibly linked/aligned to the LOs.</a:t>
            </a:r>
            <a:endParaRPr lang="en-US" sz="2300" dirty="0" smtClean="0">
              <a:solidFill>
                <a:schemeClr val="accent2">
                  <a:lumMod val="75000"/>
                </a:schemeClr>
              </a:solidFill>
            </a:endParaRPr>
          </a:p>
        </p:txBody>
      </p:sp>
    </p:spTree>
    <p:extLst>
      <p:ext uri="{BB962C8B-B14F-4D97-AF65-F5344CB8AC3E}">
        <p14:creationId xmlns:p14="http://schemas.microsoft.com/office/powerpoint/2010/main" val="135061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2.png"/>
          <p:cNvPicPr/>
          <p:nvPr/>
        </p:nvPicPr>
        <p:blipFill>
          <a:blip r:embed="rId2"/>
          <a:srcRect l="966" t="1424" r="1127"/>
          <a:stretch>
            <a:fillRect/>
          </a:stretch>
        </p:blipFill>
        <p:spPr>
          <a:xfrm>
            <a:off x="676275" y="457201"/>
            <a:ext cx="5000625" cy="3124200"/>
          </a:xfrm>
          <a:prstGeom prst="rect">
            <a:avLst/>
          </a:prstGeom>
          <a:ln w="12700">
            <a:solidFill>
              <a:srgbClr val="000000"/>
            </a:solidFill>
            <a:prstDash val="solid"/>
          </a:ln>
        </p:spPr>
      </p:pic>
      <p:pic>
        <p:nvPicPr>
          <p:cNvPr id="3" name="image11.png"/>
          <p:cNvPicPr/>
          <p:nvPr/>
        </p:nvPicPr>
        <p:blipFill>
          <a:blip r:embed="rId3"/>
          <a:srcRect l="2403" r="1121"/>
          <a:stretch>
            <a:fillRect/>
          </a:stretch>
        </p:blipFill>
        <p:spPr>
          <a:xfrm>
            <a:off x="5829300" y="3105150"/>
            <a:ext cx="5440997" cy="2951162"/>
          </a:xfrm>
          <a:prstGeom prst="rect">
            <a:avLst/>
          </a:prstGeom>
          <a:ln w="12700">
            <a:solidFill>
              <a:srgbClr val="000000"/>
            </a:solidFill>
            <a:prstDash val="solid"/>
          </a:ln>
        </p:spPr>
      </p:pic>
    </p:spTree>
    <p:extLst>
      <p:ext uri="{BB962C8B-B14F-4D97-AF65-F5344CB8AC3E}">
        <p14:creationId xmlns:p14="http://schemas.microsoft.com/office/powerpoint/2010/main" val="146693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4" y="98426"/>
            <a:ext cx="10772775" cy="730250"/>
          </a:xfrm>
          <a:solidFill>
            <a:srgbClr val="C00000"/>
          </a:solidFill>
        </p:spPr>
        <p:txBody>
          <a:bodyPr>
            <a:normAutofit/>
          </a:bodyPr>
          <a:lstStyle/>
          <a:p>
            <a:r>
              <a:rPr lang="en-ZA" sz="3200" b="1" dirty="0" smtClean="0">
                <a:solidFill>
                  <a:schemeClr val="bg1"/>
                </a:solidFill>
                <a:latin typeface="+mn-lt"/>
              </a:rPr>
              <a:t>Note to lecturers</a:t>
            </a:r>
            <a:endParaRPr lang="en-ZA" sz="3200" b="1" dirty="0">
              <a:solidFill>
                <a:schemeClr val="bg1"/>
              </a:solidFill>
              <a:latin typeface="+mn-lt"/>
            </a:endParaRPr>
          </a:p>
        </p:txBody>
      </p:sp>
      <p:sp>
        <p:nvSpPr>
          <p:cNvPr id="3" name="Content Placeholder 2"/>
          <p:cNvSpPr>
            <a:spLocks noGrp="1"/>
          </p:cNvSpPr>
          <p:nvPr>
            <p:ph idx="1"/>
          </p:nvPr>
        </p:nvSpPr>
        <p:spPr>
          <a:xfrm>
            <a:off x="695325" y="895351"/>
            <a:ext cx="10772775" cy="5886449"/>
          </a:xfrm>
        </p:spPr>
        <p:txBody>
          <a:bodyPr>
            <a:noAutofit/>
          </a:bodyPr>
          <a:lstStyle/>
          <a:p>
            <a:pPr marL="0" indent="0">
              <a:lnSpc>
                <a:spcPct val="80000"/>
              </a:lnSpc>
              <a:spcBef>
                <a:spcPts val="0"/>
              </a:spcBef>
              <a:spcAft>
                <a:spcPts val="400"/>
              </a:spcAft>
              <a:buNone/>
              <a:tabLst>
                <a:tab pos="266700" algn="l"/>
              </a:tabLst>
            </a:pPr>
            <a:r>
              <a:rPr lang="en-ZA" sz="2300" b="1" dirty="0" smtClean="0">
                <a:solidFill>
                  <a:srgbClr val="C00000"/>
                </a:solidFill>
              </a:rPr>
              <a:t>Credit Value</a:t>
            </a:r>
          </a:p>
          <a:p>
            <a:pPr marL="0" indent="0">
              <a:lnSpc>
                <a:spcPct val="80000"/>
              </a:lnSpc>
              <a:spcBef>
                <a:spcPts val="0"/>
              </a:spcBef>
              <a:spcAft>
                <a:spcPts val="1200"/>
              </a:spcAft>
              <a:buNone/>
              <a:tabLst>
                <a:tab pos="266700" algn="l"/>
              </a:tabLst>
            </a:pPr>
            <a:r>
              <a:rPr lang="en-ZA" sz="2300" dirty="0" smtClean="0">
                <a:solidFill>
                  <a:srgbClr val="C00000"/>
                </a:solidFill>
              </a:rPr>
              <a:t>We </a:t>
            </a:r>
            <a:r>
              <a:rPr lang="en-ZA" sz="2300" dirty="0">
                <a:solidFill>
                  <a:srgbClr val="C00000"/>
                </a:solidFill>
              </a:rPr>
              <a:t>recommend that this course, if adopted in its entirety, be offered with a credit value of </a:t>
            </a:r>
            <a:r>
              <a:rPr lang="en-ZA" sz="2300" dirty="0" smtClean="0">
                <a:solidFill>
                  <a:srgbClr val="C00000"/>
                </a:solidFill>
              </a:rPr>
              <a:t>6.</a:t>
            </a:r>
            <a:endParaRPr lang="en-ZA" sz="2300" dirty="0">
              <a:solidFill>
                <a:srgbClr val="C00000"/>
              </a:solidFill>
            </a:endParaRPr>
          </a:p>
          <a:p>
            <a:pPr marL="0" indent="0">
              <a:lnSpc>
                <a:spcPct val="80000"/>
              </a:lnSpc>
              <a:spcBef>
                <a:spcPts val="0"/>
              </a:spcBef>
              <a:spcAft>
                <a:spcPts val="400"/>
              </a:spcAft>
              <a:buNone/>
              <a:tabLst>
                <a:tab pos="266700" algn="l"/>
              </a:tabLst>
            </a:pPr>
            <a:r>
              <a:rPr lang="en-ZA" sz="2300" b="1" dirty="0">
                <a:solidFill>
                  <a:srgbClr val="C00000"/>
                </a:solidFill>
              </a:rPr>
              <a:t>Breadth and </a:t>
            </a:r>
            <a:r>
              <a:rPr lang="en-ZA" sz="2300" b="1" dirty="0" smtClean="0">
                <a:solidFill>
                  <a:srgbClr val="C00000"/>
                </a:solidFill>
              </a:rPr>
              <a:t>Depth</a:t>
            </a:r>
            <a:endParaRPr lang="en-ZA" sz="2300" dirty="0" smtClean="0">
              <a:solidFill>
                <a:srgbClr val="C00000"/>
              </a:solidFill>
            </a:endParaRPr>
          </a:p>
          <a:p>
            <a:pPr marL="0" lvl="0" indent="0">
              <a:spcBef>
                <a:spcPts val="0"/>
              </a:spcBef>
              <a:buNone/>
            </a:pPr>
            <a:r>
              <a:rPr lang="en-ZA" sz="2300" dirty="0">
                <a:solidFill>
                  <a:srgbClr val="C00000"/>
                </a:solidFill>
              </a:rPr>
              <a:t>This course will not attempt to include everything pertaining to academic research, e.g. it will not focus on the abstract notions of epistemology, ontology or methodology etc.; it will be selective in approach, focusing mainly on the practical aspects of reflective practice</a:t>
            </a:r>
          </a:p>
          <a:p>
            <a:pPr marL="0" indent="0">
              <a:spcAft>
                <a:spcPts val="1200"/>
              </a:spcAft>
              <a:buNone/>
            </a:pPr>
            <a:r>
              <a:rPr lang="en-ZA" sz="2300" dirty="0">
                <a:solidFill>
                  <a:srgbClr val="C00000"/>
                </a:solidFill>
              </a:rPr>
              <a:t>This course will support the Practical Learning component in the sense that it will enable students to reflect on their own teaching practice and workplace-based learning, and will involve writing a reflective report on those activities, whether the course is taught and assessed on its own or integrated fully into the teaching practice or workplace-based learning components</a:t>
            </a:r>
            <a:r>
              <a:rPr lang="en-ZA" sz="2300" dirty="0" smtClean="0">
                <a:solidFill>
                  <a:srgbClr val="C00000"/>
                </a:solidFill>
              </a:rPr>
              <a:t>.</a:t>
            </a:r>
          </a:p>
          <a:p>
            <a:pPr marL="0" indent="0">
              <a:spcBef>
                <a:spcPts val="0"/>
              </a:spcBef>
              <a:spcAft>
                <a:spcPts val="400"/>
              </a:spcAft>
              <a:buNone/>
            </a:pPr>
            <a:r>
              <a:rPr lang="en-ZA" sz="2300" b="1" dirty="0" smtClean="0">
                <a:solidFill>
                  <a:srgbClr val="C00000"/>
                </a:solidFill>
              </a:rPr>
              <a:t>Knowledge </a:t>
            </a:r>
            <a:r>
              <a:rPr lang="en-ZA" sz="2300" b="1" dirty="0">
                <a:solidFill>
                  <a:srgbClr val="C00000"/>
                </a:solidFill>
              </a:rPr>
              <a:t>and practice </a:t>
            </a:r>
            <a:r>
              <a:rPr lang="en-ZA" sz="2300" b="1" dirty="0" smtClean="0">
                <a:solidFill>
                  <a:srgbClr val="C00000"/>
                </a:solidFill>
              </a:rPr>
              <a:t>standards</a:t>
            </a:r>
            <a:r>
              <a:rPr lang="en-ZA" sz="2300" dirty="0" smtClean="0">
                <a:solidFill>
                  <a:srgbClr val="C00000"/>
                </a:solidFill>
              </a:rPr>
              <a:t> </a:t>
            </a:r>
          </a:p>
          <a:p>
            <a:pPr marL="0" indent="0">
              <a:spcBef>
                <a:spcPts val="0"/>
              </a:spcBef>
              <a:spcAft>
                <a:spcPts val="600"/>
              </a:spcAft>
              <a:buNone/>
            </a:pPr>
            <a:r>
              <a:rPr lang="en-ZA" sz="2300" dirty="0" smtClean="0">
                <a:solidFill>
                  <a:srgbClr val="C00000"/>
                </a:solidFill>
              </a:rPr>
              <a:t>(</a:t>
            </a:r>
            <a:r>
              <a:rPr lang="en-ZA" sz="2300" dirty="0">
                <a:solidFill>
                  <a:srgbClr val="C00000"/>
                </a:solidFill>
              </a:rPr>
              <a:t>Based on the SACE Professional Teaching Standards, 2018: </a:t>
            </a:r>
            <a:r>
              <a:rPr lang="en-ZA" sz="2300" u="sng" dirty="0">
                <a:solidFill>
                  <a:srgbClr val="C00000"/>
                </a:solidFill>
                <a:hlinkClick r:id="rId2"/>
              </a:rPr>
              <a:t>https://www.sace.org.za/assets/documents/uploads/sace_65860-2017-10-13-SACE%20Professional%20Teaching%20Standards%20LR.%202.pdf</a:t>
            </a:r>
            <a:r>
              <a:rPr lang="en-ZA" sz="2300" dirty="0">
                <a:solidFill>
                  <a:srgbClr val="C00000"/>
                </a:solidFill>
              </a:rPr>
              <a:t> </a:t>
            </a:r>
            <a:r>
              <a:rPr lang="en-ZA" sz="2300" b="1" dirty="0">
                <a:solidFill>
                  <a:srgbClr val="C00000"/>
                </a:solidFill>
              </a:rPr>
              <a:t> </a:t>
            </a:r>
            <a:endParaRPr lang="en-ZA" sz="2300" dirty="0">
              <a:solidFill>
                <a:srgbClr val="C00000"/>
              </a:solidFill>
            </a:endParaRPr>
          </a:p>
        </p:txBody>
      </p:sp>
    </p:spTree>
    <p:extLst>
      <p:ext uri="{BB962C8B-B14F-4D97-AF65-F5344CB8AC3E}">
        <p14:creationId xmlns:p14="http://schemas.microsoft.com/office/powerpoint/2010/main" val="372354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730250"/>
          </a:xfrm>
          <a:solidFill>
            <a:srgbClr val="C00000"/>
          </a:solidFill>
        </p:spPr>
        <p:txBody>
          <a:bodyPr>
            <a:normAutofit fontScale="90000"/>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 </a:t>
            </a:r>
            <a:r>
              <a:rPr lang="en-ZA" sz="1800" dirty="0">
                <a:solidFill>
                  <a:schemeClr val="bg1"/>
                </a:solidFill>
              </a:rPr>
              <a:t>(The last </a:t>
            </a:r>
            <a:r>
              <a:rPr lang="en-ZA" sz="1800" dirty="0" smtClean="0">
                <a:solidFill>
                  <a:schemeClr val="bg1"/>
                </a:solidFill>
              </a:rPr>
              <a:t>2 items in this note can </a:t>
            </a:r>
            <a:r>
              <a:rPr lang="en-ZA" sz="1800" dirty="0">
                <a:solidFill>
                  <a:schemeClr val="bg1"/>
                </a:solidFill>
              </a:rPr>
              <a:t>be included/adapted for the students as well)</a:t>
            </a:r>
            <a:endParaRPr lang="en-ZA" sz="1800" b="1" dirty="0">
              <a:solidFill>
                <a:schemeClr val="bg1"/>
              </a:solidFill>
              <a:latin typeface="+mn-lt"/>
            </a:endParaRPr>
          </a:p>
        </p:txBody>
      </p:sp>
      <p:sp>
        <p:nvSpPr>
          <p:cNvPr id="3" name="Content Placeholder 2"/>
          <p:cNvSpPr>
            <a:spLocks noGrp="1"/>
          </p:cNvSpPr>
          <p:nvPr>
            <p:ph idx="1"/>
          </p:nvPr>
        </p:nvSpPr>
        <p:spPr>
          <a:xfrm>
            <a:off x="838200" y="1085850"/>
            <a:ext cx="10515600" cy="5610225"/>
          </a:xfrm>
        </p:spPr>
        <p:txBody>
          <a:bodyPr>
            <a:normAutofit/>
          </a:bodyPr>
          <a:lstStyle/>
          <a:p>
            <a:pPr marL="0" indent="0">
              <a:buNone/>
            </a:pPr>
            <a:r>
              <a:rPr lang="en-ZA" sz="2400" dirty="0">
                <a:solidFill>
                  <a:srgbClr val="C00000"/>
                </a:solidFill>
              </a:rPr>
              <a:t>What all lecturers need to know and be able to do in order to teach the course proficiently, providing learners with knowledge-rich learning opportunities. Students should have :</a:t>
            </a:r>
          </a:p>
          <a:p>
            <a:pPr marL="542925" lvl="0" indent="-276225"/>
            <a:r>
              <a:rPr lang="en-ZA" sz="2400" dirty="0">
                <a:solidFill>
                  <a:srgbClr val="C00000"/>
                </a:solidFill>
              </a:rPr>
              <a:t>a basic understanding of reflection in and on action, and of action research concepts and process</a:t>
            </a:r>
            <a:r>
              <a:rPr lang="en-ZA" sz="2400" dirty="0" smtClean="0">
                <a:solidFill>
                  <a:srgbClr val="C00000"/>
                </a:solidFill>
              </a:rPr>
              <a:t>.</a:t>
            </a:r>
          </a:p>
          <a:p>
            <a:pPr marL="0" indent="0">
              <a:buNone/>
            </a:pPr>
            <a:r>
              <a:rPr lang="en-ZA" sz="2400" dirty="0">
                <a:solidFill>
                  <a:srgbClr val="C00000"/>
                </a:solidFill>
              </a:rPr>
              <a:t>Students should:</a:t>
            </a:r>
          </a:p>
          <a:p>
            <a:pPr marL="542925" lvl="0" indent="-276225"/>
            <a:r>
              <a:rPr lang="en-ZA" sz="2400" dirty="0">
                <a:solidFill>
                  <a:srgbClr val="C00000"/>
                </a:solidFill>
              </a:rPr>
              <a:t>be able to reflect on their own practices and classroom experiences, and use learner performances to think about ways to improve their teaching;</a:t>
            </a:r>
          </a:p>
          <a:p>
            <a:pPr marL="542925" lvl="0" indent="-276225"/>
            <a:r>
              <a:rPr lang="en-ZA" sz="2400" dirty="0">
                <a:solidFill>
                  <a:srgbClr val="C00000"/>
                </a:solidFill>
              </a:rPr>
              <a:t>have developed observation skills, note-taking skills, reflective writing skills;</a:t>
            </a:r>
          </a:p>
          <a:p>
            <a:pPr marL="542925" lvl="0" indent="-276225">
              <a:spcAft>
                <a:spcPts val="1200"/>
              </a:spcAft>
            </a:pPr>
            <a:r>
              <a:rPr lang="en-ZA" sz="2400" dirty="0">
                <a:solidFill>
                  <a:srgbClr val="C00000"/>
                </a:solidFill>
              </a:rPr>
              <a:t>have developed some proficiency in analytical thinking, problem-solving, and critical thinking.</a:t>
            </a:r>
          </a:p>
          <a:p>
            <a:pPr marL="0" indent="0">
              <a:spcBef>
                <a:spcPts val="0"/>
              </a:spcBef>
              <a:spcAft>
                <a:spcPts val="600"/>
              </a:spcAft>
              <a:buNone/>
            </a:pPr>
            <a:r>
              <a:rPr lang="en-ZA" sz="2400" b="1" dirty="0">
                <a:solidFill>
                  <a:srgbClr val="C00000"/>
                </a:solidFill>
              </a:rPr>
              <a:t>Associated core learning area</a:t>
            </a:r>
          </a:p>
          <a:p>
            <a:pPr marL="0" indent="0">
              <a:spcBef>
                <a:spcPts val="0"/>
              </a:spcBef>
              <a:spcAft>
                <a:spcPts val="1200"/>
              </a:spcAft>
              <a:buNone/>
            </a:pPr>
            <a:r>
              <a:rPr lang="en-ZA" sz="2400" dirty="0">
                <a:solidFill>
                  <a:srgbClr val="C00000"/>
                </a:solidFill>
              </a:rPr>
              <a:t>TVET studies and its foundations (Disciplinary learning)</a:t>
            </a:r>
            <a:r>
              <a:rPr lang="en-ZA" sz="2400" b="1" dirty="0">
                <a:solidFill>
                  <a:srgbClr val="C00000"/>
                </a:solidFill>
              </a:rPr>
              <a:t> </a:t>
            </a:r>
          </a:p>
          <a:p>
            <a:pPr marL="0" lvl="0" indent="0">
              <a:buNone/>
            </a:pPr>
            <a:endParaRPr lang="en-ZA" sz="2400" dirty="0">
              <a:solidFill>
                <a:srgbClr val="C00000"/>
              </a:solidFill>
            </a:endParaRPr>
          </a:p>
          <a:p>
            <a:pPr marL="714375" indent="-352425">
              <a:lnSpc>
                <a:spcPct val="80000"/>
              </a:lnSpc>
              <a:spcBef>
                <a:spcPts val="0"/>
              </a:spcBef>
              <a:spcAft>
                <a:spcPts val="600"/>
              </a:spcAft>
              <a:buNone/>
            </a:pPr>
            <a:endParaRPr lang="en-ZA" sz="2400" b="1" dirty="0" smtClean="0">
              <a:solidFill>
                <a:srgbClr val="C00000"/>
              </a:solidFill>
            </a:endParaRPr>
          </a:p>
          <a:p>
            <a:pPr marL="714375" indent="-352425"/>
            <a:endParaRPr lang="en-ZA" sz="2600" dirty="0">
              <a:solidFill>
                <a:srgbClr val="C00000"/>
              </a:solidFill>
            </a:endParaRPr>
          </a:p>
        </p:txBody>
      </p:sp>
    </p:spTree>
    <p:extLst>
      <p:ext uri="{BB962C8B-B14F-4D97-AF65-F5344CB8AC3E}">
        <p14:creationId xmlns:p14="http://schemas.microsoft.com/office/powerpoint/2010/main" val="1091023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7" y="79376"/>
            <a:ext cx="10868025" cy="730250"/>
          </a:xfrm>
          <a:solidFill>
            <a:srgbClr val="C00000"/>
          </a:solidFill>
        </p:spPr>
        <p:txBody>
          <a:bodyPr>
            <a:normAutofit/>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a:t>
            </a:r>
            <a:endParaRPr lang="en-ZA" sz="3200" b="1" dirty="0">
              <a:solidFill>
                <a:schemeClr val="bg1"/>
              </a:solidFill>
              <a:latin typeface="+mn-lt"/>
            </a:endParaRPr>
          </a:p>
        </p:txBody>
      </p:sp>
      <p:sp>
        <p:nvSpPr>
          <p:cNvPr id="3" name="Content Placeholder 2"/>
          <p:cNvSpPr>
            <a:spLocks noGrp="1"/>
          </p:cNvSpPr>
          <p:nvPr>
            <p:ph idx="1"/>
          </p:nvPr>
        </p:nvSpPr>
        <p:spPr>
          <a:xfrm>
            <a:off x="552450" y="1000125"/>
            <a:ext cx="11049000" cy="5695950"/>
          </a:xfrm>
        </p:spPr>
        <p:txBody>
          <a:bodyPr>
            <a:noAutofit/>
          </a:bodyPr>
          <a:lstStyle/>
          <a:p>
            <a:pPr marL="0" indent="0">
              <a:lnSpc>
                <a:spcPct val="100000"/>
              </a:lnSpc>
              <a:spcBef>
                <a:spcPts val="0"/>
              </a:spcBef>
              <a:spcAft>
                <a:spcPts val="600"/>
              </a:spcAft>
              <a:buNone/>
            </a:pPr>
            <a:r>
              <a:rPr lang="en-ZA" sz="2300" b="1" dirty="0" smtClean="0">
                <a:solidFill>
                  <a:srgbClr val="C00000"/>
                </a:solidFill>
              </a:rPr>
              <a:t>How </a:t>
            </a:r>
            <a:r>
              <a:rPr lang="en-ZA" sz="2300" b="1" dirty="0">
                <a:solidFill>
                  <a:srgbClr val="C00000"/>
                </a:solidFill>
              </a:rPr>
              <a:t>does it link to other areas of the programme as a whole? </a:t>
            </a:r>
          </a:p>
          <a:p>
            <a:pPr lvl="0">
              <a:spcBef>
                <a:spcPts val="0"/>
              </a:spcBef>
              <a:spcAft>
                <a:spcPts val="600"/>
              </a:spcAft>
            </a:pPr>
            <a:r>
              <a:rPr lang="en-ZA" sz="2300" dirty="0">
                <a:solidFill>
                  <a:srgbClr val="C00000"/>
                </a:solidFill>
              </a:rPr>
              <a:t>NB This course is experiential, and has strong links to the </a:t>
            </a:r>
            <a:r>
              <a:rPr lang="en-ZA" sz="2300" i="1" dirty="0">
                <a:solidFill>
                  <a:srgbClr val="C00000"/>
                </a:solidFill>
              </a:rPr>
              <a:t>Work Integrated Learning </a:t>
            </a:r>
            <a:r>
              <a:rPr lang="en-ZA" sz="2300" dirty="0">
                <a:solidFill>
                  <a:srgbClr val="C00000"/>
                </a:solidFill>
              </a:rPr>
              <a:t>and </a:t>
            </a:r>
            <a:r>
              <a:rPr lang="en-ZA" sz="2300" i="1" dirty="0">
                <a:solidFill>
                  <a:srgbClr val="C00000"/>
                </a:solidFill>
              </a:rPr>
              <a:t>Teaching Practice</a:t>
            </a:r>
            <a:r>
              <a:rPr lang="en-ZA" sz="2300" dirty="0">
                <a:solidFill>
                  <a:srgbClr val="C00000"/>
                </a:solidFill>
              </a:rPr>
              <a:t> components, under the frame of Practical Learning (page 9 of the Policy on Professional Qualifications for TVET lecturers). Lecturers may decide to teach and assess this course on its own; or they may choose to integrate the course fully into the teaching practice or workplace-based learning component and use the suggested assessment below as part of the assessment for those components. </a:t>
            </a:r>
          </a:p>
          <a:p>
            <a:pPr lvl="0">
              <a:spcBef>
                <a:spcPts val="0"/>
              </a:spcBef>
              <a:spcAft>
                <a:spcPts val="600"/>
              </a:spcAft>
            </a:pPr>
            <a:r>
              <a:rPr lang="en-ZA" sz="2300" dirty="0">
                <a:solidFill>
                  <a:srgbClr val="C00000"/>
                </a:solidFill>
              </a:rPr>
              <a:t>The best way for students (TVET college lecturers) to benefit from their Practical Learning component is through </a:t>
            </a:r>
            <a:r>
              <a:rPr lang="en-ZA" sz="2300" i="1" dirty="0">
                <a:solidFill>
                  <a:srgbClr val="C00000"/>
                </a:solidFill>
              </a:rPr>
              <a:t>reflecting</a:t>
            </a:r>
            <a:r>
              <a:rPr lang="en-ZA" sz="2300" dirty="0">
                <a:solidFill>
                  <a:srgbClr val="C00000"/>
                </a:solidFill>
              </a:rPr>
              <a:t> on their teaching practice during their study years in order to improve their practice.</a:t>
            </a:r>
          </a:p>
          <a:p>
            <a:pPr lvl="0">
              <a:spcBef>
                <a:spcPts val="0"/>
              </a:spcBef>
              <a:spcAft>
                <a:spcPts val="600"/>
              </a:spcAft>
            </a:pPr>
            <a:r>
              <a:rPr lang="en-ZA" sz="2300" dirty="0">
                <a:solidFill>
                  <a:srgbClr val="C00000"/>
                </a:solidFill>
              </a:rPr>
              <a:t>It also relates closely to the Situational Learning courses in this series.</a:t>
            </a:r>
          </a:p>
          <a:p>
            <a:pPr>
              <a:spcBef>
                <a:spcPts val="0"/>
              </a:spcBef>
            </a:pPr>
            <a:r>
              <a:rPr lang="en-ZA" sz="2300" dirty="0">
                <a:solidFill>
                  <a:srgbClr val="C00000"/>
                </a:solidFill>
              </a:rPr>
              <a:t>This course also has strong links with the </a:t>
            </a:r>
            <a:r>
              <a:rPr lang="en-ZA" sz="2300" i="1" dirty="0">
                <a:solidFill>
                  <a:srgbClr val="C00000"/>
                </a:solidFill>
              </a:rPr>
              <a:t>Vocational Pedagogy</a:t>
            </a:r>
            <a:r>
              <a:rPr lang="en-ZA" sz="2300" dirty="0">
                <a:solidFill>
                  <a:srgbClr val="C00000"/>
                </a:solidFill>
              </a:rPr>
              <a:t> course in the sense that it provides students with the tools to reflect on the practice of vocational pedagogy, and with the </a:t>
            </a:r>
            <a:r>
              <a:rPr lang="en-ZA" sz="2300" i="1" dirty="0">
                <a:solidFill>
                  <a:srgbClr val="C00000"/>
                </a:solidFill>
              </a:rPr>
              <a:t>Thinking constructively about vocational education and training</a:t>
            </a:r>
            <a:r>
              <a:rPr lang="en-ZA" sz="2300" dirty="0">
                <a:solidFill>
                  <a:srgbClr val="C00000"/>
                </a:solidFill>
              </a:rPr>
              <a:t> and </a:t>
            </a:r>
            <a:r>
              <a:rPr lang="en-ZA" sz="2300" i="1" dirty="0">
                <a:solidFill>
                  <a:srgbClr val="C00000"/>
                </a:solidFill>
              </a:rPr>
              <a:t>Being a TVET Lecturer</a:t>
            </a:r>
            <a:r>
              <a:rPr lang="en-ZA" sz="2300" dirty="0">
                <a:solidFill>
                  <a:srgbClr val="C00000"/>
                </a:solidFill>
              </a:rPr>
              <a:t> courses insofar as it will help the lecturer to form his/her own personal philosophy of education.</a:t>
            </a:r>
          </a:p>
        </p:txBody>
      </p:sp>
    </p:spTree>
    <p:extLst>
      <p:ext uri="{BB962C8B-B14F-4D97-AF65-F5344CB8AC3E}">
        <p14:creationId xmlns:p14="http://schemas.microsoft.com/office/powerpoint/2010/main" val="32540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Contents</a:t>
            </a:r>
          </a:p>
        </p:txBody>
      </p:sp>
      <p:sp>
        <p:nvSpPr>
          <p:cNvPr id="3" name="Content Placeholder 2"/>
          <p:cNvSpPr>
            <a:spLocks noGrp="1"/>
          </p:cNvSpPr>
          <p:nvPr>
            <p:ph idx="1"/>
          </p:nvPr>
        </p:nvSpPr>
        <p:spPr>
          <a:xfrm>
            <a:off x="838200" y="1371600"/>
            <a:ext cx="10515600" cy="2914650"/>
          </a:xfrm>
          <a:ln>
            <a:solidFill>
              <a:srgbClr val="0000FF"/>
            </a:solidFill>
          </a:ln>
        </p:spPr>
        <p:txBody>
          <a:bodyPr>
            <a:normAutofit/>
          </a:bodyPr>
          <a:lstStyle/>
          <a:p>
            <a:pPr marL="457200" lvl="1" indent="-457200">
              <a:spcBef>
                <a:spcPts val="1000"/>
              </a:spcBef>
              <a:buFont typeface="+mj-lt"/>
              <a:buAutoNum type="arabicPeriod"/>
            </a:pPr>
            <a:r>
              <a:rPr lang="en-US" sz="2200" dirty="0" smtClean="0">
                <a:solidFill>
                  <a:srgbClr val="0033CC"/>
                </a:solidFill>
              </a:rPr>
              <a:t>Introduction</a:t>
            </a:r>
            <a:r>
              <a:rPr lang="en-US" sz="2200" dirty="0" smtClean="0">
                <a:solidFill>
                  <a:srgbClr val="0033CC"/>
                </a:solidFill>
              </a:rPr>
              <a:t>: </a:t>
            </a:r>
            <a:r>
              <a:rPr lang="en-ZA" sz="2200" dirty="0">
                <a:solidFill>
                  <a:srgbClr val="0000CC"/>
                </a:solidFill>
              </a:rPr>
              <a:t>What is “reflective practice” in teaching and learning, and why is it important?</a:t>
            </a:r>
          </a:p>
          <a:p>
            <a:pPr marL="457200" indent="-457200">
              <a:buFont typeface="+mj-lt"/>
              <a:buAutoNum type="arabicPeriod"/>
            </a:pPr>
            <a:r>
              <a:rPr lang="en-US" sz="2200" dirty="0" smtClean="0">
                <a:solidFill>
                  <a:srgbClr val="0033CC"/>
                </a:solidFill>
              </a:rPr>
              <a:t>Dimensions of teaching as reflective practice</a:t>
            </a:r>
          </a:p>
          <a:p>
            <a:pPr marL="457200" indent="-457200">
              <a:buFont typeface="+mj-lt"/>
              <a:buAutoNum type="arabicPeriod"/>
            </a:pPr>
            <a:r>
              <a:rPr lang="en-US" sz="2200" dirty="0" smtClean="0">
                <a:solidFill>
                  <a:srgbClr val="0033CC"/>
                </a:solidFill>
              </a:rPr>
              <a:t>Developing a teaching philosophy</a:t>
            </a:r>
          </a:p>
          <a:p>
            <a:pPr marL="457200" indent="-457200">
              <a:buFont typeface="+mj-lt"/>
              <a:buAutoNum type="arabicPeriod"/>
            </a:pPr>
            <a:r>
              <a:rPr lang="en-US" sz="2200" dirty="0" smtClean="0">
                <a:solidFill>
                  <a:srgbClr val="0033CC"/>
                </a:solidFill>
              </a:rPr>
              <a:t>Tools to guide reflection</a:t>
            </a:r>
          </a:p>
          <a:p>
            <a:pPr marL="457200" indent="-457200">
              <a:buFont typeface="+mj-lt"/>
              <a:buAutoNum type="arabicPeriod"/>
            </a:pPr>
            <a:r>
              <a:rPr lang="en-US" sz="2200" dirty="0" smtClean="0">
                <a:solidFill>
                  <a:srgbClr val="0033CC"/>
                </a:solidFill>
              </a:rPr>
              <a:t>Keeping a reflective journal</a:t>
            </a:r>
          </a:p>
          <a:p>
            <a:pPr marL="457200" indent="-457200">
              <a:buFont typeface="+mj-lt"/>
              <a:buAutoNum type="arabicPeriod"/>
            </a:pPr>
            <a:r>
              <a:rPr lang="en-US" sz="2200" dirty="0" smtClean="0">
                <a:solidFill>
                  <a:srgbClr val="0033CC"/>
                </a:solidFill>
              </a:rPr>
              <a:t>Action </a:t>
            </a:r>
            <a:r>
              <a:rPr lang="en-US" sz="2200" dirty="0" smtClean="0">
                <a:solidFill>
                  <a:srgbClr val="0033CC"/>
                </a:solidFill>
              </a:rPr>
              <a:t>research</a:t>
            </a:r>
          </a:p>
          <a:p>
            <a:pPr marL="0" indent="0">
              <a:buNone/>
            </a:pPr>
            <a:endParaRPr lang="en-ZA" sz="2200" dirty="0">
              <a:solidFill>
                <a:srgbClr val="0033CC"/>
              </a:solidFill>
            </a:endParaRPr>
          </a:p>
          <a:p>
            <a:pPr marL="0" indent="0">
              <a:buNone/>
            </a:pPr>
            <a:endParaRPr lang="en-ZA" sz="1800" dirty="0"/>
          </a:p>
        </p:txBody>
      </p:sp>
      <p:sp>
        <p:nvSpPr>
          <p:cNvPr id="4" name="Title 1"/>
          <p:cNvSpPr txBox="1">
            <a:spLocks/>
          </p:cNvSpPr>
          <p:nvPr/>
        </p:nvSpPr>
        <p:spPr>
          <a:xfrm>
            <a:off x="838200" y="4610100"/>
            <a:ext cx="10515600" cy="720725"/>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sz="3200" dirty="0">
                <a:solidFill>
                  <a:schemeClr val="bg1"/>
                </a:solidFill>
                <a:latin typeface="+mn-lt"/>
              </a:rPr>
              <a:t>Prior knowledge/sequence of modules</a:t>
            </a:r>
            <a:endParaRPr lang="en-ZA" sz="3200" dirty="0">
              <a:solidFill>
                <a:schemeClr val="bg1"/>
              </a:solidFill>
              <a:latin typeface="+mn-lt"/>
            </a:endParaRPr>
          </a:p>
        </p:txBody>
      </p:sp>
      <p:sp>
        <p:nvSpPr>
          <p:cNvPr id="5" name="Content Placeholder 2"/>
          <p:cNvSpPr txBox="1">
            <a:spLocks/>
          </p:cNvSpPr>
          <p:nvPr/>
        </p:nvSpPr>
        <p:spPr>
          <a:xfrm>
            <a:off x="838200" y="5505450"/>
            <a:ext cx="10515600" cy="962025"/>
          </a:xfrm>
          <a:prstGeom prst="rect">
            <a:avLst/>
          </a:prstGeom>
          <a:ln>
            <a:solidFill>
              <a:srgbClr val="0000FF"/>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ZA" sz="2000" dirty="0" smtClean="0">
                <a:solidFill>
                  <a:srgbClr val="0033CC"/>
                </a:solidFill>
              </a:rPr>
              <a:t>It would be preferable (especially for Activity 1.1) to time this course for the second half of the       </a:t>
            </a:r>
            <a:r>
              <a:rPr lang="en-ZA" sz="2000" dirty="0" err="1" smtClean="0">
                <a:solidFill>
                  <a:srgbClr val="0033CC"/>
                </a:solidFill>
              </a:rPr>
              <a:t>Adv</a:t>
            </a:r>
            <a:r>
              <a:rPr lang="en-ZA" sz="2000" dirty="0" smtClean="0">
                <a:solidFill>
                  <a:srgbClr val="0033CC"/>
                </a:solidFill>
              </a:rPr>
              <a:t> Dip TVT programme, to follow Technical and Vocational Pedagogy. No special prior knowledge is required. </a:t>
            </a:r>
          </a:p>
          <a:p>
            <a:pPr marL="0" indent="0">
              <a:buFont typeface="Arial" panose="020B0604020202020204" pitchFamily="34" charset="0"/>
              <a:buNone/>
            </a:pPr>
            <a:endParaRPr lang="en-ZA" sz="1800" dirty="0" smtClean="0">
              <a:solidFill>
                <a:srgbClr val="0033CC"/>
              </a:solidFill>
            </a:endParaRPr>
          </a:p>
        </p:txBody>
      </p:sp>
    </p:spTree>
    <p:extLst>
      <p:ext uri="{BB962C8B-B14F-4D97-AF65-F5344CB8AC3E}">
        <p14:creationId xmlns:p14="http://schemas.microsoft.com/office/powerpoint/2010/main" val="3340054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4284</Words>
  <Application>Microsoft Office PowerPoint</Application>
  <PresentationFormat>Widescreen</PresentationFormat>
  <Paragraphs>233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Programme: Adv Dip TVT  Course: </vt:lpstr>
      <vt:lpstr>Points for subject experts, learning designers etc. to keep in mind</vt:lpstr>
      <vt:lpstr>Points for subject experts, learning designers etc. to keep in mind</vt:lpstr>
      <vt:lpstr>Points for subject experts, learning designers etc. to keep in mind</vt:lpstr>
      <vt:lpstr>PowerPoint Presentation</vt:lpstr>
      <vt:lpstr>Note to lecturers</vt:lpstr>
      <vt:lpstr>Note to lecturers (contd) (The last 2 items in this note can be included/adapted for the students as well)</vt:lpstr>
      <vt:lpstr>Note to lecturers (contd)</vt:lpstr>
      <vt:lpstr>Course Contents</vt:lpstr>
      <vt:lpstr>Learning Outcomes for Course</vt:lpstr>
      <vt:lpstr>Key Terms</vt:lpstr>
      <vt:lpstr>Key Terms (cntd.)</vt:lpstr>
      <vt:lpstr>Introductory Activity (Activity 1.1)</vt:lpstr>
      <vt:lpstr>Reflection Questions for Activity 1.1 (&amp; lecturer’s responses)</vt:lpstr>
      <vt:lpstr>Course Contents 1: A Teaching Philosophy</vt:lpstr>
      <vt:lpstr>Activity 2: Construct your own teaching philosophy</vt:lpstr>
      <vt:lpstr>Course Contents 2: Tools to guide reflection</vt:lpstr>
      <vt:lpstr>Scenario 1 </vt:lpstr>
      <vt:lpstr>Scenario 2 </vt:lpstr>
      <vt:lpstr>Activity 3: Lesson reflection: formative assessment</vt:lpstr>
      <vt:lpstr>Course Contents 3: Keeping a reflective journal</vt:lpstr>
      <vt:lpstr>Course Contents 3: Keeping a reflective journal</vt:lpstr>
      <vt:lpstr>Activity 4: Start your own reflective journal</vt:lpstr>
      <vt:lpstr>Videos: Insert video heading here</vt:lpstr>
      <vt:lpstr>Readings / texts: Insert title here</vt:lpstr>
      <vt:lpstr>Summative Assessment: Insert assessment heading here</vt:lpstr>
      <vt:lpstr>Rubric / discussion of the assessment task</vt:lpstr>
      <vt:lpstr>Course 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Adendorff.Michael</dc:creator>
  <cp:lastModifiedBy>Adendorff.Michael</cp:lastModifiedBy>
  <cp:revision>247</cp:revision>
  <dcterms:created xsi:type="dcterms:W3CDTF">2017-12-26T13:54:24Z</dcterms:created>
  <dcterms:modified xsi:type="dcterms:W3CDTF">2019-03-26T10:56:54Z</dcterms:modified>
</cp:coreProperties>
</file>