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7" r:id="rId3"/>
    <p:sldId id="318" r:id="rId4"/>
    <p:sldId id="319" r:id="rId5"/>
    <p:sldId id="320" r:id="rId6"/>
    <p:sldId id="321" r:id="rId7"/>
    <p:sldId id="322" r:id="rId8"/>
    <p:sldId id="323" r:id="rId9"/>
    <p:sldId id="257" r:id="rId10"/>
    <p:sldId id="260" r:id="rId11"/>
    <p:sldId id="261" r:id="rId12"/>
    <p:sldId id="308" r:id="rId13"/>
    <p:sldId id="307" r:id="rId14"/>
    <p:sldId id="309" r:id="rId15"/>
    <p:sldId id="310" r:id="rId16"/>
    <p:sldId id="277" r:id="rId17"/>
    <p:sldId id="275" r:id="rId18"/>
    <p:sldId id="276" r:id="rId19"/>
    <p:sldId id="259" r:id="rId20"/>
    <p:sldId id="282" r:id="rId21"/>
    <p:sldId id="312" r:id="rId22"/>
    <p:sldId id="314" r:id="rId23"/>
    <p:sldId id="262" r:id="rId24"/>
    <p:sldId id="313" r:id="rId25"/>
    <p:sldId id="287" r:id="rId26"/>
    <p:sldId id="297" r:id="rId27"/>
    <p:sldId id="294" r:id="rId28"/>
    <p:sldId id="286" r:id="rId29"/>
    <p:sldId id="298" r:id="rId30"/>
    <p:sldId id="315" r:id="rId31"/>
    <p:sldId id="300" r:id="rId32"/>
    <p:sldId id="299" r:id="rId33"/>
    <p:sldId id="285" r:id="rId34"/>
    <p:sldId id="303" r:id="rId35"/>
    <p:sldId id="302" r:id="rId36"/>
    <p:sldId id="301" r:id="rId37"/>
    <p:sldId id="284" r:id="rId38"/>
    <p:sldId id="304" r:id="rId39"/>
    <p:sldId id="324" r:id="rId40"/>
    <p:sldId id="325" r:id="rId41"/>
    <p:sldId id="266" r:id="rId42"/>
    <p:sldId id="311" r:id="rId43"/>
    <p:sldId id="270" r:id="rId4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lson Mandela University" initials="NMU" lastIdx="2" clrIdx="0">
    <p:extLst>
      <p:ext uri="{19B8F6BF-5375-455C-9EA6-DF929625EA0E}">
        <p15:presenceInfo xmlns:p15="http://schemas.microsoft.com/office/powerpoint/2012/main" userId="Nelson Mandela Universit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464646"/>
    <a:srgbClr val="0000CC"/>
    <a:srgbClr val="800080"/>
    <a:srgbClr val="990033"/>
    <a:srgbClr val="6600CC"/>
    <a:srgbClr val="660066"/>
    <a:srgbClr val="99336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4660"/>
  </p:normalViewPr>
  <p:slideViewPr>
    <p:cSldViewPr snapToGrid="0">
      <p:cViewPr varScale="1">
        <p:scale>
          <a:sx n="67" d="100"/>
          <a:sy n="67" d="100"/>
        </p:scale>
        <p:origin x="6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1-24T18:05:29.783" idx="1">
    <p:pos x="10" y="10"/>
    <p:text>Hi guys - I have now included everything I have received up until the end of Wed. Please go from slide to slide, check the comment &amp; respond. Tks for your inputs.</p:text>
    <p:extLst mod="1">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1-24T18:12:18.780" idx="2">
    <p:pos x="2068" y="3683"/>
    <p:text>I have re-read this &amp; made some small adjustments. Please do so again &amp; let me know what you think.</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1207754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421333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405230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2283254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0CDC3E-B0D3-44CC-86AC-4954957DBF01}" type="datetimeFigureOut">
              <a:rPr lang="en-ZA" smtClean="0"/>
              <a:t>2019/03/26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85010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0A0CDC3E-B0D3-44CC-86AC-4954957DBF01}" type="datetimeFigureOut">
              <a:rPr lang="en-ZA" smtClean="0"/>
              <a:t>2019/03/26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803544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0A0CDC3E-B0D3-44CC-86AC-4954957DBF01}" type="datetimeFigureOut">
              <a:rPr lang="en-ZA" smtClean="0"/>
              <a:t>2019/03/26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93568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0A0CDC3E-B0D3-44CC-86AC-4954957DBF01}" type="datetimeFigureOut">
              <a:rPr lang="en-ZA" smtClean="0"/>
              <a:t>2019/03/26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950846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CDC3E-B0D3-44CC-86AC-4954957DBF01}" type="datetimeFigureOut">
              <a:rPr lang="en-ZA" smtClean="0"/>
              <a:t>2019/03/26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3537369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0CDC3E-B0D3-44CC-86AC-4954957DBF01}" type="datetimeFigureOut">
              <a:rPr lang="en-ZA" smtClean="0"/>
              <a:t>2019/03/26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4022774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0CDC3E-B0D3-44CC-86AC-4954957DBF01}" type="datetimeFigureOut">
              <a:rPr lang="en-ZA" smtClean="0"/>
              <a:t>2019/03/26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3F9D5F16-9DDA-4E9D-B17F-E58C1BC90584}" type="slidenum">
              <a:rPr lang="en-ZA" smtClean="0"/>
              <a:t>‹#›</a:t>
            </a:fld>
            <a:endParaRPr lang="en-ZA"/>
          </a:p>
        </p:txBody>
      </p:sp>
    </p:spTree>
    <p:extLst>
      <p:ext uri="{BB962C8B-B14F-4D97-AF65-F5344CB8AC3E}">
        <p14:creationId xmlns:p14="http://schemas.microsoft.com/office/powerpoint/2010/main" val="3914209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CDC3E-B0D3-44CC-86AC-4954957DBF01}" type="datetimeFigureOut">
              <a:rPr lang="en-ZA" smtClean="0"/>
              <a:t>2019/03/26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D5F16-9DDA-4E9D-B17F-E58C1BC90584}" type="slidenum">
              <a:rPr lang="en-ZA" smtClean="0"/>
              <a:t>‹#›</a:t>
            </a:fld>
            <a:endParaRPr lang="en-ZA"/>
          </a:p>
        </p:txBody>
      </p:sp>
    </p:spTree>
    <p:extLst>
      <p:ext uri="{BB962C8B-B14F-4D97-AF65-F5344CB8AC3E}">
        <p14:creationId xmlns:p14="http://schemas.microsoft.com/office/powerpoint/2010/main" val="1060818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ccc.edu/~jenningh/Courses/documents/Handout-Intelligence_000.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google.co.za/search?q=defining+inclusive+education&amp;oq=Defining+Inclusive+education&amp;aqs=chrome.0.0l6.8195j0j8&amp;sourceid=chrome&amp;ie=UTF-8" TargetMode="External"/><Relationship Id="rId2" Type="http://schemas.openxmlformats.org/officeDocument/2006/relationships/hyperlink" Target="http://www.somspol.wz.cz/materialy_konf_25_9/Barriers_to_Learning_handout_25_9.pdf" TargetMode="External"/><Relationship Id="rId1" Type="http://schemas.openxmlformats.org/officeDocument/2006/relationships/slideLayout" Target="../slideLayouts/slideLayout2.xml"/><Relationship Id="rId4" Type="http://schemas.openxmlformats.org/officeDocument/2006/relationships/hyperlink" Target="http://www.nea.org/tools/diversity-toolkit-introduction.html"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youtube.com/watch?v=B2bsyT2S82I" TargetMode="External"/><Relationship Id="rId2" Type="http://schemas.openxmlformats.org/officeDocument/2006/relationships/hyperlink" Target="https://www.amazon.com/Learning-Theories-Educational-Perspective-Loose-Leaf/dp/0134013484"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mccc.edu/~jenningh/Courses/documents/Handout-Intelligence_000.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verywell.com/history-of-intelligence-testing-2795581" TargetMode="External"/><Relationship Id="rId2" Type="http://schemas.openxmlformats.org/officeDocument/2006/relationships/hyperlink" Target="http://www.psych.ualberta.ca/~chrisw/L11Intelligence/L11Intelligence.pdf" TargetMode="External"/><Relationship Id="rId1" Type="http://schemas.openxmlformats.org/officeDocument/2006/relationships/slideLayout" Target="../slideLayouts/slideLayout2.xml"/><Relationship Id="rId4" Type="http://schemas.openxmlformats.org/officeDocument/2006/relationships/hyperlink" Target="https://www.academia.edu/2551586/A_Brief_History_of_IQ_Tests"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1wkFGXqJxa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voced.edu.au/content/ngv:4118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v=J16Ruh0OgGA" TargetMode="External"/><Relationship Id="rId2" Type="http://schemas.openxmlformats.org/officeDocument/2006/relationships/hyperlink" Target="http://www.washington.edu/teaching/teaching-resources/inclusive-teaching-at-uw/teaching-im-students/strategies-for-teaching-im-studen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specialconnections.ku.edu/?q=instruction/cognitive_strategies" TargetMode="External"/><Relationship Id="rId2" Type="http://schemas.openxmlformats.org/officeDocument/2006/relationships/hyperlink" Target="http://www.itdl.org/journal/may_04/article01.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repository.up.ac.za/bitstream/handle/2263/49602/Engelbrecht_Access_2014.pdf?sequence=1"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sajournalofeducation.co.za/index.php/saje/article/viewFile/806/415" TargetMode="External"/><Relationship Id="rId2" Type="http://schemas.openxmlformats.org/officeDocument/2006/relationships/hyperlink" Target="https://eelawcentre.org.za/wp-content/uploads/2016/08/Inclusive-Education-Final.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scielo.org.za/pdf/ahrlj/v11n2/11.pdf" TargetMode="External"/><Relationship Id="rId2" Type="http://schemas.openxmlformats.org/officeDocument/2006/relationships/hyperlink" Target="https://repository.up.ac.za/bitstream/handle/2263/28706/04chapter4.pdf?sequence=5" TargetMode="External"/><Relationship Id="rId1" Type="http://schemas.openxmlformats.org/officeDocument/2006/relationships/slideLayout" Target="../slideLayouts/slideLayout2.xml"/><Relationship Id="rId4" Type="http://schemas.openxmlformats.org/officeDocument/2006/relationships/hyperlink" Target="https://www.suu.edu/hss/comm/masters/capstone/thesis/jolley-d.pdf"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psy.cmu.edu/~siegler/35bronfebrenner94.pdf" TargetMode="External"/><Relationship Id="rId2" Type="http://schemas.openxmlformats.org/officeDocument/2006/relationships/hyperlink" Target="http://dropoutprevention.org/wp-content/uploads/2015/07/paquetteryanwebquest_20091110.pd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youtube.com/watch?v=ZIPsPRaZP6M" TargetMode="External"/><Relationship Id="rId2" Type="http://schemas.openxmlformats.org/officeDocument/2006/relationships/hyperlink" Target="https://www.youtube.com/watch?v=aNM81AkdBZ4" TargetMode="External"/><Relationship Id="rId1" Type="http://schemas.openxmlformats.org/officeDocument/2006/relationships/slideLayout" Target="../slideLayouts/slideLayout2.xml"/><Relationship Id="rId4" Type="http://schemas.openxmlformats.org/officeDocument/2006/relationships/hyperlink" Target="https://www.youtube.com/watch?v=YVRchyurs1g"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colorado.edu/ftep/sites/default/files/attached-files/on_diversity_in_teaching_and_learning-_a_compendium.26-30.pdf" TargetMode="External"/><Relationship Id="rId2" Type="http://schemas.openxmlformats.org/officeDocument/2006/relationships/hyperlink" Target="https://www.youtube.com/watch?v=gw875fIHOho"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ctl.yale.edu/teaching/ideas-teaching/diversity-classroo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sace.org.za/assets/documents/uploads/sace_65860-2017-10-13-SACE%20Professional%20Teaching%20Standards%20LR.%202.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695792"/>
            <a:ext cx="9144000" cy="1523534"/>
          </a:xfrm>
          <a:solidFill>
            <a:srgbClr val="00B050"/>
          </a:solidFill>
        </p:spPr>
        <p:txBody>
          <a:bodyPr anchor="t">
            <a:normAutofit/>
          </a:bodyPr>
          <a:lstStyle/>
          <a:p>
            <a:pPr algn="l">
              <a:lnSpc>
                <a:spcPct val="100000"/>
              </a:lnSpc>
            </a:pPr>
            <a:r>
              <a:rPr lang="en-ZA" sz="3200" b="1" dirty="0">
                <a:solidFill>
                  <a:schemeClr val="bg1"/>
                </a:solidFill>
                <a:latin typeface="+mn-lt"/>
              </a:rPr>
              <a:t>Programme: </a:t>
            </a:r>
            <a:r>
              <a:rPr lang="en-ZA" sz="3200" b="1" dirty="0" smtClean="0">
                <a:solidFill>
                  <a:schemeClr val="bg1"/>
                </a:solidFill>
                <a:latin typeface="+mn-lt"/>
              </a:rPr>
              <a:t>Advanced Diploma (TVT)</a:t>
            </a:r>
            <a:r>
              <a:rPr lang="en-ZA" sz="3200" dirty="0">
                <a:solidFill>
                  <a:schemeClr val="bg1"/>
                </a:solidFill>
                <a:latin typeface="+mn-lt"/>
              </a:rPr>
              <a:t/>
            </a:r>
            <a:br>
              <a:rPr lang="en-ZA" sz="3200" dirty="0">
                <a:solidFill>
                  <a:schemeClr val="bg1"/>
                </a:solidFill>
                <a:latin typeface="+mn-lt"/>
              </a:rPr>
            </a:br>
            <a:r>
              <a:rPr lang="en-ZA" sz="2000" dirty="0">
                <a:solidFill>
                  <a:schemeClr val="bg1"/>
                </a:solidFill>
                <a:latin typeface="+mn-lt"/>
              </a:rPr>
              <a:t/>
            </a:r>
            <a:br>
              <a:rPr lang="en-ZA" sz="2000" dirty="0">
                <a:solidFill>
                  <a:schemeClr val="bg1"/>
                </a:solidFill>
                <a:latin typeface="+mn-lt"/>
              </a:rPr>
            </a:br>
            <a:r>
              <a:rPr lang="en-ZA" sz="3200" b="1" dirty="0">
                <a:solidFill>
                  <a:schemeClr val="bg1"/>
                </a:solidFill>
                <a:latin typeface="+mn-lt"/>
              </a:rPr>
              <a:t>Course: </a:t>
            </a:r>
          </a:p>
        </p:txBody>
      </p:sp>
      <p:sp>
        <p:nvSpPr>
          <p:cNvPr id="3" name="Subtitle 2"/>
          <p:cNvSpPr>
            <a:spLocks noGrp="1"/>
          </p:cNvSpPr>
          <p:nvPr>
            <p:ph type="subTitle" idx="1"/>
          </p:nvPr>
        </p:nvSpPr>
        <p:spPr>
          <a:xfrm>
            <a:off x="1523999" y="2362200"/>
            <a:ext cx="9144000" cy="4419599"/>
          </a:xfrm>
        </p:spPr>
        <p:txBody>
          <a:bodyPr>
            <a:normAutofit fontScale="92500" lnSpcReduction="10000"/>
          </a:bodyPr>
          <a:lstStyle/>
          <a:p>
            <a:pPr algn="l"/>
            <a:endParaRPr lang="en-ZA" sz="2000" dirty="0">
              <a:solidFill>
                <a:srgbClr val="00B050"/>
              </a:solidFill>
            </a:endParaRPr>
          </a:p>
          <a:p>
            <a:pPr algn="l">
              <a:spcAft>
                <a:spcPts val="600"/>
              </a:spcAft>
            </a:pPr>
            <a:r>
              <a:rPr lang="en-ZA" sz="2800" dirty="0" smtClean="0">
                <a:solidFill>
                  <a:srgbClr val="00B050"/>
                </a:solidFill>
              </a:rPr>
              <a:t>Guidelines </a:t>
            </a:r>
            <a:r>
              <a:rPr lang="en-ZA" sz="2800" dirty="0">
                <a:solidFill>
                  <a:srgbClr val="00B050"/>
                </a:solidFill>
              </a:rPr>
              <a:t>contributed by: 						</a:t>
            </a:r>
            <a:r>
              <a:rPr lang="en-ZA" sz="3800" dirty="0">
                <a:solidFill>
                  <a:srgbClr val="00B050"/>
                </a:solidFill>
              </a:rPr>
              <a:t>			</a:t>
            </a:r>
          </a:p>
          <a:p>
            <a:pPr algn="l">
              <a:spcAft>
                <a:spcPts val="600"/>
              </a:spcAft>
            </a:pPr>
            <a:endParaRPr lang="en-ZA" sz="3800" dirty="0">
              <a:solidFill>
                <a:srgbClr val="00B050"/>
              </a:solidFill>
            </a:endParaRPr>
          </a:p>
          <a:p>
            <a:pPr algn="l">
              <a:spcAft>
                <a:spcPts val="600"/>
              </a:spcAft>
            </a:pPr>
            <a:r>
              <a:rPr lang="en-ZA" sz="3800" dirty="0">
                <a:solidFill>
                  <a:srgbClr val="00B050"/>
                </a:solidFill>
              </a:rPr>
              <a:t>	</a:t>
            </a:r>
            <a:r>
              <a:rPr lang="en-ZA" sz="3200" dirty="0">
                <a:solidFill>
                  <a:srgbClr val="00B050"/>
                </a:solidFill>
              </a:rPr>
              <a:t>		</a:t>
            </a:r>
          </a:p>
          <a:p>
            <a:pPr algn="l"/>
            <a:r>
              <a:rPr lang="en-ZA" sz="2800" dirty="0">
                <a:solidFill>
                  <a:srgbClr val="00B050"/>
                </a:solidFill>
              </a:rPr>
              <a:t>Date contributed:	</a:t>
            </a:r>
          </a:p>
          <a:p>
            <a:pPr algn="l"/>
            <a:endParaRPr lang="en-ZA" sz="1700" dirty="0">
              <a:solidFill>
                <a:srgbClr val="00B050"/>
              </a:solidFill>
            </a:endParaRPr>
          </a:p>
          <a:p>
            <a:pPr algn="l"/>
            <a:r>
              <a:rPr lang="en-ZA" sz="2800" dirty="0">
                <a:solidFill>
                  <a:srgbClr val="00B050"/>
                </a:solidFill>
              </a:rPr>
              <a:t>What version of the </a:t>
            </a:r>
          </a:p>
          <a:p>
            <a:pPr algn="l"/>
            <a:r>
              <a:rPr lang="en-ZA" sz="2800" dirty="0">
                <a:solidFill>
                  <a:srgbClr val="00B050"/>
                </a:solidFill>
              </a:rPr>
              <a:t>course are you working on?	</a:t>
            </a:r>
          </a:p>
        </p:txBody>
      </p:sp>
      <p:sp>
        <p:nvSpPr>
          <p:cNvPr id="4" name="TextBox 3"/>
          <p:cNvSpPr txBox="1"/>
          <p:nvPr/>
        </p:nvSpPr>
        <p:spPr>
          <a:xfrm>
            <a:off x="3201351" y="1509944"/>
            <a:ext cx="6961551" cy="584775"/>
          </a:xfrm>
          <a:prstGeom prst="rect">
            <a:avLst/>
          </a:prstGeom>
          <a:noFill/>
        </p:spPr>
        <p:txBody>
          <a:bodyPr wrap="square" rtlCol="0">
            <a:spAutoFit/>
          </a:bodyPr>
          <a:lstStyle/>
          <a:p>
            <a:r>
              <a:rPr lang="en-ZA" sz="3200" b="1" dirty="0">
                <a:solidFill>
                  <a:schemeClr val="bg1"/>
                </a:solidFill>
                <a:ea typeface="+mj-ea"/>
                <a:cs typeface="+mj-cs"/>
              </a:rPr>
              <a:t>EDUCATIONAL PSYCHOLOGY IN </a:t>
            </a:r>
            <a:r>
              <a:rPr lang="en-ZA" sz="3200" b="1" dirty="0" smtClean="0">
                <a:solidFill>
                  <a:schemeClr val="bg1"/>
                </a:solidFill>
                <a:ea typeface="+mj-ea"/>
                <a:cs typeface="+mj-cs"/>
              </a:rPr>
              <a:t>TVET</a:t>
            </a:r>
            <a:endParaRPr lang="en-ZA" sz="3200" b="1" dirty="0">
              <a:solidFill>
                <a:schemeClr val="bg1"/>
              </a:solidFill>
              <a:ea typeface="+mj-ea"/>
              <a:cs typeface="+mj-cs"/>
            </a:endParaRPr>
          </a:p>
        </p:txBody>
      </p:sp>
      <p:sp>
        <p:nvSpPr>
          <p:cNvPr id="6" name="Rounded Rectangle 5"/>
          <p:cNvSpPr/>
          <p:nvPr/>
        </p:nvSpPr>
        <p:spPr>
          <a:xfrm>
            <a:off x="5445892" y="4847274"/>
            <a:ext cx="4991100"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bg1"/>
                </a:solidFill>
              </a:rPr>
              <a:t>September 2018 </a:t>
            </a:r>
            <a:endParaRPr lang="en-ZA" sz="2800" dirty="0">
              <a:solidFill>
                <a:schemeClr val="bg1"/>
              </a:solidFill>
            </a:endParaRPr>
          </a:p>
        </p:txBody>
      </p:sp>
      <p:sp>
        <p:nvSpPr>
          <p:cNvPr id="7" name="Rounded Rectangle 6"/>
          <p:cNvSpPr/>
          <p:nvPr/>
        </p:nvSpPr>
        <p:spPr>
          <a:xfrm>
            <a:off x="5445892" y="2591169"/>
            <a:ext cx="4991100"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bg1"/>
                </a:solidFill>
              </a:rPr>
              <a:t>Lucky Maluleke, Neville Rudman</a:t>
            </a:r>
            <a:endParaRPr lang="en-ZA" sz="2800" dirty="0">
              <a:solidFill>
                <a:schemeClr val="bg1"/>
              </a:solidFill>
            </a:endParaRPr>
          </a:p>
        </p:txBody>
      </p:sp>
      <p:sp>
        <p:nvSpPr>
          <p:cNvPr id="8" name="Rounded Rectangle 7"/>
          <p:cNvSpPr/>
          <p:nvPr/>
        </p:nvSpPr>
        <p:spPr>
          <a:xfrm>
            <a:off x="5445892" y="3276968"/>
            <a:ext cx="4991100"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bg1"/>
                </a:solidFill>
              </a:rPr>
              <a:t>Lucky Ndlela, Mike Adendorff</a:t>
            </a:r>
            <a:endParaRPr lang="en-ZA" sz="2800" dirty="0">
              <a:solidFill>
                <a:schemeClr val="bg1"/>
              </a:solidFill>
            </a:endParaRPr>
          </a:p>
        </p:txBody>
      </p:sp>
      <p:sp>
        <p:nvSpPr>
          <p:cNvPr id="10" name="Rounded Rectangle 9"/>
          <p:cNvSpPr/>
          <p:nvPr/>
        </p:nvSpPr>
        <p:spPr>
          <a:xfrm>
            <a:off x="5445892" y="5562178"/>
            <a:ext cx="4991100" cy="5429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bg1"/>
                </a:solidFill>
              </a:rPr>
              <a:t>Version 2</a:t>
            </a:r>
            <a:endParaRPr lang="en-ZA" sz="2800" dirty="0">
              <a:solidFill>
                <a:schemeClr val="bg1"/>
              </a:solidFill>
            </a:endParaRPr>
          </a:p>
        </p:txBody>
      </p:sp>
    </p:spTree>
    <p:extLst>
      <p:ext uri="{BB962C8B-B14F-4D97-AF65-F5344CB8AC3E}">
        <p14:creationId xmlns:p14="http://schemas.microsoft.com/office/powerpoint/2010/main" val="713627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Learning Outcomes for Course</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0" indent="0">
              <a:buNone/>
            </a:pPr>
            <a:r>
              <a:rPr lang="en-ZA" sz="2200" dirty="0" smtClean="0">
                <a:solidFill>
                  <a:srgbClr val="0000CC"/>
                </a:solidFill>
              </a:rPr>
              <a:t>By </a:t>
            </a:r>
            <a:r>
              <a:rPr lang="en-ZA" sz="2200" dirty="0">
                <a:solidFill>
                  <a:srgbClr val="0000CC"/>
                </a:solidFill>
              </a:rPr>
              <a:t>the end of this course, you should be able to:</a:t>
            </a:r>
          </a:p>
          <a:p>
            <a:pPr lvl="0"/>
            <a:r>
              <a:rPr lang="en-ZA" sz="2200" dirty="0" smtClean="0">
                <a:solidFill>
                  <a:srgbClr val="0000CC"/>
                </a:solidFill>
              </a:rPr>
              <a:t>weigh up </a:t>
            </a:r>
            <a:r>
              <a:rPr lang="en-ZA" sz="2200" dirty="0">
                <a:solidFill>
                  <a:srgbClr val="0000CC"/>
                </a:solidFill>
              </a:rPr>
              <a:t>different </a:t>
            </a:r>
            <a:r>
              <a:rPr lang="en-ZA" sz="2200" b="1" dirty="0">
                <a:solidFill>
                  <a:srgbClr val="0000CC"/>
                </a:solidFill>
              </a:rPr>
              <a:t>learning theories</a:t>
            </a:r>
            <a:r>
              <a:rPr lang="en-ZA" sz="2200" dirty="0">
                <a:solidFill>
                  <a:srgbClr val="0000CC"/>
                </a:solidFill>
              </a:rPr>
              <a:t>, including theories of adult learning, on the basis of how they can contribute to teaching and learning in TVET</a:t>
            </a:r>
          </a:p>
          <a:p>
            <a:pPr lvl="0"/>
            <a:r>
              <a:rPr lang="en-ZA" sz="2200" dirty="0">
                <a:solidFill>
                  <a:srgbClr val="0000CC"/>
                </a:solidFill>
              </a:rPr>
              <a:t>distinguish different </a:t>
            </a:r>
            <a:r>
              <a:rPr lang="en-ZA" sz="2200" b="1" dirty="0">
                <a:solidFill>
                  <a:srgbClr val="0000CC"/>
                </a:solidFill>
              </a:rPr>
              <a:t>forms of intelligence and learning styles</a:t>
            </a:r>
            <a:r>
              <a:rPr lang="en-ZA" sz="2200" dirty="0">
                <a:solidFill>
                  <a:srgbClr val="0000CC"/>
                </a:solidFill>
              </a:rPr>
              <a:t> in relation to the TVET classroom</a:t>
            </a:r>
          </a:p>
          <a:p>
            <a:pPr lvl="0"/>
            <a:r>
              <a:rPr lang="en-ZA" sz="2200" dirty="0">
                <a:solidFill>
                  <a:srgbClr val="0000CC"/>
                </a:solidFill>
              </a:rPr>
              <a:t>identify various </a:t>
            </a:r>
            <a:r>
              <a:rPr lang="en-ZA" sz="2200" b="1" dirty="0">
                <a:solidFill>
                  <a:srgbClr val="0000CC"/>
                </a:solidFill>
              </a:rPr>
              <a:t>barriers to learning</a:t>
            </a:r>
            <a:r>
              <a:rPr lang="en-ZA" sz="2200" dirty="0">
                <a:solidFill>
                  <a:srgbClr val="0000CC"/>
                </a:solidFill>
              </a:rPr>
              <a:t> in the TVET context in order to support students to overcome these barriers</a:t>
            </a:r>
          </a:p>
          <a:p>
            <a:pPr lvl="0"/>
            <a:r>
              <a:rPr lang="en-ZA" sz="2200" dirty="0">
                <a:solidFill>
                  <a:srgbClr val="0000CC"/>
                </a:solidFill>
              </a:rPr>
              <a:t>grasp the need for </a:t>
            </a:r>
            <a:r>
              <a:rPr lang="en-ZA" sz="2200" b="1" dirty="0">
                <a:solidFill>
                  <a:srgbClr val="0000CC"/>
                </a:solidFill>
              </a:rPr>
              <a:t>inclusive education</a:t>
            </a:r>
            <a:r>
              <a:rPr lang="en-ZA" sz="2200" dirty="0">
                <a:solidFill>
                  <a:srgbClr val="0000CC"/>
                </a:solidFill>
              </a:rPr>
              <a:t>, and apply its principles in the TVET teaching and learning context </a:t>
            </a:r>
          </a:p>
          <a:p>
            <a:r>
              <a:rPr lang="en-ZA" sz="2200" dirty="0">
                <a:solidFill>
                  <a:srgbClr val="0000CC"/>
                </a:solidFill>
              </a:rPr>
              <a:t>respond to, and accommodate where necessary, the </a:t>
            </a:r>
            <a:r>
              <a:rPr lang="en-ZA" sz="2200" b="1" dirty="0">
                <a:solidFill>
                  <a:srgbClr val="0000CC"/>
                </a:solidFill>
              </a:rPr>
              <a:t>varying needs of students</a:t>
            </a:r>
            <a:r>
              <a:rPr lang="en-ZA" sz="2200" dirty="0">
                <a:solidFill>
                  <a:srgbClr val="0000CC"/>
                </a:solidFill>
              </a:rPr>
              <a:t> in your teaching, having developed an enhanced understanding of the </a:t>
            </a:r>
            <a:r>
              <a:rPr lang="en-ZA" sz="2200" b="1" dirty="0">
                <a:solidFill>
                  <a:srgbClr val="0000CC"/>
                </a:solidFill>
              </a:rPr>
              <a:t>diverse nature and contexts of TVET students</a:t>
            </a:r>
            <a:r>
              <a:rPr lang="en-ZA" sz="2200" dirty="0">
                <a:solidFill>
                  <a:srgbClr val="0000CC"/>
                </a:solidFill>
              </a:rPr>
              <a:t>.</a:t>
            </a:r>
          </a:p>
        </p:txBody>
      </p:sp>
    </p:spTree>
    <p:extLst>
      <p:ext uri="{BB962C8B-B14F-4D97-AF65-F5344CB8AC3E}">
        <p14:creationId xmlns:p14="http://schemas.microsoft.com/office/powerpoint/2010/main" val="1868143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Course </a:t>
            </a:r>
            <a:r>
              <a:rPr lang="en-ZA" sz="3200" dirty="0" smtClean="0">
                <a:solidFill>
                  <a:schemeClr val="bg1"/>
                </a:solidFill>
                <a:latin typeface="+mn-lt"/>
              </a:rPr>
              <a:t>Contents</a:t>
            </a:r>
            <a:endParaRPr lang="en-ZA" sz="3600" b="1"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marL="457200" lvl="0" indent="-457200">
              <a:spcBef>
                <a:spcPts val="0"/>
              </a:spcBef>
              <a:spcAft>
                <a:spcPts val="600"/>
              </a:spcAft>
              <a:buFont typeface="+mj-lt"/>
              <a:buAutoNum type="arabicPeriod"/>
            </a:pPr>
            <a:r>
              <a:rPr lang="en-US" sz="2400" dirty="0">
                <a:solidFill>
                  <a:srgbClr val="0000CC"/>
                </a:solidFill>
              </a:rPr>
              <a:t>T</a:t>
            </a:r>
            <a:r>
              <a:rPr lang="en-US" sz="2200" dirty="0">
                <a:solidFill>
                  <a:srgbClr val="0000CC"/>
                </a:solidFill>
              </a:rPr>
              <a:t>hinking about </a:t>
            </a:r>
            <a:r>
              <a:rPr lang="en-US" sz="2200" i="1" dirty="0">
                <a:solidFill>
                  <a:srgbClr val="0000CC"/>
                </a:solidFill>
              </a:rPr>
              <a:t>learning </a:t>
            </a:r>
            <a:endParaRPr lang="en-US" sz="2200" i="1" dirty="0" smtClean="0">
              <a:solidFill>
                <a:srgbClr val="0000CC"/>
              </a:solidFill>
            </a:endParaRPr>
          </a:p>
          <a:p>
            <a:pPr marL="457200" lvl="0" indent="-457200">
              <a:spcBef>
                <a:spcPts val="0"/>
              </a:spcBef>
              <a:spcAft>
                <a:spcPts val="600"/>
              </a:spcAft>
              <a:buFont typeface="+mj-lt"/>
              <a:buAutoNum type="arabicPeriod"/>
            </a:pPr>
            <a:r>
              <a:rPr lang="en-ZA" sz="2200" dirty="0" smtClean="0">
                <a:solidFill>
                  <a:srgbClr val="0000CC"/>
                </a:solidFill>
              </a:rPr>
              <a:t>Ways </a:t>
            </a:r>
            <a:r>
              <a:rPr lang="en-ZA" sz="2200" dirty="0">
                <a:solidFill>
                  <a:srgbClr val="0000CC"/>
                </a:solidFill>
              </a:rPr>
              <a:t>of learning that work in TVET</a:t>
            </a:r>
          </a:p>
          <a:p>
            <a:pPr marL="457200" lvl="0" indent="-457200">
              <a:spcBef>
                <a:spcPts val="0"/>
              </a:spcBef>
              <a:spcAft>
                <a:spcPts val="600"/>
              </a:spcAft>
              <a:buFont typeface="+mj-lt"/>
              <a:buAutoNum type="arabicPeriod"/>
            </a:pPr>
            <a:r>
              <a:rPr lang="en-ZA" sz="2200" dirty="0">
                <a:solidFill>
                  <a:srgbClr val="0000CC"/>
                </a:solidFill>
              </a:rPr>
              <a:t>Theories of learning</a:t>
            </a:r>
          </a:p>
          <a:p>
            <a:pPr marL="457200" lvl="0" indent="-457200">
              <a:spcBef>
                <a:spcPts val="0"/>
              </a:spcBef>
              <a:spcAft>
                <a:spcPts val="600"/>
              </a:spcAft>
              <a:buFont typeface="+mj-lt"/>
              <a:buAutoNum type="arabicPeriod"/>
            </a:pPr>
            <a:r>
              <a:rPr lang="en-ZA" sz="2200" dirty="0">
                <a:solidFill>
                  <a:srgbClr val="0000CC"/>
                </a:solidFill>
              </a:rPr>
              <a:t>Intelligence and learning styles</a:t>
            </a:r>
          </a:p>
          <a:p>
            <a:pPr marL="457200" lvl="0" indent="-457200">
              <a:spcBef>
                <a:spcPts val="0"/>
              </a:spcBef>
              <a:spcAft>
                <a:spcPts val="600"/>
              </a:spcAft>
              <a:buFont typeface="+mj-lt"/>
              <a:buAutoNum type="arabicPeriod"/>
            </a:pPr>
            <a:r>
              <a:rPr lang="en-ZA" sz="2200" dirty="0">
                <a:solidFill>
                  <a:srgbClr val="0000CC"/>
                </a:solidFill>
              </a:rPr>
              <a:t>Barriers to learning</a:t>
            </a:r>
          </a:p>
          <a:p>
            <a:pPr marL="457200" indent="-457200">
              <a:spcBef>
                <a:spcPts val="0"/>
              </a:spcBef>
              <a:spcAft>
                <a:spcPts val="600"/>
              </a:spcAft>
              <a:buFont typeface="+mj-lt"/>
              <a:buAutoNum type="arabicPeriod"/>
            </a:pPr>
            <a:r>
              <a:rPr lang="en-ZA" sz="2200" dirty="0" smtClean="0">
                <a:solidFill>
                  <a:srgbClr val="0000CC"/>
                </a:solidFill>
              </a:rPr>
              <a:t>Diversity </a:t>
            </a:r>
            <a:r>
              <a:rPr lang="en-ZA" sz="2200" dirty="0">
                <a:solidFill>
                  <a:srgbClr val="0000CC"/>
                </a:solidFill>
              </a:rPr>
              <a:t>of TVET </a:t>
            </a:r>
            <a:r>
              <a:rPr lang="en-ZA" sz="2200" dirty="0" smtClean="0">
                <a:solidFill>
                  <a:srgbClr val="0000CC"/>
                </a:solidFill>
              </a:rPr>
              <a:t>students</a:t>
            </a:r>
          </a:p>
          <a:p>
            <a:pPr marL="457200" lvl="0" indent="-457200">
              <a:spcBef>
                <a:spcPts val="0"/>
              </a:spcBef>
              <a:spcAft>
                <a:spcPts val="600"/>
              </a:spcAft>
              <a:buFont typeface="+mj-lt"/>
              <a:buAutoNum type="arabicPeriod"/>
            </a:pPr>
            <a:r>
              <a:rPr lang="en-ZA" sz="2200" dirty="0">
                <a:solidFill>
                  <a:srgbClr val="0000CC"/>
                </a:solidFill>
              </a:rPr>
              <a:t>Inclusive </a:t>
            </a:r>
            <a:r>
              <a:rPr lang="en-ZA" sz="2200" dirty="0" smtClean="0">
                <a:solidFill>
                  <a:srgbClr val="0000CC"/>
                </a:solidFill>
              </a:rPr>
              <a:t>education</a:t>
            </a:r>
            <a:endParaRPr lang="en-ZA" sz="2200" dirty="0">
              <a:solidFill>
                <a:srgbClr val="0000CC"/>
              </a:solidFill>
            </a:endParaRPr>
          </a:p>
        </p:txBody>
      </p:sp>
    </p:spTree>
    <p:extLst>
      <p:ext uri="{BB962C8B-B14F-4D97-AF65-F5344CB8AC3E}">
        <p14:creationId xmlns:p14="http://schemas.microsoft.com/office/powerpoint/2010/main" val="1938805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fontScale="90000"/>
          </a:bodyPr>
          <a:lstStyle/>
          <a:p>
            <a:pPr lvl="0"/>
            <a:r>
              <a:rPr lang="en-ZA" sz="3200" dirty="0" smtClean="0">
                <a:solidFill>
                  <a:schemeClr val="bg1"/>
                </a:solidFill>
                <a:latin typeface="+mn-lt"/>
              </a:rPr>
              <a:t/>
            </a:r>
            <a:br>
              <a:rPr lang="en-ZA" sz="3200" dirty="0" smtClean="0">
                <a:solidFill>
                  <a:schemeClr val="bg1"/>
                </a:solidFill>
                <a:latin typeface="+mn-lt"/>
              </a:rPr>
            </a:br>
            <a:r>
              <a:rPr lang="en-ZA" sz="3600" dirty="0" smtClean="0">
                <a:solidFill>
                  <a:schemeClr val="bg1"/>
                </a:solidFill>
                <a:latin typeface="+mn-lt"/>
              </a:rPr>
              <a:t>Section 1</a:t>
            </a:r>
            <a:r>
              <a:rPr lang="en-ZA" sz="3600" dirty="0" smtClean="0">
                <a:solidFill>
                  <a:schemeClr val="bg1"/>
                </a:solidFill>
                <a:latin typeface="+mn-lt"/>
              </a:rPr>
              <a:t>: Learning: An introduction</a:t>
            </a:r>
            <a:r>
              <a:rPr lang="en-ZA" sz="3600" dirty="0">
                <a:solidFill>
                  <a:srgbClr val="0000CC"/>
                </a:solidFill>
              </a:rPr>
              <a:t/>
            </a:r>
            <a:br>
              <a:rPr lang="en-ZA" sz="3600" dirty="0">
                <a:solidFill>
                  <a:srgbClr val="0000CC"/>
                </a:solidFill>
              </a:rPr>
            </a:br>
            <a:endParaRPr lang="en-ZA" sz="3600" b="1"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lvl="0"/>
            <a:r>
              <a:rPr lang="en-US" sz="2400" dirty="0" smtClean="0">
                <a:solidFill>
                  <a:srgbClr val="0000CC"/>
                </a:solidFill>
              </a:rPr>
              <a:t>T</a:t>
            </a:r>
            <a:r>
              <a:rPr lang="en-US" sz="2200" dirty="0" smtClean="0">
                <a:solidFill>
                  <a:srgbClr val="0000CC"/>
                </a:solidFill>
              </a:rPr>
              <a:t>hinking </a:t>
            </a:r>
            <a:r>
              <a:rPr lang="en-US" sz="2200" dirty="0">
                <a:solidFill>
                  <a:srgbClr val="0000CC"/>
                </a:solidFill>
              </a:rPr>
              <a:t>about </a:t>
            </a:r>
            <a:r>
              <a:rPr lang="en-US" sz="2200" i="1" dirty="0">
                <a:solidFill>
                  <a:srgbClr val="0000CC"/>
                </a:solidFill>
              </a:rPr>
              <a:t>learning </a:t>
            </a:r>
            <a:r>
              <a:rPr lang="en-US" sz="2200" dirty="0">
                <a:solidFill>
                  <a:srgbClr val="C00000"/>
                </a:solidFill>
              </a:rPr>
              <a:t>[I am willing to contribute here.]</a:t>
            </a:r>
            <a:endParaRPr lang="en-ZA" sz="2200" dirty="0">
              <a:solidFill>
                <a:srgbClr val="C00000"/>
              </a:solidFill>
            </a:endParaRPr>
          </a:p>
          <a:p>
            <a:pPr lvl="1"/>
            <a:r>
              <a:rPr lang="en-US" sz="2200" dirty="0">
                <a:solidFill>
                  <a:srgbClr val="0000CC"/>
                </a:solidFill>
              </a:rPr>
              <a:t>A learning species: learning vs instinct; learning via language</a:t>
            </a:r>
            <a:endParaRPr lang="en-ZA" sz="2200" dirty="0">
              <a:solidFill>
                <a:srgbClr val="0000CC"/>
              </a:solidFill>
            </a:endParaRPr>
          </a:p>
          <a:p>
            <a:pPr lvl="1"/>
            <a:r>
              <a:rPr lang="en-US" sz="2200" dirty="0">
                <a:solidFill>
                  <a:srgbClr val="0000CC"/>
                </a:solidFill>
              </a:rPr>
              <a:t>Paradoxes of learning: Challenges for the lecturer – how to teach learners something that they do not already have a frame of reference for?</a:t>
            </a:r>
            <a:endParaRPr lang="en-ZA" sz="2200" dirty="0">
              <a:solidFill>
                <a:srgbClr val="0000CC"/>
              </a:solidFill>
            </a:endParaRPr>
          </a:p>
          <a:p>
            <a:pPr lvl="2"/>
            <a:r>
              <a:rPr lang="en-US" sz="2200" dirty="0">
                <a:solidFill>
                  <a:srgbClr val="0000CC"/>
                </a:solidFill>
              </a:rPr>
              <a:t>Not knowing, and </a:t>
            </a:r>
            <a:r>
              <a:rPr lang="en-US" sz="2200" i="1" dirty="0">
                <a:solidFill>
                  <a:srgbClr val="0000CC"/>
                </a:solidFill>
              </a:rPr>
              <a:t>thinking</a:t>
            </a:r>
            <a:r>
              <a:rPr lang="en-US" sz="2200" dirty="0">
                <a:solidFill>
                  <a:srgbClr val="0000CC"/>
                </a:solidFill>
              </a:rPr>
              <a:t> we know</a:t>
            </a:r>
            <a:endParaRPr lang="en-ZA" sz="2200" dirty="0">
              <a:solidFill>
                <a:srgbClr val="0000CC"/>
              </a:solidFill>
            </a:endParaRPr>
          </a:p>
          <a:p>
            <a:pPr lvl="2"/>
            <a:r>
              <a:rPr lang="en-US" sz="2200" dirty="0">
                <a:solidFill>
                  <a:srgbClr val="0000CC"/>
                </a:solidFill>
              </a:rPr>
              <a:t>Not having a frame of reference, and </a:t>
            </a:r>
            <a:r>
              <a:rPr lang="en-US" sz="2200" i="1" dirty="0">
                <a:solidFill>
                  <a:srgbClr val="0000CC"/>
                </a:solidFill>
              </a:rPr>
              <a:t>needing</a:t>
            </a:r>
            <a:r>
              <a:rPr lang="en-US" sz="2200" dirty="0">
                <a:solidFill>
                  <a:srgbClr val="0000CC"/>
                </a:solidFill>
              </a:rPr>
              <a:t> a frame of reference</a:t>
            </a:r>
            <a:endParaRPr lang="en-ZA" sz="2200" dirty="0">
              <a:solidFill>
                <a:srgbClr val="0000CC"/>
              </a:solidFill>
            </a:endParaRPr>
          </a:p>
          <a:p>
            <a:pPr lvl="2"/>
            <a:r>
              <a:rPr lang="en-US" sz="2200" dirty="0">
                <a:solidFill>
                  <a:srgbClr val="0000CC"/>
                </a:solidFill>
              </a:rPr>
              <a:t>Helping learners to build a frame of reference from what they </a:t>
            </a:r>
            <a:r>
              <a:rPr lang="en-US" sz="2200" i="1" dirty="0">
                <a:solidFill>
                  <a:srgbClr val="0000CC"/>
                </a:solidFill>
              </a:rPr>
              <a:t>do</a:t>
            </a:r>
            <a:r>
              <a:rPr lang="en-US" sz="2200" dirty="0">
                <a:solidFill>
                  <a:srgbClr val="0000CC"/>
                </a:solidFill>
              </a:rPr>
              <a:t> know, from everyday knowledge.</a:t>
            </a:r>
            <a:endParaRPr lang="en-ZA" sz="2200" dirty="0">
              <a:solidFill>
                <a:srgbClr val="0000CC"/>
              </a:solidFill>
            </a:endParaRPr>
          </a:p>
        </p:txBody>
      </p:sp>
    </p:spTree>
    <p:extLst>
      <p:ext uri="{BB962C8B-B14F-4D97-AF65-F5344CB8AC3E}">
        <p14:creationId xmlns:p14="http://schemas.microsoft.com/office/powerpoint/2010/main" val="2034328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2875"/>
            <a:ext cx="10515600" cy="704851"/>
          </a:xfrm>
          <a:solidFill>
            <a:srgbClr val="00B050"/>
          </a:solidFill>
        </p:spPr>
        <p:txBody>
          <a:bodyPr>
            <a:normAutofit fontScale="90000"/>
          </a:bodyPr>
          <a:lstStyle/>
          <a:p>
            <a:pPr lvl="0"/>
            <a:r>
              <a:rPr lang="en-ZA" sz="3200" dirty="0" smtClean="0">
                <a:solidFill>
                  <a:schemeClr val="bg1"/>
                </a:solidFill>
                <a:latin typeface="+mn-lt"/>
              </a:rPr>
              <a:t/>
            </a:r>
            <a:br>
              <a:rPr lang="en-ZA" sz="3200" dirty="0" smtClean="0">
                <a:solidFill>
                  <a:schemeClr val="bg1"/>
                </a:solidFill>
                <a:latin typeface="+mn-lt"/>
              </a:rPr>
            </a:br>
            <a:r>
              <a:rPr lang="en-ZA" sz="3200" dirty="0" smtClean="0">
                <a:solidFill>
                  <a:schemeClr val="bg1"/>
                </a:solidFill>
                <a:latin typeface="+mn-lt"/>
              </a:rPr>
              <a:t>Section 2</a:t>
            </a:r>
            <a:r>
              <a:rPr lang="en-ZA" sz="3200" dirty="0" smtClean="0">
                <a:solidFill>
                  <a:schemeClr val="bg1"/>
                </a:solidFill>
                <a:latin typeface="+mn-lt"/>
              </a:rPr>
              <a:t>: </a:t>
            </a:r>
            <a:r>
              <a:rPr lang="en-ZA" sz="3600" dirty="0">
                <a:solidFill>
                  <a:schemeClr val="bg1"/>
                </a:solidFill>
                <a:latin typeface="+mn-lt"/>
              </a:rPr>
              <a:t>Ways of learning that work in TVET</a:t>
            </a:r>
            <a:r>
              <a:rPr lang="en-ZA" sz="3600" dirty="0">
                <a:solidFill>
                  <a:srgbClr val="0000CC"/>
                </a:solidFill>
              </a:rPr>
              <a:t/>
            </a:r>
            <a:br>
              <a:rPr lang="en-ZA" sz="3600" dirty="0">
                <a:solidFill>
                  <a:srgbClr val="0000CC"/>
                </a:solidFill>
              </a:rPr>
            </a:br>
            <a:endParaRPr lang="en-ZA" sz="3600" b="1" dirty="0">
              <a:solidFill>
                <a:schemeClr val="bg1"/>
              </a:solidFill>
              <a:latin typeface="+mn-lt"/>
            </a:endParaRPr>
          </a:p>
        </p:txBody>
      </p:sp>
      <p:sp>
        <p:nvSpPr>
          <p:cNvPr id="3" name="Content Placeholder 2"/>
          <p:cNvSpPr>
            <a:spLocks noGrp="1"/>
          </p:cNvSpPr>
          <p:nvPr>
            <p:ph idx="1"/>
          </p:nvPr>
        </p:nvSpPr>
        <p:spPr>
          <a:xfrm>
            <a:off x="838200" y="847726"/>
            <a:ext cx="10515600" cy="6010273"/>
          </a:xfrm>
          <a:ln>
            <a:solidFill>
              <a:srgbClr val="0000FF"/>
            </a:solidFill>
          </a:ln>
        </p:spPr>
        <p:txBody>
          <a:bodyPr>
            <a:normAutofit fontScale="55000" lnSpcReduction="20000"/>
          </a:bodyPr>
          <a:lstStyle/>
          <a:p>
            <a:pPr lvl="0">
              <a:spcBef>
                <a:spcPts val="0"/>
              </a:spcBef>
              <a:spcAft>
                <a:spcPts val="600"/>
              </a:spcAft>
            </a:pPr>
            <a:r>
              <a:rPr lang="en-ZA" sz="4000" dirty="0" smtClean="0">
                <a:solidFill>
                  <a:srgbClr val="0000CC"/>
                </a:solidFill>
              </a:rPr>
              <a:t>Ways of learning that work in TVET (see Lucas, Spencer and Claxton. 2012. How to teach vocational education: A theory of vocational pedagogy):</a:t>
            </a:r>
          </a:p>
          <a:p>
            <a:pPr lvl="1"/>
            <a:r>
              <a:rPr lang="en-ZA" sz="3500" dirty="0">
                <a:solidFill>
                  <a:srgbClr val="0000CC"/>
                </a:solidFill>
              </a:rPr>
              <a:t>learning by watching  </a:t>
            </a:r>
            <a:r>
              <a:rPr lang="en-ZA" sz="3500" dirty="0">
                <a:solidFill>
                  <a:srgbClr val="C00000"/>
                </a:solidFill>
              </a:rPr>
              <a:t>[a short passage on each of these should suffice, with an overall video]</a:t>
            </a:r>
          </a:p>
          <a:p>
            <a:pPr lvl="1"/>
            <a:r>
              <a:rPr lang="en-ZA" sz="3500" dirty="0">
                <a:solidFill>
                  <a:srgbClr val="0000CC"/>
                </a:solidFill>
              </a:rPr>
              <a:t>learning by imitating                                                                                       </a:t>
            </a:r>
          </a:p>
          <a:p>
            <a:pPr lvl="1"/>
            <a:r>
              <a:rPr lang="en-ZA" sz="3500" dirty="0">
                <a:solidFill>
                  <a:srgbClr val="0000CC"/>
                </a:solidFill>
              </a:rPr>
              <a:t>learning by imagining</a:t>
            </a:r>
          </a:p>
          <a:p>
            <a:pPr lvl="1"/>
            <a:r>
              <a:rPr lang="en-ZA" sz="3500" dirty="0">
                <a:solidFill>
                  <a:srgbClr val="0000CC"/>
                </a:solidFill>
              </a:rPr>
              <a:t>learning by practising or trial and error / making mistakes</a:t>
            </a:r>
          </a:p>
          <a:p>
            <a:pPr lvl="1"/>
            <a:r>
              <a:rPr lang="en-ZA" sz="3500" dirty="0">
                <a:solidFill>
                  <a:srgbClr val="0000CC"/>
                </a:solidFill>
              </a:rPr>
              <a:t>learning by listening, transcribing and remembering </a:t>
            </a:r>
          </a:p>
          <a:p>
            <a:pPr lvl="1"/>
            <a:r>
              <a:rPr lang="en-ZA" sz="3500" dirty="0">
                <a:solidFill>
                  <a:srgbClr val="0000CC"/>
                </a:solidFill>
              </a:rPr>
              <a:t>learning by trying to answer questions</a:t>
            </a:r>
          </a:p>
          <a:p>
            <a:pPr lvl="1"/>
            <a:r>
              <a:rPr lang="en-ZA" sz="3500" dirty="0">
                <a:solidFill>
                  <a:srgbClr val="0000CC"/>
                </a:solidFill>
              </a:rPr>
              <a:t>learning through posing questions / enquiry /research</a:t>
            </a:r>
          </a:p>
          <a:p>
            <a:pPr lvl="1"/>
            <a:r>
              <a:rPr lang="en-ZA" sz="3500" dirty="0">
                <a:solidFill>
                  <a:srgbClr val="0000CC"/>
                </a:solidFill>
              </a:rPr>
              <a:t>learning by having our certainties /assumptions disrupted</a:t>
            </a:r>
          </a:p>
          <a:p>
            <a:pPr lvl="1"/>
            <a:r>
              <a:rPr lang="en-ZA" sz="3500" dirty="0">
                <a:solidFill>
                  <a:srgbClr val="0000CC"/>
                </a:solidFill>
              </a:rPr>
              <a:t>learning through feedback </a:t>
            </a:r>
          </a:p>
          <a:p>
            <a:pPr lvl="1"/>
            <a:r>
              <a:rPr lang="en-ZA" sz="3500" dirty="0">
                <a:solidFill>
                  <a:srgbClr val="0000CC"/>
                </a:solidFill>
              </a:rPr>
              <a:t>learning through conversation or co-operating with peers </a:t>
            </a:r>
          </a:p>
          <a:p>
            <a:pPr lvl="1"/>
            <a:r>
              <a:rPr lang="en-ZA" sz="3500" dirty="0">
                <a:solidFill>
                  <a:srgbClr val="0000CC"/>
                </a:solidFill>
              </a:rPr>
              <a:t>learning by teaching and helping </a:t>
            </a:r>
          </a:p>
          <a:p>
            <a:pPr lvl="1"/>
            <a:r>
              <a:rPr lang="en-ZA" sz="3500" dirty="0">
                <a:solidFill>
                  <a:srgbClr val="0000CC"/>
                </a:solidFill>
              </a:rPr>
              <a:t>learning by real-world problem-solving </a:t>
            </a:r>
          </a:p>
          <a:p>
            <a:pPr lvl="1"/>
            <a:r>
              <a:rPr lang="en-ZA" sz="3500" dirty="0">
                <a:solidFill>
                  <a:srgbClr val="0000CC"/>
                </a:solidFill>
              </a:rPr>
              <a:t>learning by drafting and sketching </a:t>
            </a:r>
          </a:p>
          <a:p>
            <a:pPr lvl="1"/>
            <a:r>
              <a:rPr lang="en-ZA" sz="3500" dirty="0">
                <a:solidFill>
                  <a:srgbClr val="0000CC"/>
                </a:solidFill>
              </a:rPr>
              <a:t>learning by designing and making</a:t>
            </a:r>
          </a:p>
          <a:p>
            <a:pPr lvl="1"/>
            <a:r>
              <a:rPr lang="en-ZA" sz="3500" dirty="0">
                <a:solidFill>
                  <a:srgbClr val="0000CC"/>
                </a:solidFill>
              </a:rPr>
              <a:t>learning on the fly </a:t>
            </a:r>
          </a:p>
          <a:p>
            <a:pPr lvl="1"/>
            <a:r>
              <a:rPr lang="en-ZA" sz="3500" dirty="0">
                <a:solidFill>
                  <a:srgbClr val="0000CC"/>
                </a:solidFill>
              </a:rPr>
              <a:t>learning by being coached </a:t>
            </a:r>
          </a:p>
          <a:p>
            <a:pPr lvl="1"/>
            <a:r>
              <a:rPr lang="en-ZA" sz="3500" dirty="0">
                <a:solidFill>
                  <a:srgbClr val="0000CC"/>
                </a:solidFill>
              </a:rPr>
              <a:t>learning by competing </a:t>
            </a:r>
          </a:p>
          <a:p>
            <a:pPr lvl="1"/>
            <a:r>
              <a:rPr lang="en-ZA" sz="3500" dirty="0">
                <a:solidFill>
                  <a:srgbClr val="0000CC"/>
                </a:solidFill>
              </a:rPr>
              <a:t>learning through simulation and role play </a:t>
            </a:r>
          </a:p>
          <a:p>
            <a:pPr lvl="1"/>
            <a:r>
              <a:rPr lang="en-ZA" sz="3500" dirty="0">
                <a:solidFill>
                  <a:srgbClr val="0000CC"/>
                </a:solidFill>
              </a:rPr>
              <a:t>learning through virtual environments </a:t>
            </a:r>
          </a:p>
          <a:p>
            <a:pPr lvl="1"/>
            <a:r>
              <a:rPr lang="en-ZA" sz="3500" dirty="0">
                <a:solidFill>
                  <a:srgbClr val="0000CC"/>
                </a:solidFill>
              </a:rPr>
              <a:t>learning through games </a:t>
            </a:r>
          </a:p>
        </p:txBody>
      </p:sp>
    </p:spTree>
    <p:extLst>
      <p:ext uri="{BB962C8B-B14F-4D97-AF65-F5344CB8AC3E}">
        <p14:creationId xmlns:p14="http://schemas.microsoft.com/office/powerpoint/2010/main" val="1707043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4" y="1"/>
            <a:ext cx="10925175" cy="533400"/>
          </a:xfrm>
          <a:solidFill>
            <a:srgbClr val="00B050"/>
          </a:solidFill>
        </p:spPr>
        <p:txBody>
          <a:bodyPr>
            <a:normAutofit fontScale="90000"/>
          </a:bodyPr>
          <a:lstStyle/>
          <a:p>
            <a:pPr lvl="0"/>
            <a:r>
              <a:rPr lang="en-ZA" sz="3200" dirty="0" smtClean="0">
                <a:solidFill>
                  <a:schemeClr val="bg1"/>
                </a:solidFill>
                <a:latin typeface="+mn-lt"/>
              </a:rPr>
              <a:t/>
            </a:r>
            <a:br>
              <a:rPr lang="en-ZA" sz="3200" dirty="0" smtClean="0">
                <a:solidFill>
                  <a:schemeClr val="bg1"/>
                </a:solidFill>
                <a:latin typeface="+mn-lt"/>
              </a:rPr>
            </a:br>
            <a:r>
              <a:rPr lang="en-ZA" sz="3600" dirty="0">
                <a:solidFill>
                  <a:schemeClr val="bg1"/>
                </a:solidFill>
                <a:latin typeface="+mn-lt"/>
              </a:rPr>
              <a:t>Section </a:t>
            </a:r>
            <a:r>
              <a:rPr lang="en-ZA" sz="3600" dirty="0" smtClean="0">
                <a:solidFill>
                  <a:schemeClr val="bg1"/>
                </a:solidFill>
                <a:latin typeface="+mn-lt"/>
              </a:rPr>
              <a:t>3</a:t>
            </a:r>
            <a:r>
              <a:rPr lang="en-ZA" sz="3600" dirty="0" smtClean="0">
                <a:solidFill>
                  <a:schemeClr val="bg1"/>
                </a:solidFill>
                <a:latin typeface="+mn-lt"/>
              </a:rPr>
              <a:t>:  </a:t>
            </a:r>
            <a:r>
              <a:rPr lang="en-ZA" sz="3600" dirty="0">
                <a:solidFill>
                  <a:schemeClr val="bg1"/>
                </a:solidFill>
                <a:latin typeface="+mn-lt"/>
              </a:rPr>
              <a:t>Understanding learning: Theories of learning</a:t>
            </a:r>
            <a:r>
              <a:rPr lang="en-ZA" sz="3200" dirty="0">
                <a:latin typeface="+mn-lt"/>
              </a:rPr>
              <a:t/>
            </a:r>
            <a:br>
              <a:rPr lang="en-ZA" sz="3200" dirty="0">
                <a:latin typeface="+mn-lt"/>
              </a:rPr>
            </a:br>
            <a:endParaRPr lang="en-ZA" sz="3600" b="1" dirty="0">
              <a:solidFill>
                <a:schemeClr val="bg1"/>
              </a:solidFill>
              <a:latin typeface="+mn-lt"/>
            </a:endParaRPr>
          </a:p>
        </p:txBody>
      </p:sp>
      <p:sp>
        <p:nvSpPr>
          <p:cNvPr id="3" name="Content Placeholder 2"/>
          <p:cNvSpPr>
            <a:spLocks noGrp="1"/>
          </p:cNvSpPr>
          <p:nvPr>
            <p:ph idx="1"/>
          </p:nvPr>
        </p:nvSpPr>
        <p:spPr>
          <a:xfrm>
            <a:off x="838200" y="533402"/>
            <a:ext cx="10515600" cy="6252410"/>
          </a:xfrm>
          <a:ln>
            <a:solidFill>
              <a:srgbClr val="0000FF"/>
            </a:solidFill>
          </a:ln>
        </p:spPr>
        <p:txBody>
          <a:bodyPr>
            <a:normAutofit fontScale="25000" lnSpcReduction="20000"/>
          </a:bodyPr>
          <a:lstStyle/>
          <a:p>
            <a:pPr marL="0" indent="0">
              <a:buNone/>
            </a:pPr>
            <a:r>
              <a:rPr lang="en-ZA" sz="6400" dirty="0" smtClean="0">
                <a:solidFill>
                  <a:srgbClr val="C00000"/>
                </a:solidFill>
              </a:rPr>
              <a:t>[My suggestions for theories of learning below are linked to</a:t>
            </a:r>
            <a:r>
              <a:rPr lang="en-ZA" sz="6400" dirty="0">
                <a:solidFill>
                  <a:srgbClr val="C00000"/>
                </a:solidFill>
              </a:rPr>
              <a:t> the definite </a:t>
            </a:r>
            <a:r>
              <a:rPr lang="en-ZA" sz="6400" dirty="0" smtClean="0">
                <a:solidFill>
                  <a:srgbClr val="C00000"/>
                </a:solidFill>
              </a:rPr>
              <a:t>bearing they have on </a:t>
            </a:r>
            <a:r>
              <a:rPr lang="en-ZA" sz="6400" dirty="0">
                <a:solidFill>
                  <a:srgbClr val="C00000"/>
                </a:solidFill>
              </a:rPr>
              <a:t>the practice of teaching in </a:t>
            </a:r>
            <a:r>
              <a:rPr lang="en-ZA" sz="6400" dirty="0" smtClean="0">
                <a:solidFill>
                  <a:srgbClr val="C00000"/>
                </a:solidFill>
              </a:rPr>
              <a:t>TVET, and on their implications </a:t>
            </a:r>
            <a:r>
              <a:rPr lang="en-ZA" sz="6400" dirty="0">
                <a:solidFill>
                  <a:srgbClr val="C00000"/>
                </a:solidFill>
              </a:rPr>
              <a:t>for </a:t>
            </a:r>
            <a:r>
              <a:rPr lang="en-ZA" sz="6400" i="1" dirty="0">
                <a:solidFill>
                  <a:srgbClr val="C00000"/>
                </a:solidFill>
              </a:rPr>
              <a:t>teaching</a:t>
            </a:r>
            <a:r>
              <a:rPr lang="en-ZA" sz="6400" dirty="0">
                <a:solidFill>
                  <a:srgbClr val="C00000"/>
                </a:solidFill>
              </a:rPr>
              <a:t> </a:t>
            </a:r>
            <a:r>
              <a:rPr lang="en-ZA" sz="6400" dirty="0" smtClean="0">
                <a:solidFill>
                  <a:srgbClr val="C00000"/>
                </a:solidFill>
              </a:rPr>
              <a:t>in </a:t>
            </a:r>
            <a:r>
              <a:rPr lang="en-ZA" sz="6400" dirty="0">
                <a:solidFill>
                  <a:srgbClr val="C00000"/>
                </a:solidFill>
              </a:rPr>
              <a:t>the </a:t>
            </a:r>
            <a:r>
              <a:rPr lang="en-ZA" sz="6400" u="sng" dirty="0">
                <a:solidFill>
                  <a:srgbClr val="C00000"/>
                </a:solidFill>
              </a:rPr>
              <a:t>TVET Pedagogy </a:t>
            </a:r>
            <a:r>
              <a:rPr lang="en-ZA" sz="6400" dirty="0" smtClean="0">
                <a:solidFill>
                  <a:srgbClr val="C00000"/>
                </a:solidFill>
              </a:rPr>
              <a:t>course. I </a:t>
            </a:r>
            <a:r>
              <a:rPr lang="en-ZA" sz="6400" dirty="0">
                <a:solidFill>
                  <a:srgbClr val="C00000"/>
                </a:solidFill>
              </a:rPr>
              <a:t>have included key </a:t>
            </a:r>
            <a:r>
              <a:rPr lang="en-ZA" sz="6400" i="1" dirty="0">
                <a:solidFill>
                  <a:srgbClr val="C00000"/>
                </a:solidFill>
              </a:rPr>
              <a:t>theorists </a:t>
            </a:r>
            <a:r>
              <a:rPr lang="en-ZA" sz="6400" dirty="0">
                <a:solidFill>
                  <a:srgbClr val="C00000"/>
                </a:solidFill>
              </a:rPr>
              <a:t>for clarity, as I think it </a:t>
            </a:r>
            <a:r>
              <a:rPr lang="en-ZA" sz="6400" dirty="0" smtClean="0">
                <a:solidFill>
                  <a:srgbClr val="C00000"/>
                </a:solidFill>
              </a:rPr>
              <a:t>often helps </a:t>
            </a:r>
            <a:r>
              <a:rPr lang="en-ZA" sz="6400" dirty="0">
                <a:solidFill>
                  <a:srgbClr val="C00000"/>
                </a:solidFill>
              </a:rPr>
              <a:t>to anchor abstract ideas to </a:t>
            </a:r>
            <a:r>
              <a:rPr lang="en-ZA" sz="6400" dirty="0" smtClean="0">
                <a:solidFill>
                  <a:srgbClr val="C00000"/>
                </a:solidFill>
              </a:rPr>
              <a:t>the people </a:t>
            </a:r>
            <a:r>
              <a:rPr lang="en-ZA" sz="6400" dirty="0">
                <a:solidFill>
                  <a:srgbClr val="C00000"/>
                </a:solidFill>
              </a:rPr>
              <a:t>who came up with them – pictures </a:t>
            </a:r>
            <a:r>
              <a:rPr lang="en-ZA" sz="6400" dirty="0" smtClean="0">
                <a:solidFill>
                  <a:srgbClr val="C00000"/>
                </a:solidFill>
              </a:rPr>
              <a:t>of the theorists can </a:t>
            </a:r>
            <a:r>
              <a:rPr lang="en-ZA" sz="6400" dirty="0">
                <a:solidFill>
                  <a:srgbClr val="C00000"/>
                </a:solidFill>
              </a:rPr>
              <a:t>be included – but we don’t necessarily have to follow this route. </a:t>
            </a:r>
            <a:endParaRPr lang="en-ZA" sz="6400" dirty="0" smtClean="0">
              <a:solidFill>
                <a:srgbClr val="C00000"/>
              </a:solidFill>
            </a:endParaRPr>
          </a:p>
          <a:p>
            <a:pPr marL="0" indent="0">
              <a:buNone/>
            </a:pPr>
            <a:r>
              <a:rPr lang="en-ZA" sz="6400" dirty="0" smtClean="0">
                <a:solidFill>
                  <a:srgbClr val="C00000"/>
                </a:solidFill>
              </a:rPr>
              <a:t>The </a:t>
            </a:r>
            <a:r>
              <a:rPr lang="en-ZA" sz="6400" dirty="0">
                <a:solidFill>
                  <a:srgbClr val="C00000"/>
                </a:solidFill>
              </a:rPr>
              <a:t>last four </a:t>
            </a:r>
            <a:r>
              <a:rPr lang="en-ZA" sz="6400" dirty="0" smtClean="0">
                <a:solidFill>
                  <a:srgbClr val="C00000"/>
                </a:solidFill>
              </a:rPr>
              <a:t>are </a:t>
            </a:r>
            <a:r>
              <a:rPr lang="en-ZA" sz="6400" dirty="0">
                <a:solidFill>
                  <a:srgbClr val="C00000"/>
                </a:solidFill>
              </a:rPr>
              <a:t>all </a:t>
            </a:r>
            <a:r>
              <a:rPr lang="en-ZA" sz="6400" dirty="0" smtClean="0">
                <a:solidFill>
                  <a:srgbClr val="C00000"/>
                </a:solidFill>
              </a:rPr>
              <a:t>linked more closely to </a:t>
            </a:r>
            <a:r>
              <a:rPr lang="en-ZA" sz="6400" i="1" dirty="0" smtClean="0">
                <a:solidFill>
                  <a:srgbClr val="C00000"/>
                </a:solidFill>
              </a:rPr>
              <a:t>adult learning</a:t>
            </a:r>
            <a:r>
              <a:rPr lang="en-ZA" sz="6400" dirty="0" smtClean="0">
                <a:solidFill>
                  <a:srgbClr val="C00000"/>
                </a:solidFill>
              </a:rPr>
              <a:t> than </a:t>
            </a:r>
            <a:r>
              <a:rPr lang="en-ZA" sz="6400" dirty="0">
                <a:solidFill>
                  <a:srgbClr val="C00000"/>
                </a:solidFill>
              </a:rPr>
              <a:t>they are to children’s </a:t>
            </a:r>
            <a:r>
              <a:rPr lang="en-ZA" sz="6400" dirty="0" smtClean="0">
                <a:solidFill>
                  <a:srgbClr val="C00000"/>
                </a:solidFill>
              </a:rPr>
              <a:t>learning. </a:t>
            </a:r>
            <a:r>
              <a:rPr lang="en-ZA" sz="6400" dirty="0">
                <a:solidFill>
                  <a:srgbClr val="C00000"/>
                </a:solidFill>
              </a:rPr>
              <a:t>Note that Reflective Practice and Tacit Knowledge are also introduced in</a:t>
            </a:r>
            <a:r>
              <a:rPr lang="en-ZA" sz="6400" i="1" dirty="0">
                <a:solidFill>
                  <a:srgbClr val="C00000"/>
                </a:solidFill>
              </a:rPr>
              <a:t> </a:t>
            </a:r>
            <a:r>
              <a:rPr lang="en-ZA" sz="6400" dirty="0" smtClean="0">
                <a:solidFill>
                  <a:srgbClr val="C00000"/>
                </a:solidFill>
              </a:rPr>
              <a:t>the course </a:t>
            </a:r>
            <a:r>
              <a:rPr lang="en-ZA" sz="6400" i="1" dirty="0">
                <a:solidFill>
                  <a:srgbClr val="C00000"/>
                </a:solidFill>
              </a:rPr>
              <a:t>Inquiry-based reflective practice and lifelong </a:t>
            </a:r>
            <a:r>
              <a:rPr lang="en-ZA" sz="6400" i="1" dirty="0" smtClean="0">
                <a:solidFill>
                  <a:srgbClr val="C00000"/>
                </a:solidFill>
              </a:rPr>
              <a:t>learning</a:t>
            </a:r>
            <a:r>
              <a:rPr lang="en-ZA" sz="6400" i="1" dirty="0" smtClean="0">
                <a:solidFill>
                  <a:srgbClr val="C00000"/>
                </a:solidFill>
              </a:rPr>
              <a:t>.</a:t>
            </a:r>
            <a:r>
              <a:rPr lang="en-ZA" sz="6400" dirty="0" smtClean="0">
                <a:solidFill>
                  <a:srgbClr val="C00000"/>
                </a:solidFill>
              </a:rPr>
              <a:t>]</a:t>
            </a:r>
            <a:endParaRPr lang="en-ZA" sz="6400" dirty="0" smtClean="0">
              <a:solidFill>
                <a:srgbClr val="C00000"/>
              </a:solidFill>
            </a:endParaRPr>
          </a:p>
          <a:p>
            <a:pPr lvl="0">
              <a:lnSpc>
                <a:spcPct val="120000"/>
              </a:lnSpc>
              <a:spcBef>
                <a:spcPts val="0"/>
              </a:spcBef>
            </a:pPr>
            <a:r>
              <a:rPr lang="en-ZA" sz="7200" b="1" dirty="0" smtClean="0">
                <a:solidFill>
                  <a:srgbClr val="0000CC"/>
                </a:solidFill>
              </a:rPr>
              <a:t>Behaviourist theory: </a:t>
            </a:r>
          </a:p>
          <a:p>
            <a:pPr lvl="1">
              <a:lnSpc>
                <a:spcPct val="120000"/>
              </a:lnSpc>
              <a:spcBef>
                <a:spcPts val="0"/>
              </a:spcBef>
              <a:spcAft>
                <a:spcPts val="600"/>
              </a:spcAft>
            </a:pPr>
            <a:r>
              <a:rPr lang="en-ZA" sz="7200" dirty="0" smtClean="0">
                <a:solidFill>
                  <a:srgbClr val="0000CC"/>
                </a:solidFill>
              </a:rPr>
              <a:t>(Watson, </a:t>
            </a:r>
            <a:r>
              <a:rPr lang="en-ZA" sz="7200" b="1" dirty="0" smtClean="0">
                <a:solidFill>
                  <a:srgbClr val="0000CC"/>
                </a:solidFill>
              </a:rPr>
              <a:t>Skinner</a:t>
            </a:r>
            <a:r>
              <a:rPr lang="en-ZA" sz="7200" dirty="0" smtClean="0">
                <a:solidFill>
                  <a:srgbClr val="0000CC"/>
                </a:solidFill>
              </a:rPr>
              <a:t>)</a:t>
            </a:r>
            <a:r>
              <a:rPr lang="en-ZA" sz="7200" b="1" dirty="0" smtClean="0">
                <a:solidFill>
                  <a:srgbClr val="0000CC"/>
                </a:solidFill>
              </a:rPr>
              <a:t> </a:t>
            </a:r>
            <a:r>
              <a:rPr lang="en-ZA" sz="7200" dirty="0" smtClean="0">
                <a:solidFill>
                  <a:srgbClr val="0000CC"/>
                </a:solidFill>
              </a:rPr>
              <a:t>– operant conditioning, reinforcing and extinction, repetition, drill) </a:t>
            </a:r>
            <a:endParaRPr lang="en-ZA" sz="7200" dirty="0">
              <a:solidFill>
                <a:srgbClr val="0000CC"/>
              </a:solidFill>
            </a:endParaRPr>
          </a:p>
          <a:p>
            <a:pPr lvl="0">
              <a:spcBef>
                <a:spcPts val="600"/>
              </a:spcBef>
            </a:pPr>
            <a:r>
              <a:rPr lang="en-ZA" sz="7200" b="1" dirty="0">
                <a:solidFill>
                  <a:srgbClr val="0000CC"/>
                </a:solidFill>
              </a:rPr>
              <a:t>Cognitivist theories</a:t>
            </a:r>
            <a:r>
              <a:rPr lang="en-ZA" sz="7200" dirty="0">
                <a:solidFill>
                  <a:srgbClr val="0000CC"/>
                </a:solidFill>
              </a:rPr>
              <a:t>: </a:t>
            </a:r>
          </a:p>
          <a:p>
            <a:pPr lvl="1"/>
            <a:r>
              <a:rPr lang="en-ZA" sz="7200" dirty="0">
                <a:solidFill>
                  <a:srgbClr val="0000CC"/>
                </a:solidFill>
              </a:rPr>
              <a:t>(</a:t>
            </a:r>
            <a:r>
              <a:rPr lang="en-ZA" sz="7200" dirty="0" err="1">
                <a:solidFill>
                  <a:srgbClr val="0000CC"/>
                </a:solidFill>
              </a:rPr>
              <a:t>Gagné</a:t>
            </a:r>
            <a:r>
              <a:rPr lang="en-ZA" sz="7200" dirty="0">
                <a:solidFill>
                  <a:srgbClr val="0000CC"/>
                </a:solidFill>
              </a:rPr>
              <a:t>) Conditions of learning</a:t>
            </a:r>
          </a:p>
          <a:p>
            <a:pPr lvl="1"/>
            <a:r>
              <a:rPr lang="en-ZA" sz="7200" dirty="0">
                <a:solidFill>
                  <a:srgbClr val="0000CC"/>
                </a:solidFill>
              </a:rPr>
              <a:t>(</a:t>
            </a:r>
            <a:r>
              <a:rPr lang="en-ZA" sz="7200" b="1" dirty="0">
                <a:solidFill>
                  <a:srgbClr val="0000CC"/>
                </a:solidFill>
              </a:rPr>
              <a:t>Bloom</a:t>
            </a:r>
            <a:r>
              <a:rPr lang="en-ZA" sz="7200" dirty="0">
                <a:solidFill>
                  <a:srgbClr val="0000CC"/>
                </a:solidFill>
              </a:rPr>
              <a:t>; </a:t>
            </a:r>
            <a:r>
              <a:rPr lang="en-ZA" sz="7200" dirty="0" err="1">
                <a:solidFill>
                  <a:srgbClr val="0000CC"/>
                </a:solidFill>
              </a:rPr>
              <a:t>Spady</a:t>
            </a:r>
            <a:r>
              <a:rPr lang="en-ZA" sz="7200" dirty="0">
                <a:solidFill>
                  <a:srgbClr val="0000CC"/>
                </a:solidFill>
              </a:rPr>
              <a:t>) Mastery learning, and outcomes-based learning </a:t>
            </a:r>
          </a:p>
          <a:p>
            <a:pPr lvl="1">
              <a:lnSpc>
                <a:spcPct val="120000"/>
              </a:lnSpc>
              <a:spcBef>
                <a:spcPts val="0"/>
              </a:spcBef>
              <a:spcAft>
                <a:spcPts val="600"/>
              </a:spcAft>
            </a:pPr>
            <a:r>
              <a:rPr lang="en-ZA" sz="7200" dirty="0">
                <a:solidFill>
                  <a:srgbClr val="0000CC"/>
                </a:solidFill>
              </a:rPr>
              <a:t>(</a:t>
            </a:r>
            <a:r>
              <a:rPr lang="en-ZA" sz="7200" b="1" dirty="0">
                <a:solidFill>
                  <a:srgbClr val="0000CC"/>
                </a:solidFill>
              </a:rPr>
              <a:t>Bloom</a:t>
            </a:r>
            <a:r>
              <a:rPr lang="en-ZA" sz="7200" dirty="0">
                <a:solidFill>
                  <a:srgbClr val="0000CC"/>
                </a:solidFill>
              </a:rPr>
              <a:t>, </a:t>
            </a:r>
            <a:r>
              <a:rPr lang="en-ZA" sz="7200" dirty="0" err="1">
                <a:solidFill>
                  <a:srgbClr val="0000CC"/>
                </a:solidFill>
              </a:rPr>
              <a:t>Krathwohl</a:t>
            </a:r>
            <a:r>
              <a:rPr lang="en-ZA" sz="7200" dirty="0">
                <a:solidFill>
                  <a:srgbClr val="0000CC"/>
                </a:solidFill>
              </a:rPr>
              <a:t>) Levels of cognitive activity </a:t>
            </a:r>
          </a:p>
          <a:p>
            <a:pPr lvl="0">
              <a:spcBef>
                <a:spcPts val="600"/>
              </a:spcBef>
            </a:pPr>
            <a:r>
              <a:rPr lang="en-ZA" sz="7200" b="1" dirty="0" smtClean="0">
                <a:solidFill>
                  <a:srgbClr val="0000CC"/>
                </a:solidFill>
              </a:rPr>
              <a:t>Constructivist theories: </a:t>
            </a:r>
            <a:r>
              <a:rPr lang="en-ZA" sz="7200" dirty="0" smtClean="0">
                <a:solidFill>
                  <a:srgbClr val="0000CC"/>
                </a:solidFill>
              </a:rPr>
              <a:t>(emphasis on knowledge not being “out there”, but being constructed by each learner, based on his/her previous construction)</a:t>
            </a:r>
          </a:p>
          <a:p>
            <a:pPr lvl="1">
              <a:lnSpc>
                <a:spcPct val="120000"/>
              </a:lnSpc>
              <a:spcBef>
                <a:spcPts val="0"/>
              </a:spcBef>
            </a:pPr>
            <a:r>
              <a:rPr lang="en-ZA" sz="7200" b="1" dirty="0" smtClean="0">
                <a:solidFill>
                  <a:srgbClr val="0000CC"/>
                </a:solidFill>
              </a:rPr>
              <a:t>Cognitive </a:t>
            </a:r>
            <a:r>
              <a:rPr lang="en-ZA" sz="7200" b="1" dirty="0">
                <a:solidFill>
                  <a:srgbClr val="0000CC"/>
                </a:solidFill>
              </a:rPr>
              <a:t>constructivism </a:t>
            </a:r>
            <a:r>
              <a:rPr lang="en-ZA" sz="7200" dirty="0">
                <a:solidFill>
                  <a:srgbClr val="0000CC"/>
                </a:solidFill>
              </a:rPr>
              <a:t>(</a:t>
            </a:r>
            <a:r>
              <a:rPr lang="en-ZA" sz="7200" b="1" dirty="0">
                <a:solidFill>
                  <a:srgbClr val="0000CC"/>
                </a:solidFill>
              </a:rPr>
              <a:t>Piaget </a:t>
            </a:r>
            <a:r>
              <a:rPr lang="en-ZA" sz="7200" dirty="0">
                <a:solidFill>
                  <a:srgbClr val="0000CC"/>
                </a:solidFill>
              </a:rPr>
              <a:t>– internalisation: assimilation, accommodation and equilibration – </a:t>
            </a:r>
            <a:r>
              <a:rPr lang="en-ZA" sz="7200" i="1" dirty="0">
                <a:solidFill>
                  <a:srgbClr val="0000CC"/>
                </a:solidFill>
              </a:rPr>
              <a:t>not</a:t>
            </a:r>
            <a:r>
              <a:rPr lang="en-ZA" sz="7200" dirty="0">
                <a:solidFill>
                  <a:srgbClr val="0000CC"/>
                </a:solidFill>
              </a:rPr>
              <a:t> his work on stages of early development in young children, which isn’t relevant) </a:t>
            </a:r>
          </a:p>
          <a:p>
            <a:pPr lvl="1">
              <a:lnSpc>
                <a:spcPct val="120000"/>
              </a:lnSpc>
              <a:spcBef>
                <a:spcPts val="0"/>
              </a:spcBef>
              <a:spcAft>
                <a:spcPts val="600"/>
              </a:spcAft>
            </a:pPr>
            <a:r>
              <a:rPr lang="en-ZA" sz="7200" b="1" dirty="0">
                <a:solidFill>
                  <a:srgbClr val="0000CC"/>
                </a:solidFill>
              </a:rPr>
              <a:t>Social constructivism </a:t>
            </a:r>
            <a:r>
              <a:rPr lang="en-ZA" sz="7200" dirty="0">
                <a:solidFill>
                  <a:srgbClr val="0000CC"/>
                </a:solidFill>
              </a:rPr>
              <a:t>(</a:t>
            </a:r>
            <a:r>
              <a:rPr lang="en-ZA" sz="7200" b="1" dirty="0">
                <a:solidFill>
                  <a:srgbClr val="0000CC"/>
                </a:solidFill>
              </a:rPr>
              <a:t>Vygotsky</a:t>
            </a:r>
            <a:r>
              <a:rPr lang="en-ZA" sz="7200" dirty="0">
                <a:solidFill>
                  <a:srgbClr val="0000CC"/>
                </a:solidFill>
              </a:rPr>
              <a:t> – Zone of Proximal Development, the social role of </a:t>
            </a:r>
            <a:r>
              <a:rPr lang="en-ZA" sz="7200" dirty="0" err="1">
                <a:solidFill>
                  <a:srgbClr val="0000CC"/>
                </a:solidFill>
              </a:rPr>
              <a:t>languaging</a:t>
            </a:r>
            <a:r>
              <a:rPr lang="en-ZA" sz="7200" dirty="0">
                <a:solidFill>
                  <a:srgbClr val="0000CC"/>
                </a:solidFill>
              </a:rPr>
              <a:t>, </a:t>
            </a:r>
            <a:r>
              <a:rPr lang="en-ZA" sz="7200" dirty="0" smtClean="0">
                <a:solidFill>
                  <a:srgbClr val="0000CC"/>
                </a:solidFill>
              </a:rPr>
              <a:t>everyday knowledge </a:t>
            </a:r>
            <a:r>
              <a:rPr lang="en-ZA" sz="7200" dirty="0">
                <a:solidFill>
                  <a:srgbClr val="0000CC"/>
                </a:solidFill>
              </a:rPr>
              <a:t>vs systematic knowledge; and </a:t>
            </a:r>
            <a:r>
              <a:rPr lang="en-ZA" sz="7200" b="1" dirty="0">
                <a:solidFill>
                  <a:srgbClr val="0000CC"/>
                </a:solidFill>
              </a:rPr>
              <a:t>Bruner</a:t>
            </a:r>
            <a:r>
              <a:rPr lang="en-ZA" sz="7200" dirty="0">
                <a:solidFill>
                  <a:srgbClr val="0000CC"/>
                </a:solidFill>
              </a:rPr>
              <a:t> – </a:t>
            </a:r>
            <a:r>
              <a:rPr lang="en-ZA" sz="7200" dirty="0" smtClean="0">
                <a:solidFill>
                  <a:srgbClr val="0000CC"/>
                </a:solidFill>
              </a:rPr>
              <a:t>scaffolding ) </a:t>
            </a:r>
            <a:endParaRPr lang="en-ZA" sz="7200" dirty="0">
              <a:solidFill>
                <a:srgbClr val="0000CC"/>
              </a:solidFill>
            </a:endParaRPr>
          </a:p>
          <a:p>
            <a:pPr marL="269875" lvl="1" indent="-269875">
              <a:spcBef>
                <a:spcPts val="600"/>
              </a:spcBef>
            </a:pPr>
            <a:r>
              <a:rPr lang="en-ZA" sz="7200" b="1" dirty="0" smtClean="0">
                <a:solidFill>
                  <a:srgbClr val="0000CC"/>
                </a:solidFill>
              </a:rPr>
              <a:t>Theories </a:t>
            </a:r>
            <a:r>
              <a:rPr lang="en-ZA" sz="7200" b="1" dirty="0">
                <a:solidFill>
                  <a:srgbClr val="0000CC"/>
                </a:solidFill>
              </a:rPr>
              <a:t>of </a:t>
            </a:r>
            <a:r>
              <a:rPr lang="en-ZA" sz="7200" b="1" dirty="0" smtClean="0">
                <a:solidFill>
                  <a:srgbClr val="0000CC"/>
                </a:solidFill>
              </a:rPr>
              <a:t>particular relevance to adult learning:</a:t>
            </a:r>
          </a:p>
          <a:p>
            <a:pPr lvl="1"/>
            <a:r>
              <a:rPr lang="en-ZA" sz="7200" dirty="0">
                <a:solidFill>
                  <a:srgbClr val="0000CC"/>
                </a:solidFill>
              </a:rPr>
              <a:t>(Knowles</a:t>
            </a:r>
            <a:r>
              <a:rPr lang="en-ZA" sz="7200" dirty="0" smtClean="0">
                <a:solidFill>
                  <a:srgbClr val="0000CC"/>
                </a:solidFill>
              </a:rPr>
              <a:t>) Andragogy: ways in which adult learning differs from children’s learning </a:t>
            </a:r>
          </a:p>
          <a:p>
            <a:pPr lvl="1"/>
            <a:r>
              <a:rPr lang="en-ZA" sz="7200" dirty="0">
                <a:solidFill>
                  <a:srgbClr val="0000CC"/>
                </a:solidFill>
              </a:rPr>
              <a:t>(</a:t>
            </a:r>
            <a:r>
              <a:rPr lang="en-ZA" sz="7200" dirty="0" smtClean="0">
                <a:solidFill>
                  <a:srgbClr val="0000CC"/>
                </a:solidFill>
              </a:rPr>
              <a:t>Kolb</a:t>
            </a:r>
            <a:r>
              <a:rPr lang="en-ZA" sz="7200" dirty="0" smtClean="0">
                <a:solidFill>
                  <a:srgbClr val="0000CC"/>
                </a:solidFill>
              </a:rPr>
              <a:t>) Learning </a:t>
            </a:r>
            <a:r>
              <a:rPr lang="en-ZA" sz="7200" dirty="0">
                <a:solidFill>
                  <a:srgbClr val="0000CC"/>
                </a:solidFill>
              </a:rPr>
              <a:t>styles, and experiential learning </a:t>
            </a:r>
            <a:endParaRPr lang="en-ZA" sz="7200" dirty="0" smtClean="0">
              <a:solidFill>
                <a:srgbClr val="0000CC"/>
              </a:solidFill>
            </a:endParaRPr>
          </a:p>
          <a:p>
            <a:pPr lvl="1"/>
            <a:r>
              <a:rPr lang="en-ZA" sz="7200" dirty="0" smtClean="0">
                <a:solidFill>
                  <a:srgbClr val="0000CC"/>
                </a:solidFill>
              </a:rPr>
              <a:t>(</a:t>
            </a:r>
            <a:r>
              <a:rPr lang="en-ZA" sz="7200" dirty="0">
                <a:solidFill>
                  <a:srgbClr val="0000CC"/>
                </a:solidFill>
              </a:rPr>
              <a:t>Polanyi) </a:t>
            </a:r>
            <a:r>
              <a:rPr lang="en-ZA" sz="7200" dirty="0" smtClean="0">
                <a:solidFill>
                  <a:srgbClr val="0000CC"/>
                </a:solidFill>
              </a:rPr>
              <a:t>Tacit knowledge</a:t>
            </a:r>
          </a:p>
          <a:p>
            <a:pPr lvl="1"/>
            <a:r>
              <a:rPr lang="en-ZA" sz="7200" dirty="0">
                <a:solidFill>
                  <a:srgbClr val="0000CC"/>
                </a:solidFill>
              </a:rPr>
              <a:t>(</a:t>
            </a:r>
            <a:r>
              <a:rPr lang="en-ZA" sz="7200" b="1" dirty="0" err="1">
                <a:solidFill>
                  <a:srgbClr val="0000CC"/>
                </a:solidFill>
              </a:rPr>
              <a:t>Schön</a:t>
            </a:r>
            <a:r>
              <a:rPr lang="en-ZA" sz="7200" dirty="0">
                <a:solidFill>
                  <a:srgbClr val="0000CC"/>
                </a:solidFill>
              </a:rPr>
              <a:t>, </a:t>
            </a:r>
            <a:r>
              <a:rPr lang="en-ZA" sz="7200" dirty="0" err="1">
                <a:solidFill>
                  <a:srgbClr val="0000CC"/>
                </a:solidFill>
              </a:rPr>
              <a:t>Boud</a:t>
            </a:r>
            <a:r>
              <a:rPr lang="en-ZA" sz="7200" dirty="0">
                <a:solidFill>
                  <a:srgbClr val="0000CC"/>
                </a:solidFill>
              </a:rPr>
              <a:t>) </a:t>
            </a:r>
            <a:r>
              <a:rPr lang="en-ZA" sz="7200" dirty="0" smtClean="0">
                <a:solidFill>
                  <a:srgbClr val="0000CC"/>
                </a:solidFill>
              </a:rPr>
              <a:t>Reflective practice</a:t>
            </a:r>
            <a:endParaRPr lang="en-ZA" sz="7200" dirty="0">
              <a:solidFill>
                <a:srgbClr val="0000CC"/>
              </a:solidFill>
            </a:endParaRPr>
          </a:p>
        </p:txBody>
      </p:sp>
    </p:spTree>
    <p:extLst>
      <p:ext uri="{BB962C8B-B14F-4D97-AF65-F5344CB8AC3E}">
        <p14:creationId xmlns:p14="http://schemas.microsoft.com/office/powerpoint/2010/main" val="2422935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511175"/>
          </a:xfrm>
          <a:solidFill>
            <a:srgbClr val="00B050"/>
          </a:solidFill>
        </p:spPr>
        <p:txBody>
          <a:bodyPr>
            <a:normAutofit fontScale="90000"/>
          </a:bodyPr>
          <a:lstStyle/>
          <a:p>
            <a:r>
              <a:rPr lang="en-ZA" sz="3200" dirty="0">
                <a:solidFill>
                  <a:schemeClr val="bg1"/>
                </a:solidFill>
                <a:latin typeface="+mn-lt"/>
              </a:rPr>
              <a:t>Section </a:t>
            </a:r>
            <a:r>
              <a:rPr lang="en-ZA" sz="3200" dirty="0" smtClean="0">
                <a:solidFill>
                  <a:schemeClr val="bg1"/>
                </a:solidFill>
                <a:latin typeface="+mn-lt"/>
              </a:rPr>
              <a:t>4</a:t>
            </a:r>
            <a:r>
              <a:rPr lang="en-ZA" sz="3200" dirty="0" smtClean="0">
                <a:solidFill>
                  <a:schemeClr val="bg1"/>
                </a:solidFill>
                <a:latin typeface="+mn-lt"/>
              </a:rPr>
              <a:t>: </a:t>
            </a:r>
            <a:r>
              <a:rPr lang="en-ZA" sz="3600" dirty="0">
                <a:solidFill>
                  <a:schemeClr val="bg1"/>
                </a:solidFill>
                <a:latin typeface="+mn-lt"/>
              </a:rPr>
              <a:t>Intelligence </a:t>
            </a:r>
          </a:p>
        </p:txBody>
      </p:sp>
      <p:sp>
        <p:nvSpPr>
          <p:cNvPr id="3" name="Content Placeholder 2"/>
          <p:cNvSpPr>
            <a:spLocks noGrp="1"/>
          </p:cNvSpPr>
          <p:nvPr>
            <p:ph idx="1"/>
          </p:nvPr>
        </p:nvSpPr>
        <p:spPr>
          <a:xfrm>
            <a:off x="838200" y="1133475"/>
            <a:ext cx="10515600" cy="5419725"/>
          </a:xfrm>
          <a:ln>
            <a:solidFill>
              <a:srgbClr val="0000FF"/>
            </a:solidFill>
          </a:ln>
        </p:spPr>
        <p:txBody>
          <a:bodyPr>
            <a:normAutofit/>
          </a:bodyPr>
          <a:lstStyle/>
          <a:p>
            <a:pPr lvl="0"/>
            <a:r>
              <a:rPr lang="en-ZA" sz="2200" dirty="0" smtClean="0">
                <a:solidFill>
                  <a:srgbClr val="0000CC"/>
                </a:solidFill>
              </a:rPr>
              <a:t>A </a:t>
            </a:r>
            <a:r>
              <a:rPr lang="en-ZA" sz="2200" dirty="0">
                <a:solidFill>
                  <a:srgbClr val="0000CC"/>
                </a:solidFill>
              </a:rPr>
              <a:t>brief history of the concept “intelligence</a:t>
            </a:r>
            <a:r>
              <a:rPr lang="en-ZA" sz="2200" dirty="0" smtClean="0">
                <a:solidFill>
                  <a:srgbClr val="0000CC"/>
                </a:solidFill>
              </a:rPr>
              <a:t>” and the damage some understandings of intelligence have done</a:t>
            </a:r>
            <a:endParaRPr lang="en-ZA" sz="2200" dirty="0">
              <a:solidFill>
                <a:srgbClr val="0000CC"/>
              </a:solidFill>
            </a:endParaRPr>
          </a:p>
          <a:p>
            <a:pPr lvl="0"/>
            <a:r>
              <a:rPr lang="en-ZA" sz="2200" dirty="0">
                <a:solidFill>
                  <a:srgbClr val="0000CC"/>
                </a:solidFill>
              </a:rPr>
              <a:t>Multiple intelligences</a:t>
            </a:r>
          </a:p>
          <a:p>
            <a:pPr lvl="0"/>
            <a:r>
              <a:rPr lang="en-ZA" sz="2200" dirty="0">
                <a:solidFill>
                  <a:srgbClr val="0000CC"/>
                </a:solidFill>
              </a:rPr>
              <a:t>Applying the theory of multiple </a:t>
            </a:r>
            <a:r>
              <a:rPr lang="en-ZA" sz="2200" dirty="0" smtClean="0">
                <a:solidFill>
                  <a:srgbClr val="0000CC"/>
                </a:solidFill>
              </a:rPr>
              <a:t>intelligence, and “styles” of learning, in </a:t>
            </a:r>
            <a:r>
              <a:rPr lang="en-ZA" sz="2200" dirty="0">
                <a:solidFill>
                  <a:srgbClr val="0000CC"/>
                </a:solidFill>
              </a:rPr>
              <a:t>TVET classrooms</a:t>
            </a:r>
          </a:p>
          <a:p>
            <a:r>
              <a:rPr lang="en-ZA" sz="2200" dirty="0">
                <a:solidFill>
                  <a:srgbClr val="0000CC"/>
                </a:solidFill>
              </a:rPr>
              <a:t>The assessment of multiple </a:t>
            </a:r>
            <a:r>
              <a:rPr lang="en-ZA" sz="2200" dirty="0" smtClean="0">
                <a:solidFill>
                  <a:srgbClr val="0000CC"/>
                </a:solidFill>
              </a:rPr>
              <a:t>intelligence</a:t>
            </a:r>
            <a:endParaRPr lang="en-ZA" sz="2200" dirty="0">
              <a:solidFill>
                <a:srgbClr val="0000CC"/>
              </a:solidFill>
            </a:endParaRPr>
          </a:p>
          <a:p>
            <a:pPr marL="0" indent="0">
              <a:buNone/>
            </a:pPr>
            <a:endParaRPr lang="en-ZA" sz="1800" dirty="0"/>
          </a:p>
        </p:txBody>
      </p:sp>
    </p:spTree>
    <p:extLst>
      <p:ext uri="{BB962C8B-B14F-4D97-AF65-F5344CB8AC3E}">
        <p14:creationId xmlns:p14="http://schemas.microsoft.com/office/powerpoint/2010/main" val="1381754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Section </a:t>
            </a:r>
            <a:r>
              <a:rPr lang="en-ZA" sz="3200" dirty="0" smtClean="0">
                <a:solidFill>
                  <a:schemeClr val="bg1"/>
                </a:solidFill>
                <a:latin typeface="+mn-lt"/>
              </a:rPr>
              <a:t>5</a:t>
            </a:r>
            <a:r>
              <a:rPr lang="en-ZA" sz="3200" dirty="0" smtClean="0">
                <a:solidFill>
                  <a:schemeClr val="bg1"/>
                </a:solidFill>
                <a:latin typeface="+mn-lt"/>
              </a:rPr>
              <a:t>: </a:t>
            </a:r>
            <a:r>
              <a:rPr lang="en-ZA" sz="3200" dirty="0">
                <a:solidFill>
                  <a:schemeClr val="bg1"/>
                </a:solidFill>
                <a:latin typeface="+mn-lt"/>
              </a:rPr>
              <a:t>Barriers to Learning</a:t>
            </a:r>
          </a:p>
        </p:txBody>
      </p:sp>
      <p:sp>
        <p:nvSpPr>
          <p:cNvPr id="3" name="Content Placeholder 2"/>
          <p:cNvSpPr>
            <a:spLocks noGrp="1"/>
          </p:cNvSpPr>
          <p:nvPr>
            <p:ph idx="1"/>
          </p:nvPr>
        </p:nvSpPr>
        <p:spPr>
          <a:xfrm>
            <a:off x="838200" y="1397726"/>
            <a:ext cx="10515600" cy="5181600"/>
          </a:xfrm>
          <a:ln>
            <a:solidFill>
              <a:srgbClr val="0000FF"/>
            </a:solidFill>
          </a:ln>
        </p:spPr>
        <p:txBody>
          <a:bodyPr>
            <a:normAutofit/>
          </a:bodyPr>
          <a:lstStyle/>
          <a:p>
            <a:pPr marL="0" indent="0">
              <a:buNone/>
            </a:pPr>
            <a:endParaRPr lang="en-US" sz="1800" dirty="0" smtClean="0"/>
          </a:p>
          <a:p>
            <a:pPr lvl="0"/>
            <a:r>
              <a:rPr lang="en-ZA" sz="2200" dirty="0">
                <a:solidFill>
                  <a:srgbClr val="0000CC"/>
                </a:solidFill>
              </a:rPr>
              <a:t>Socio-economic and cultural issues, e.g. poverty, perceptions of practical work and learning</a:t>
            </a:r>
          </a:p>
          <a:p>
            <a:pPr lvl="0"/>
            <a:r>
              <a:rPr lang="en-ZA" sz="2200" dirty="0">
                <a:solidFill>
                  <a:srgbClr val="0000CC"/>
                </a:solidFill>
              </a:rPr>
              <a:t>Language barriers</a:t>
            </a:r>
          </a:p>
          <a:p>
            <a:pPr lvl="0"/>
            <a:r>
              <a:rPr lang="en-ZA" sz="2200" dirty="0">
                <a:solidFill>
                  <a:srgbClr val="0000CC"/>
                </a:solidFill>
              </a:rPr>
              <a:t>Physical disabilities</a:t>
            </a:r>
          </a:p>
          <a:p>
            <a:pPr lvl="0"/>
            <a:r>
              <a:rPr lang="en-ZA" sz="2200" dirty="0">
                <a:solidFill>
                  <a:srgbClr val="0000CC"/>
                </a:solidFill>
              </a:rPr>
              <a:t>Demotivated learners </a:t>
            </a:r>
          </a:p>
          <a:p>
            <a:pPr lvl="0"/>
            <a:r>
              <a:rPr lang="en-ZA" sz="2200" dirty="0">
                <a:solidFill>
                  <a:srgbClr val="0000CC"/>
                </a:solidFill>
              </a:rPr>
              <a:t>The implications of barriers for one’s own teaching approach – how to mitigate their effects or deal with them appropriately</a:t>
            </a:r>
          </a:p>
          <a:p>
            <a:pPr marL="0" indent="0">
              <a:buNone/>
            </a:pPr>
            <a:endParaRPr lang="en-ZA" sz="1800" dirty="0"/>
          </a:p>
          <a:p>
            <a:pPr marL="0" indent="0">
              <a:buNone/>
            </a:pPr>
            <a:endParaRPr lang="en-ZA" sz="1800" dirty="0"/>
          </a:p>
        </p:txBody>
      </p:sp>
    </p:spTree>
    <p:extLst>
      <p:ext uri="{BB962C8B-B14F-4D97-AF65-F5344CB8AC3E}">
        <p14:creationId xmlns:p14="http://schemas.microsoft.com/office/powerpoint/2010/main" val="3811250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pPr lvl="0"/>
            <a:r>
              <a:rPr lang="en-ZA" sz="3200" dirty="0">
                <a:solidFill>
                  <a:schemeClr val="bg1"/>
                </a:solidFill>
                <a:latin typeface="+mn-lt"/>
              </a:rPr>
              <a:t>Section </a:t>
            </a:r>
            <a:r>
              <a:rPr lang="en-ZA" sz="3200" dirty="0" smtClean="0">
                <a:solidFill>
                  <a:schemeClr val="bg1"/>
                </a:solidFill>
                <a:latin typeface="+mn-lt"/>
              </a:rPr>
              <a:t>6</a:t>
            </a:r>
            <a:r>
              <a:rPr lang="en-ZA" sz="3200" dirty="0" smtClean="0">
                <a:solidFill>
                  <a:schemeClr val="bg1"/>
                </a:solidFill>
                <a:latin typeface="+mn-lt"/>
              </a:rPr>
              <a:t>: </a:t>
            </a:r>
            <a:r>
              <a:rPr lang="en-ZA" sz="3200" dirty="0">
                <a:solidFill>
                  <a:schemeClr val="bg1"/>
                </a:solidFill>
                <a:latin typeface="+mn-lt"/>
              </a:rPr>
              <a:t>Diversity of TVET students</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lvl="0"/>
            <a:r>
              <a:rPr lang="en-ZA" sz="2200" dirty="0">
                <a:solidFill>
                  <a:srgbClr val="0000CC"/>
                </a:solidFill>
              </a:rPr>
              <a:t>Diverse nature of TVET students</a:t>
            </a:r>
          </a:p>
          <a:p>
            <a:pPr lvl="0"/>
            <a:r>
              <a:rPr lang="en-ZA" sz="2200" dirty="0">
                <a:solidFill>
                  <a:srgbClr val="0000CC"/>
                </a:solidFill>
              </a:rPr>
              <a:t>Accommodating the diversity of students in the TVET context</a:t>
            </a:r>
          </a:p>
          <a:p>
            <a:pPr marL="0" indent="0">
              <a:buNone/>
            </a:pPr>
            <a:endParaRPr lang="en-ZA" sz="1800" dirty="0"/>
          </a:p>
        </p:txBody>
      </p:sp>
    </p:spTree>
    <p:extLst>
      <p:ext uri="{BB962C8B-B14F-4D97-AF65-F5344CB8AC3E}">
        <p14:creationId xmlns:p14="http://schemas.microsoft.com/office/powerpoint/2010/main" val="3662948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1451"/>
            <a:ext cx="10515600" cy="876300"/>
          </a:xfrm>
          <a:solidFill>
            <a:srgbClr val="00B050"/>
          </a:solidFill>
        </p:spPr>
        <p:txBody>
          <a:bodyPr>
            <a:normAutofit fontScale="90000"/>
          </a:bodyPr>
          <a:lstStyle/>
          <a:p>
            <a:pPr lvl="0"/>
            <a:r>
              <a:rPr lang="en-ZA" sz="3200" dirty="0" smtClean="0">
                <a:solidFill>
                  <a:schemeClr val="bg1"/>
                </a:solidFill>
                <a:latin typeface="+mn-lt"/>
              </a:rPr>
              <a:t/>
            </a:r>
            <a:br>
              <a:rPr lang="en-ZA" sz="3200" dirty="0" smtClean="0">
                <a:solidFill>
                  <a:schemeClr val="bg1"/>
                </a:solidFill>
                <a:latin typeface="+mn-lt"/>
              </a:rPr>
            </a:br>
            <a:r>
              <a:rPr lang="en-ZA" sz="3600" dirty="0">
                <a:solidFill>
                  <a:schemeClr val="bg1"/>
                </a:solidFill>
                <a:latin typeface="+mn-lt"/>
              </a:rPr>
              <a:t>Section </a:t>
            </a:r>
            <a:r>
              <a:rPr lang="en-ZA" sz="3600" dirty="0" smtClean="0">
                <a:solidFill>
                  <a:schemeClr val="bg1"/>
                </a:solidFill>
                <a:latin typeface="+mn-lt"/>
              </a:rPr>
              <a:t>7</a:t>
            </a:r>
            <a:r>
              <a:rPr lang="en-ZA" sz="3600" dirty="0" smtClean="0">
                <a:solidFill>
                  <a:schemeClr val="bg1"/>
                </a:solidFill>
                <a:latin typeface="+mn-lt"/>
              </a:rPr>
              <a:t>: </a:t>
            </a:r>
            <a:r>
              <a:rPr lang="en-ZA" sz="3600" dirty="0">
                <a:solidFill>
                  <a:schemeClr val="bg1"/>
                </a:solidFill>
                <a:latin typeface="+mn-lt"/>
              </a:rPr>
              <a:t>Inclusive Education</a:t>
            </a:r>
            <a:r>
              <a:rPr lang="en-ZA" sz="3600" dirty="0"/>
              <a:t/>
            </a:r>
            <a:br>
              <a:rPr lang="en-ZA" sz="3600" dirty="0"/>
            </a:br>
            <a:endParaRPr lang="en-ZA" sz="3600" b="1"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a:bodyPr>
          <a:lstStyle/>
          <a:p>
            <a:pPr lvl="0"/>
            <a:r>
              <a:rPr lang="en-ZA" sz="2200" dirty="0" smtClean="0">
                <a:solidFill>
                  <a:srgbClr val="0000CC"/>
                </a:solidFill>
              </a:rPr>
              <a:t>Philosophical </a:t>
            </a:r>
            <a:r>
              <a:rPr lang="en-ZA" sz="2200" dirty="0">
                <a:solidFill>
                  <a:srgbClr val="0000CC"/>
                </a:solidFill>
              </a:rPr>
              <a:t>underpinning</a:t>
            </a:r>
          </a:p>
          <a:p>
            <a:pPr lvl="0"/>
            <a:r>
              <a:rPr lang="en-ZA" sz="2200" dirty="0" err="1">
                <a:solidFill>
                  <a:srgbClr val="0000CC"/>
                </a:solidFill>
              </a:rPr>
              <a:t>Bronfenbrenner’s</a:t>
            </a:r>
            <a:r>
              <a:rPr lang="en-ZA" sz="2200" dirty="0">
                <a:solidFill>
                  <a:srgbClr val="0000CC"/>
                </a:solidFill>
              </a:rPr>
              <a:t> ecosystem psychology</a:t>
            </a:r>
          </a:p>
          <a:p>
            <a:pPr lvl="0"/>
            <a:r>
              <a:rPr lang="en-ZA" sz="2200" dirty="0" smtClean="0">
                <a:solidFill>
                  <a:srgbClr val="0000CC"/>
                </a:solidFill>
              </a:rPr>
              <a:t>Principles </a:t>
            </a:r>
            <a:r>
              <a:rPr lang="en-ZA" sz="2200" dirty="0">
                <a:solidFill>
                  <a:srgbClr val="0000CC"/>
                </a:solidFill>
              </a:rPr>
              <a:t>of communalism and Ubuntu</a:t>
            </a:r>
          </a:p>
          <a:p>
            <a:pPr lvl="0"/>
            <a:r>
              <a:rPr lang="en-ZA" sz="2200" dirty="0">
                <a:solidFill>
                  <a:srgbClr val="0000CC"/>
                </a:solidFill>
              </a:rPr>
              <a:t>Differentiated teaching and assessment</a:t>
            </a:r>
          </a:p>
          <a:p>
            <a:r>
              <a:rPr lang="en-ZA" sz="2200" dirty="0">
                <a:solidFill>
                  <a:srgbClr val="0000CC"/>
                </a:solidFill>
              </a:rPr>
              <a:t>Managing maladaptive </a:t>
            </a:r>
            <a:r>
              <a:rPr lang="en-ZA" sz="2200" dirty="0" smtClean="0">
                <a:solidFill>
                  <a:srgbClr val="0000CC"/>
                </a:solidFill>
              </a:rPr>
              <a:t>behaviours</a:t>
            </a:r>
            <a:endParaRPr lang="en-ZA" sz="2200" dirty="0">
              <a:solidFill>
                <a:srgbClr val="0000CC"/>
              </a:solidFill>
            </a:endParaRPr>
          </a:p>
        </p:txBody>
      </p:sp>
    </p:spTree>
    <p:extLst>
      <p:ext uri="{BB962C8B-B14F-4D97-AF65-F5344CB8AC3E}">
        <p14:creationId xmlns:p14="http://schemas.microsoft.com/office/powerpoint/2010/main" val="2781806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Key </a:t>
            </a:r>
            <a:r>
              <a:rPr lang="en-ZA" sz="3200" dirty="0" smtClean="0">
                <a:solidFill>
                  <a:schemeClr val="bg1"/>
                </a:solidFill>
                <a:latin typeface="+mn-lt"/>
              </a:rPr>
              <a:t>Terms:</a:t>
            </a:r>
            <a:endParaRPr lang="en-ZA" sz="3600" b="1" dirty="0">
              <a:solidFill>
                <a:schemeClr val="bg1"/>
              </a:solidFill>
              <a:latin typeface="+mn-lt"/>
            </a:endParaRPr>
          </a:p>
        </p:txBody>
      </p:sp>
      <p:sp>
        <p:nvSpPr>
          <p:cNvPr id="3" name="Content Placeholder 2"/>
          <p:cNvSpPr>
            <a:spLocks noGrp="1"/>
          </p:cNvSpPr>
          <p:nvPr>
            <p:ph idx="1"/>
          </p:nvPr>
        </p:nvSpPr>
        <p:spPr>
          <a:xfrm>
            <a:off x="838199" y="1371600"/>
            <a:ext cx="10663989" cy="5181600"/>
          </a:xfrm>
          <a:ln>
            <a:solidFill>
              <a:srgbClr val="0000FF"/>
            </a:solidFill>
          </a:ln>
        </p:spPr>
        <p:txBody>
          <a:bodyPr>
            <a:normAutofit fontScale="92500" lnSpcReduction="20000"/>
          </a:bodyPr>
          <a:lstStyle/>
          <a:p>
            <a:pPr>
              <a:lnSpc>
                <a:spcPct val="100000"/>
              </a:lnSpc>
              <a:spcBef>
                <a:spcPts val="0"/>
              </a:spcBef>
            </a:pPr>
            <a:r>
              <a:rPr lang="en-ZA" sz="2400" b="1" dirty="0" smtClean="0">
                <a:solidFill>
                  <a:srgbClr val="0000CC"/>
                </a:solidFill>
              </a:rPr>
              <a:t>Learning </a:t>
            </a:r>
            <a:r>
              <a:rPr lang="en-ZA" sz="2400" b="1" dirty="0">
                <a:solidFill>
                  <a:srgbClr val="0000CC"/>
                </a:solidFill>
              </a:rPr>
              <a:t>theories </a:t>
            </a:r>
            <a:r>
              <a:rPr lang="en-ZA" sz="2400" dirty="0">
                <a:solidFill>
                  <a:srgbClr val="C00000"/>
                </a:solidFill>
              </a:rPr>
              <a:t>provide principles that are predicted to facilitate learning from instruction​ (</a:t>
            </a:r>
            <a:r>
              <a:rPr lang="en-ZA" sz="2400" dirty="0" err="1">
                <a:solidFill>
                  <a:srgbClr val="C00000"/>
                </a:solidFill>
              </a:rPr>
              <a:t>Schunk</a:t>
            </a:r>
            <a:r>
              <a:rPr lang="en-ZA" sz="2400" dirty="0">
                <a:solidFill>
                  <a:srgbClr val="C00000"/>
                </a:solidFill>
              </a:rPr>
              <a:t>, </a:t>
            </a:r>
            <a:r>
              <a:rPr lang="en-ZA" sz="2400" dirty="0" smtClean="0">
                <a:solidFill>
                  <a:srgbClr val="C00000"/>
                </a:solidFill>
              </a:rPr>
              <a:t>D.H. 2012. Learning theories: An educational perspective, 6th ed.  </a:t>
            </a:r>
          </a:p>
          <a:p>
            <a:pPr marL="269875" indent="-269875">
              <a:lnSpc>
                <a:spcPct val="100000"/>
              </a:lnSpc>
              <a:spcBef>
                <a:spcPts val="0"/>
              </a:spcBef>
              <a:spcAft>
                <a:spcPts val="600"/>
              </a:spcAft>
              <a:buNone/>
            </a:pPr>
            <a:r>
              <a:rPr lang="en-ZA" sz="2400" dirty="0" smtClean="0">
                <a:solidFill>
                  <a:srgbClr val="C00000"/>
                </a:solidFill>
              </a:rPr>
              <a:t>	ISBN-13</a:t>
            </a:r>
            <a:r>
              <a:rPr lang="en-ZA" sz="2400" dirty="0">
                <a:solidFill>
                  <a:srgbClr val="C00000"/>
                </a:solidFill>
              </a:rPr>
              <a:t>: 978-0-13-707195-1 </a:t>
            </a:r>
            <a:r>
              <a:rPr lang="en-ZA" sz="2400" dirty="0" smtClean="0">
                <a:solidFill>
                  <a:srgbClr val="C00000"/>
                </a:solidFill>
              </a:rPr>
              <a:t>ISBN-10</a:t>
            </a:r>
            <a:r>
              <a:rPr lang="en-ZA" sz="2400" dirty="0">
                <a:solidFill>
                  <a:srgbClr val="C00000"/>
                </a:solidFill>
              </a:rPr>
              <a:t>: </a:t>
            </a:r>
            <a:r>
              <a:rPr lang="en-ZA" sz="2400" dirty="0" smtClean="0">
                <a:solidFill>
                  <a:srgbClr val="C00000"/>
                </a:solidFill>
              </a:rPr>
              <a:t>0-13-707195-7)</a:t>
            </a:r>
            <a:r>
              <a:rPr lang="en-ZA" sz="2400" dirty="0" smtClean="0">
                <a:solidFill>
                  <a:srgbClr val="0000CC"/>
                </a:solidFill>
              </a:rPr>
              <a:t> </a:t>
            </a:r>
            <a:r>
              <a:rPr lang="en-ZA" sz="2400" dirty="0" smtClean="0">
                <a:solidFill>
                  <a:srgbClr val="C00000"/>
                </a:solidFill>
              </a:rPr>
              <a:t>[NB Look </a:t>
            </a:r>
            <a:r>
              <a:rPr lang="en-ZA" sz="2400" dirty="0" smtClean="0">
                <a:solidFill>
                  <a:srgbClr val="C00000"/>
                </a:solidFill>
              </a:rPr>
              <a:t>for a more accessible definition]</a:t>
            </a:r>
            <a:endParaRPr lang="en-ZA" sz="2400" dirty="0">
              <a:solidFill>
                <a:srgbClr val="C00000"/>
              </a:solidFill>
            </a:endParaRPr>
          </a:p>
          <a:p>
            <a:pPr>
              <a:lnSpc>
                <a:spcPct val="110000"/>
              </a:lnSpc>
              <a:spcBef>
                <a:spcPts val="0"/>
              </a:spcBef>
            </a:pPr>
            <a:r>
              <a:rPr lang="en-US" sz="2400" b="1" dirty="0">
                <a:solidFill>
                  <a:srgbClr val="0000CC"/>
                </a:solidFill>
              </a:rPr>
              <a:t>Intelligence is reflected </a:t>
            </a:r>
            <a:r>
              <a:rPr lang="en-US" sz="2400" b="1" dirty="0" smtClean="0">
                <a:solidFill>
                  <a:srgbClr val="0000CC"/>
                </a:solidFill>
              </a:rPr>
              <a:t>in</a:t>
            </a:r>
            <a:endParaRPr lang="en-US" sz="2400" b="1" dirty="0">
              <a:solidFill>
                <a:srgbClr val="0000CC"/>
              </a:solidFill>
            </a:endParaRPr>
          </a:p>
          <a:p>
            <a:pPr marL="452438" lvl="1" indent="-182563">
              <a:lnSpc>
                <a:spcPct val="110000"/>
              </a:lnSpc>
              <a:spcBef>
                <a:spcPts val="0"/>
              </a:spcBef>
            </a:pPr>
            <a:r>
              <a:rPr lang="en-ZA" dirty="0">
                <a:solidFill>
                  <a:srgbClr val="0000CC"/>
                </a:solidFill>
              </a:rPr>
              <a:t>The ability to solve problems and to adapt to and learn from life’s everyday experiences:</a:t>
            </a:r>
          </a:p>
          <a:p>
            <a:pPr marL="452438" lvl="1" indent="-182563">
              <a:lnSpc>
                <a:spcPct val="110000"/>
              </a:lnSpc>
              <a:spcBef>
                <a:spcPts val="0"/>
              </a:spcBef>
            </a:pPr>
            <a:r>
              <a:rPr lang="en-ZA" dirty="0">
                <a:solidFill>
                  <a:srgbClr val="0000CC"/>
                </a:solidFill>
              </a:rPr>
              <a:t>The capacity to adapt and learn from experiences</a:t>
            </a:r>
          </a:p>
          <a:p>
            <a:pPr marL="452438" lvl="1" indent="-182563">
              <a:lnSpc>
                <a:spcPct val="110000"/>
              </a:lnSpc>
              <a:spcBef>
                <a:spcPts val="0"/>
              </a:spcBef>
            </a:pPr>
            <a:r>
              <a:rPr lang="en-ZA" dirty="0">
                <a:solidFill>
                  <a:srgbClr val="0000CC"/>
                </a:solidFill>
              </a:rPr>
              <a:t>The mental abilities that enable one to adapt to, shape, or select one’s environment</a:t>
            </a:r>
          </a:p>
          <a:p>
            <a:pPr marL="452438" lvl="1" indent="-182563">
              <a:lnSpc>
                <a:spcPct val="110000"/>
              </a:lnSpc>
              <a:spcBef>
                <a:spcPts val="0"/>
              </a:spcBef>
            </a:pPr>
            <a:r>
              <a:rPr lang="en-ZA" dirty="0">
                <a:solidFill>
                  <a:srgbClr val="0000CC"/>
                </a:solidFill>
              </a:rPr>
              <a:t>The ability to judge, comprehend, and reason </a:t>
            </a:r>
          </a:p>
          <a:p>
            <a:pPr marL="452438" lvl="1" indent="-182563">
              <a:lnSpc>
                <a:spcPct val="110000"/>
              </a:lnSpc>
              <a:spcBef>
                <a:spcPts val="0"/>
              </a:spcBef>
            </a:pPr>
            <a:r>
              <a:rPr lang="en-ZA" dirty="0">
                <a:solidFill>
                  <a:srgbClr val="0000CC"/>
                </a:solidFill>
              </a:rPr>
              <a:t>The ability to understand and deal with people, objects, and symbols  </a:t>
            </a:r>
          </a:p>
          <a:p>
            <a:pPr marL="452438" lvl="1" indent="-182563">
              <a:lnSpc>
                <a:spcPct val="110000"/>
              </a:lnSpc>
              <a:spcBef>
                <a:spcPts val="0"/>
              </a:spcBef>
            </a:pPr>
            <a:r>
              <a:rPr lang="en-ZA" dirty="0">
                <a:solidFill>
                  <a:srgbClr val="0000CC"/>
                </a:solidFill>
              </a:rPr>
              <a:t>The ability to act purposefully, think rationally, and deal effectively with the environment</a:t>
            </a:r>
          </a:p>
          <a:p>
            <a:pPr marL="452438" lvl="1" indent="-182563">
              <a:lnSpc>
                <a:spcPct val="110000"/>
              </a:lnSpc>
              <a:spcBef>
                <a:spcPts val="0"/>
              </a:spcBef>
            </a:pPr>
            <a:r>
              <a:rPr lang="en-ZA" dirty="0">
                <a:solidFill>
                  <a:srgbClr val="0000CC"/>
                </a:solidFill>
              </a:rPr>
              <a:t>And includes characteristics such as creativity and interpersonal skills  </a:t>
            </a:r>
            <a:endParaRPr lang="en-US" b="1" dirty="0">
              <a:solidFill>
                <a:srgbClr val="0000CC"/>
              </a:solidFill>
            </a:endParaRPr>
          </a:p>
          <a:p>
            <a:pPr marL="0" indent="0" defTabSz="269875">
              <a:lnSpc>
                <a:spcPct val="110000"/>
              </a:lnSpc>
              <a:spcBef>
                <a:spcPts val="0"/>
              </a:spcBef>
              <a:spcAft>
                <a:spcPts val="600"/>
              </a:spcAft>
              <a:buNone/>
            </a:pPr>
            <a:r>
              <a:rPr lang="en-US" sz="2400" b="1" dirty="0" smtClean="0">
                <a:solidFill>
                  <a:srgbClr val="0000CC"/>
                </a:solidFill>
              </a:rPr>
              <a:t>	Source</a:t>
            </a:r>
            <a:r>
              <a:rPr lang="en-US" sz="2400" b="1" dirty="0">
                <a:solidFill>
                  <a:srgbClr val="0000CC"/>
                </a:solidFill>
              </a:rPr>
              <a:t>: </a:t>
            </a:r>
            <a:r>
              <a:rPr lang="en-ZA" sz="2400" b="1" u="sng" dirty="0">
                <a:solidFill>
                  <a:srgbClr val="0000CC"/>
                </a:solidFill>
                <a:hlinkClick r:id="rId2"/>
              </a:rPr>
              <a:t>www.mccc.edu</a:t>
            </a:r>
            <a:r>
              <a:rPr lang="en-ZA" sz="2400" i="1" dirty="0">
                <a:solidFill>
                  <a:srgbClr val="0000CC"/>
                </a:solidFill>
                <a:hlinkClick r:id="rId2"/>
              </a:rPr>
              <a:t>/~</a:t>
            </a:r>
            <a:r>
              <a:rPr lang="en-ZA" sz="2400" i="1" dirty="0" smtClean="0">
                <a:solidFill>
                  <a:srgbClr val="0000CC"/>
                </a:solidFill>
                <a:hlinkClick r:id="rId2"/>
              </a:rPr>
              <a:t>jenningh/Courses/documents/Handout-</a:t>
            </a:r>
            <a:r>
              <a:rPr lang="en-ZA" sz="2400" b="1" dirty="0" smtClean="0">
                <a:solidFill>
                  <a:srgbClr val="0000CC"/>
                </a:solidFill>
                <a:hlinkClick r:id="rId2"/>
              </a:rPr>
              <a:t>Intelligence</a:t>
            </a:r>
            <a:r>
              <a:rPr lang="en-ZA" sz="2400" i="1" dirty="0" smtClean="0">
                <a:solidFill>
                  <a:srgbClr val="0000CC"/>
                </a:solidFill>
                <a:hlinkClick r:id="rId2"/>
              </a:rPr>
              <a:t>_000.</a:t>
            </a:r>
            <a:r>
              <a:rPr lang="en-ZA" sz="2400" b="1" dirty="0" smtClean="0">
                <a:solidFill>
                  <a:srgbClr val="0000CC"/>
                </a:solidFill>
                <a:hlinkClick r:id="rId2"/>
              </a:rPr>
              <a:t>pdf</a:t>
            </a:r>
            <a:endParaRPr lang="en-ZA" sz="2400" b="1" dirty="0" smtClean="0">
              <a:solidFill>
                <a:srgbClr val="0000CC"/>
              </a:solidFill>
            </a:endParaRPr>
          </a:p>
          <a:p>
            <a:pPr marL="0" indent="0" defTabSz="269875">
              <a:lnSpc>
                <a:spcPct val="110000"/>
              </a:lnSpc>
              <a:spcBef>
                <a:spcPts val="0"/>
              </a:spcBef>
              <a:spcAft>
                <a:spcPts val="600"/>
              </a:spcAft>
              <a:buNone/>
            </a:pPr>
            <a:r>
              <a:rPr lang="en-ZA" sz="2400" dirty="0" smtClean="0">
                <a:solidFill>
                  <a:srgbClr val="C00000"/>
                </a:solidFill>
              </a:rPr>
              <a:t>	[</a:t>
            </a:r>
            <a:r>
              <a:rPr lang="en-ZA" sz="2400" dirty="0">
                <a:solidFill>
                  <a:srgbClr val="C00000"/>
                </a:solidFill>
              </a:rPr>
              <a:t>NB </a:t>
            </a:r>
            <a:r>
              <a:rPr lang="en-ZA" sz="2400" dirty="0" smtClean="0">
                <a:solidFill>
                  <a:srgbClr val="C00000"/>
                </a:solidFill>
              </a:rPr>
              <a:t>This quasi-definition is helpful, but ignores the notion of multiple forms of 	intelligence – it could be introduced in the body of the section on intelligence.]</a:t>
            </a:r>
            <a:endParaRPr lang="en-ZA" sz="2400" dirty="0">
              <a:solidFill>
                <a:srgbClr val="0000CC"/>
              </a:solidFill>
            </a:endParaRPr>
          </a:p>
          <a:p>
            <a:pPr marL="0" indent="0">
              <a:buNone/>
            </a:pPr>
            <a:endParaRPr lang="en-US" dirty="0"/>
          </a:p>
          <a:p>
            <a:pPr marL="0" indent="0">
              <a:buNone/>
            </a:pPr>
            <a:endParaRPr lang="en-ZA" dirty="0" smtClean="0"/>
          </a:p>
          <a:p>
            <a:pPr marL="0" indent="0">
              <a:buNone/>
            </a:pPr>
            <a:endParaRPr lang="en-US" sz="1800" dirty="0"/>
          </a:p>
          <a:p>
            <a:pPr marL="0" indent="0">
              <a:buNone/>
            </a:pPr>
            <a:endParaRPr lang="en-ZA" sz="1800" dirty="0"/>
          </a:p>
        </p:txBody>
      </p:sp>
    </p:spTree>
    <p:extLst>
      <p:ext uri="{BB962C8B-B14F-4D97-AF65-F5344CB8AC3E}">
        <p14:creationId xmlns:p14="http://schemas.microsoft.com/office/powerpoint/2010/main" val="29409011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1" y="203201"/>
            <a:ext cx="11029950" cy="730250"/>
          </a:xfrm>
          <a:solidFill>
            <a:schemeClr val="accent2">
              <a:lumMod val="75000"/>
            </a:schemeClr>
          </a:solidFill>
        </p:spPr>
        <p:txBody>
          <a:bodyPr>
            <a:normAutofit/>
          </a:bodyPr>
          <a:lstStyle/>
          <a:p>
            <a:pPr algn="ctr"/>
            <a:r>
              <a:rPr lang="en-ZA" sz="3200" dirty="0">
                <a:solidFill>
                  <a:schemeClr val="bg1"/>
                </a:solidFill>
                <a:latin typeface="+mn-lt"/>
              </a:rPr>
              <a:t>Points for subject </a:t>
            </a:r>
            <a:r>
              <a:rPr lang="en-ZA" sz="3200" dirty="0" smtClean="0">
                <a:solidFill>
                  <a:schemeClr val="bg1"/>
                </a:solidFill>
                <a:latin typeface="+mn-lt"/>
              </a:rPr>
              <a:t>experts, learning designers etc. to </a:t>
            </a:r>
            <a:r>
              <a:rPr lang="en-ZA" sz="3200" dirty="0">
                <a:solidFill>
                  <a:schemeClr val="bg1"/>
                </a:solidFill>
                <a:latin typeface="+mn-lt"/>
              </a:rPr>
              <a:t>keep in mind</a:t>
            </a:r>
          </a:p>
        </p:txBody>
      </p:sp>
      <p:sp>
        <p:nvSpPr>
          <p:cNvPr id="3" name="Content Placeholder 2"/>
          <p:cNvSpPr>
            <a:spLocks noGrp="1"/>
          </p:cNvSpPr>
          <p:nvPr>
            <p:ph idx="1"/>
          </p:nvPr>
        </p:nvSpPr>
        <p:spPr>
          <a:xfrm>
            <a:off x="838200" y="1104900"/>
            <a:ext cx="10515600" cy="5591175"/>
          </a:xfrm>
        </p:spPr>
        <p:txBody>
          <a:bodyPr>
            <a:normAutofit/>
          </a:bodyPr>
          <a:lstStyle/>
          <a:p>
            <a:pPr marL="0" lvl="0" indent="0">
              <a:buNone/>
            </a:pPr>
            <a:r>
              <a:rPr lang="en-ZA" sz="2400" b="1" dirty="0" smtClean="0">
                <a:solidFill>
                  <a:schemeClr val="accent2">
                    <a:lumMod val="75000"/>
                  </a:schemeClr>
                </a:solidFill>
              </a:rPr>
              <a:t>General principles</a:t>
            </a:r>
          </a:p>
          <a:p>
            <a:pPr lvl="0"/>
            <a:r>
              <a:rPr lang="en-ZA" sz="2400" b="1" dirty="0" smtClean="0">
                <a:solidFill>
                  <a:schemeClr val="accent2">
                    <a:lumMod val="75000"/>
                  </a:schemeClr>
                </a:solidFill>
              </a:rPr>
              <a:t>State </a:t>
            </a:r>
            <a:r>
              <a:rPr lang="en-ZA" sz="2400" b="1" dirty="0">
                <a:solidFill>
                  <a:schemeClr val="accent2">
                    <a:lumMod val="75000"/>
                  </a:schemeClr>
                </a:solidFill>
              </a:rPr>
              <a:t>the purpose/reason for including each item </a:t>
            </a:r>
            <a:r>
              <a:rPr lang="en-ZA" sz="2400" dirty="0">
                <a:solidFill>
                  <a:schemeClr val="accent2">
                    <a:lumMod val="75000"/>
                  </a:schemeClr>
                </a:solidFill>
              </a:rPr>
              <a:t>(e.g. video, activity, reading) below, and if possible its place in the learning design of the theme as a whole. </a:t>
            </a:r>
          </a:p>
          <a:p>
            <a:pPr lvl="0"/>
            <a:r>
              <a:rPr lang="en-ZA" sz="2400" dirty="0">
                <a:solidFill>
                  <a:schemeClr val="accent2">
                    <a:lumMod val="75000"/>
                  </a:schemeClr>
                </a:solidFill>
              </a:rPr>
              <a:t>Always consider the </a:t>
            </a:r>
            <a:r>
              <a:rPr lang="en-ZA" sz="2400" b="1" dirty="0">
                <a:solidFill>
                  <a:schemeClr val="accent2">
                    <a:lumMod val="75000"/>
                  </a:schemeClr>
                </a:solidFill>
              </a:rPr>
              <a:t>likely possible contexts of learners </a:t>
            </a:r>
            <a:r>
              <a:rPr lang="en-ZA" sz="2400" dirty="0">
                <a:solidFill>
                  <a:schemeClr val="accent2">
                    <a:lumMod val="75000"/>
                  </a:schemeClr>
                </a:solidFill>
              </a:rPr>
              <a:t>who may study the theme / take the course.</a:t>
            </a:r>
          </a:p>
          <a:p>
            <a:pPr lvl="0"/>
            <a:r>
              <a:rPr lang="en-ZA" sz="2400" dirty="0">
                <a:solidFill>
                  <a:schemeClr val="accent2">
                    <a:lumMod val="75000"/>
                  </a:schemeClr>
                </a:solidFill>
              </a:rPr>
              <a:t>Think of </a:t>
            </a:r>
            <a:r>
              <a:rPr lang="en-ZA" sz="2400" b="1" dirty="0">
                <a:solidFill>
                  <a:schemeClr val="accent2">
                    <a:lumMod val="75000"/>
                  </a:schemeClr>
                </a:solidFill>
              </a:rPr>
              <a:t>innovative means to lead the learner into using new discourses and ways of understanding</a:t>
            </a:r>
            <a:r>
              <a:rPr lang="en-ZA" sz="2400" dirty="0">
                <a:solidFill>
                  <a:schemeClr val="accent2">
                    <a:lumMod val="75000"/>
                  </a:schemeClr>
                </a:solidFill>
              </a:rPr>
              <a:t> by engaging them on the level of the familiar / prior knowledge, or possibly by </a:t>
            </a:r>
            <a:r>
              <a:rPr lang="en-ZA" sz="2400" i="1" dirty="0">
                <a:solidFill>
                  <a:schemeClr val="accent2">
                    <a:lumMod val="75000"/>
                  </a:schemeClr>
                </a:solidFill>
              </a:rPr>
              <a:t>challenging</a:t>
            </a:r>
            <a:r>
              <a:rPr lang="en-ZA" sz="2400" dirty="0">
                <a:solidFill>
                  <a:schemeClr val="accent2">
                    <a:lumMod val="75000"/>
                  </a:schemeClr>
                </a:solidFill>
              </a:rPr>
              <a:t> or </a:t>
            </a:r>
            <a:r>
              <a:rPr lang="en-ZA" sz="2400" i="1" dirty="0">
                <a:solidFill>
                  <a:schemeClr val="accent2">
                    <a:lumMod val="75000"/>
                  </a:schemeClr>
                </a:solidFill>
              </a:rPr>
              <a:t>disrupting</a:t>
            </a:r>
            <a:r>
              <a:rPr lang="en-ZA" sz="2400" dirty="0">
                <a:solidFill>
                  <a:schemeClr val="accent2">
                    <a:lumMod val="75000"/>
                  </a:schemeClr>
                </a:solidFill>
              </a:rPr>
              <a:t> the familiar.</a:t>
            </a:r>
          </a:p>
          <a:p>
            <a:pPr lvl="0"/>
            <a:r>
              <a:rPr lang="en-ZA" sz="2400" dirty="0">
                <a:solidFill>
                  <a:schemeClr val="accent2">
                    <a:lumMod val="75000"/>
                  </a:schemeClr>
                </a:solidFill>
              </a:rPr>
              <a:t>Include learning activity and assessment which calls forth a </a:t>
            </a:r>
            <a:r>
              <a:rPr lang="en-ZA" sz="2400" b="1" i="1" dirty="0">
                <a:solidFill>
                  <a:schemeClr val="accent2">
                    <a:lumMod val="75000"/>
                  </a:schemeClr>
                </a:solidFill>
              </a:rPr>
              <a:t>full range </a:t>
            </a:r>
            <a:r>
              <a:rPr lang="en-ZA" sz="2400" b="1" dirty="0">
                <a:solidFill>
                  <a:schemeClr val="accent2">
                    <a:lumMod val="75000"/>
                  </a:schemeClr>
                </a:solidFill>
              </a:rPr>
              <a:t>of levels of cognitive engagement</a:t>
            </a:r>
            <a:r>
              <a:rPr lang="en-ZA" sz="2400" dirty="0">
                <a:solidFill>
                  <a:schemeClr val="accent2">
                    <a:lumMod val="75000"/>
                  </a:schemeClr>
                </a:solidFill>
              </a:rPr>
              <a:t> and skill development.</a:t>
            </a:r>
          </a:p>
          <a:p>
            <a:pPr lvl="0"/>
            <a:r>
              <a:rPr lang="en-ZA" sz="2400" b="1" dirty="0">
                <a:solidFill>
                  <a:schemeClr val="accent2">
                    <a:lumMod val="75000"/>
                  </a:schemeClr>
                </a:solidFill>
              </a:rPr>
              <a:t>Avoid</a:t>
            </a:r>
            <a:r>
              <a:rPr lang="en-ZA" sz="2400" dirty="0">
                <a:solidFill>
                  <a:schemeClr val="accent2">
                    <a:lumMod val="75000"/>
                  </a:schemeClr>
                </a:solidFill>
              </a:rPr>
              <a:t> the approach that seeks to attain outcomes by relying on “</a:t>
            </a:r>
            <a:r>
              <a:rPr lang="en-ZA" sz="2400" b="1" dirty="0">
                <a:solidFill>
                  <a:schemeClr val="accent2">
                    <a:lumMod val="75000"/>
                  </a:schemeClr>
                </a:solidFill>
              </a:rPr>
              <a:t>atomised checklists of micro-competences</a:t>
            </a:r>
            <a:r>
              <a:rPr lang="en-ZA" sz="2400" dirty="0">
                <a:solidFill>
                  <a:schemeClr val="accent2">
                    <a:lumMod val="75000"/>
                  </a:schemeClr>
                </a:solidFill>
              </a:rPr>
              <a:t>” (Hager, 2004).</a:t>
            </a:r>
          </a:p>
        </p:txBody>
      </p:sp>
    </p:spTree>
    <p:extLst>
      <p:ext uri="{BB962C8B-B14F-4D97-AF65-F5344CB8AC3E}">
        <p14:creationId xmlns:p14="http://schemas.microsoft.com/office/powerpoint/2010/main" val="3403042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27025"/>
            <a:ext cx="10827619" cy="720725"/>
          </a:xfrm>
          <a:solidFill>
            <a:srgbClr val="00B050"/>
          </a:solidFill>
        </p:spPr>
        <p:txBody>
          <a:bodyPr>
            <a:normAutofit/>
          </a:bodyPr>
          <a:lstStyle/>
          <a:p>
            <a:r>
              <a:rPr lang="en-ZA" sz="3200" dirty="0">
                <a:solidFill>
                  <a:schemeClr val="bg1"/>
                </a:solidFill>
                <a:latin typeface="+mn-lt"/>
              </a:rPr>
              <a:t>Key </a:t>
            </a:r>
            <a:r>
              <a:rPr lang="en-ZA" sz="3200" dirty="0" smtClean="0">
                <a:solidFill>
                  <a:schemeClr val="bg1"/>
                </a:solidFill>
                <a:latin typeface="+mn-lt"/>
              </a:rPr>
              <a:t>Terms (contd.)</a:t>
            </a:r>
            <a:endParaRPr lang="en-ZA" sz="3600" b="1" dirty="0">
              <a:solidFill>
                <a:schemeClr val="bg1"/>
              </a:solidFill>
              <a:latin typeface="+mn-lt"/>
            </a:endParaRPr>
          </a:p>
        </p:txBody>
      </p:sp>
      <p:sp>
        <p:nvSpPr>
          <p:cNvPr id="3" name="Content Placeholder 2"/>
          <p:cNvSpPr>
            <a:spLocks noGrp="1"/>
          </p:cNvSpPr>
          <p:nvPr>
            <p:ph idx="1"/>
          </p:nvPr>
        </p:nvSpPr>
        <p:spPr>
          <a:xfrm>
            <a:off x="838199" y="1371600"/>
            <a:ext cx="10827619" cy="5181600"/>
          </a:xfrm>
          <a:ln>
            <a:solidFill>
              <a:srgbClr val="0000FF"/>
            </a:solidFill>
          </a:ln>
        </p:spPr>
        <p:txBody>
          <a:bodyPr>
            <a:normAutofit/>
          </a:bodyPr>
          <a:lstStyle/>
          <a:p>
            <a:pPr>
              <a:lnSpc>
                <a:spcPct val="100000"/>
              </a:lnSpc>
              <a:spcBef>
                <a:spcPts val="0"/>
              </a:spcBef>
              <a:spcAft>
                <a:spcPts val="600"/>
              </a:spcAft>
            </a:pPr>
            <a:r>
              <a:rPr lang="en-ZA" sz="2200" b="1" dirty="0">
                <a:solidFill>
                  <a:srgbClr val="0000CC"/>
                </a:solidFill>
              </a:rPr>
              <a:t>Barriers to learning </a:t>
            </a:r>
            <a:r>
              <a:rPr lang="en-ZA" sz="2200" dirty="0">
                <a:solidFill>
                  <a:srgbClr val="0000CC"/>
                </a:solidFill>
              </a:rPr>
              <a:t>include cognitive barriers (learning skills); environmental barriers (learning experience); and barriers to progress in basic attainments (literacy acquisition). Reid, G. (</a:t>
            </a:r>
            <a:r>
              <a:rPr lang="en-ZA" sz="2200" dirty="0" err="1">
                <a:solidFill>
                  <a:srgbClr val="0000CC"/>
                </a:solidFill>
              </a:rPr>
              <a:t>n.d.</a:t>
            </a:r>
            <a:r>
              <a:rPr lang="en-ZA" sz="2200" dirty="0">
                <a:solidFill>
                  <a:srgbClr val="0000CC"/>
                </a:solidFill>
              </a:rPr>
              <a:t>). Identifying and overcoming the barriers to learning in an inclusive context. </a:t>
            </a:r>
            <a:r>
              <a:rPr lang="en-ZA" sz="2200" u="sng" dirty="0">
                <a:solidFill>
                  <a:srgbClr val="0000CC"/>
                </a:solidFill>
                <a:hlinkClick r:id="rId2"/>
              </a:rPr>
              <a:t>http://</a:t>
            </a:r>
            <a:r>
              <a:rPr lang="en-ZA" sz="2200" u="sng" dirty="0" smtClean="0">
                <a:solidFill>
                  <a:srgbClr val="0000CC"/>
                </a:solidFill>
                <a:hlinkClick r:id="rId2"/>
              </a:rPr>
              <a:t>www.somspol.wz.cz/materialy_konf_25_9/Barriers_to_Learning_handout_25_9.pdf</a:t>
            </a:r>
            <a:endParaRPr lang="en-ZA" sz="2200" u="sng" dirty="0" smtClean="0">
              <a:solidFill>
                <a:srgbClr val="0000CC"/>
              </a:solidFill>
            </a:endParaRPr>
          </a:p>
          <a:p>
            <a:pPr marL="0" indent="0">
              <a:lnSpc>
                <a:spcPct val="100000"/>
              </a:lnSpc>
              <a:spcBef>
                <a:spcPts val="0"/>
              </a:spcBef>
              <a:spcAft>
                <a:spcPts val="600"/>
              </a:spcAft>
              <a:buNone/>
            </a:pPr>
            <a:r>
              <a:rPr lang="en-ZA" sz="2200" dirty="0" smtClean="0">
                <a:solidFill>
                  <a:srgbClr val="C00000"/>
                </a:solidFill>
              </a:rPr>
              <a:t>    [Not really a definition]</a:t>
            </a:r>
            <a:r>
              <a:rPr lang="en-ZA" sz="2200" dirty="0" smtClean="0">
                <a:solidFill>
                  <a:srgbClr val="C00000"/>
                </a:solidFill>
              </a:rPr>
              <a:t> </a:t>
            </a:r>
            <a:endParaRPr lang="en-ZA" sz="2200" dirty="0">
              <a:solidFill>
                <a:srgbClr val="C00000"/>
              </a:solidFill>
            </a:endParaRPr>
          </a:p>
          <a:p>
            <a:pPr>
              <a:lnSpc>
                <a:spcPct val="100000"/>
              </a:lnSpc>
              <a:spcBef>
                <a:spcPts val="0"/>
              </a:spcBef>
              <a:spcAft>
                <a:spcPts val="600"/>
              </a:spcAft>
            </a:pPr>
            <a:r>
              <a:rPr lang="en-US" sz="2200" b="1" dirty="0">
                <a:solidFill>
                  <a:srgbClr val="0000CC"/>
                </a:solidFill>
              </a:rPr>
              <a:t>Inclusive education</a:t>
            </a:r>
            <a:r>
              <a:rPr lang="en-US" sz="2200" dirty="0">
                <a:solidFill>
                  <a:srgbClr val="0000CC"/>
                </a:solidFill>
              </a:rPr>
              <a:t> means that all students attend and are welcomed by their </a:t>
            </a:r>
            <a:r>
              <a:rPr lang="en-US" sz="2200" dirty="0" err="1">
                <a:solidFill>
                  <a:srgbClr val="0000CC"/>
                </a:solidFill>
              </a:rPr>
              <a:t>neighbourhood</a:t>
            </a:r>
            <a:r>
              <a:rPr lang="en-US" sz="2200" dirty="0">
                <a:solidFill>
                  <a:srgbClr val="0000CC"/>
                </a:solidFill>
              </a:rPr>
              <a:t> schools in age-appropriate, regular classes and are supported to learn, contribute and participate in all aspects of the life of the school</a:t>
            </a:r>
            <a:r>
              <a:rPr lang="en-US" sz="2200" dirty="0" smtClean="0">
                <a:solidFill>
                  <a:srgbClr val="0000CC"/>
                </a:solidFill>
              </a:rPr>
              <a:t>. h</a:t>
            </a:r>
            <a:r>
              <a:rPr lang="en-US" sz="2200" dirty="0" smtClean="0">
                <a:solidFill>
                  <a:srgbClr val="0000CC"/>
                </a:solidFill>
                <a:hlinkClick r:id="rId3"/>
              </a:rPr>
              <a:t>ttps</a:t>
            </a:r>
            <a:r>
              <a:rPr lang="en-US" sz="2200" dirty="0">
                <a:solidFill>
                  <a:srgbClr val="0000CC"/>
                </a:solidFill>
                <a:hlinkClick r:id="rId3"/>
              </a:rPr>
              <a:t>://www.google.co.za/search?q=defining+inclusive+education&amp;oq=Defining+Inclusive+education&amp;aqs=chrome.0.0l6.8195j0j8&amp;sourceid=chrome&amp;ie=UTF-8</a:t>
            </a:r>
            <a:r>
              <a:rPr lang="en-US" sz="2200" dirty="0">
                <a:solidFill>
                  <a:srgbClr val="0000CC"/>
                </a:solidFill>
              </a:rPr>
              <a:t>   </a:t>
            </a:r>
          </a:p>
          <a:p>
            <a:r>
              <a:rPr lang="en-US" sz="2200" b="1" dirty="0">
                <a:solidFill>
                  <a:srgbClr val="0000CC"/>
                </a:solidFill>
              </a:rPr>
              <a:t>Diversity</a:t>
            </a:r>
            <a:r>
              <a:rPr lang="en-US" sz="2200" dirty="0">
                <a:solidFill>
                  <a:srgbClr val="0000CC"/>
                </a:solidFill>
              </a:rPr>
              <a:t> can be defined as the sum of the ways that people are both alike and different. The dimensions of diversity include race, ethnicity, gender, sexual orientation, language, culture, religion, mental and physical ability, class, and immigration status</a:t>
            </a:r>
            <a:r>
              <a:rPr lang="en-US" sz="2200" dirty="0" smtClean="0">
                <a:solidFill>
                  <a:srgbClr val="0000CC"/>
                </a:solidFill>
              </a:rPr>
              <a:t>. </a:t>
            </a:r>
            <a:r>
              <a:rPr lang="en-ZA" sz="2200" dirty="0" smtClean="0">
                <a:solidFill>
                  <a:srgbClr val="0000CC"/>
                </a:solidFill>
                <a:hlinkClick r:id="rId4"/>
              </a:rPr>
              <a:t>http</a:t>
            </a:r>
            <a:r>
              <a:rPr lang="en-ZA" sz="2200" dirty="0">
                <a:solidFill>
                  <a:srgbClr val="0000CC"/>
                </a:solidFill>
                <a:hlinkClick r:id="rId4"/>
              </a:rPr>
              <a:t>://www.nea.org/tools/diversity-toolkit-introduction.html</a:t>
            </a:r>
            <a:r>
              <a:rPr lang="en-ZA" sz="2200" dirty="0">
                <a:solidFill>
                  <a:srgbClr val="0000CC"/>
                </a:solidFill>
              </a:rPr>
              <a:t> </a:t>
            </a:r>
          </a:p>
          <a:p>
            <a:endParaRPr lang="en-ZA" sz="1800" dirty="0"/>
          </a:p>
        </p:txBody>
      </p:sp>
    </p:spTree>
    <p:extLst>
      <p:ext uri="{BB962C8B-B14F-4D97-AF65-F5344CB8AC3E}">
        <p14:creationId xmlns:p14="http://schemas.microsoft.com/office/powerpoint/2010/main" val="3935987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9400"/>
            <a:ext cx="10515600" cy="720725"/>
          </a:xfrm>
          <a:solidFill>
            <a:srgbClr val="002060"/>
          </a:solidFill>
        </p:spPr>
        <p:txBody>
          <a:bodyPr>
            <a:normAutofit/>
          </a:bodyPr>
          <a:lstStyle/>
          <a:p>
            <a:r>
              <a:rPr lang="en-ZA" sz="2800" dirty="0" smtClean="0">
                <a:solidFill>
                  <a:schemeClr val="bg1"/>
                </a:solidFill>
                <a:latin typeface="+mn-lt"/>
              </a:rPr>
              <a:t>Possible activities &amp; resources: Activity 1: </a:t>
            </a:r>
            <a:r>
              <a:rPr lang="en-ZA" sz="2800" dirty="0" smtClean="0">
                <a:solidFill>
                  <a:schemeClr val="bg1">
                    <a:lumMod val="95000"/>
                  </a:schemeClr>
                </a:solidFill>
                <a:latin typeface="+mn-lt"/>
              </a:rPr>
              <a:t>Thinking about learning</a:t>
            </a:r>
            <a:endParaRPr lang="en-ZA" sz="2800" dirty="0">
              <a:solidFill>
                <a:schemeClr val="bg1">
                  <a:lumMod val="95000"/>
                </a:schemeClr>
              </a:solidFill>
              <a:latin typeface="+mn-lt"/>
            </a:endParaRPr>
          </a:p>
        </p:txBody>
      </p:sp>
      <p:sp>
        <p:nvSpPr>
          <p:cNvPr id="3" name="Content Placeholder 2"/>
          <p:cNvSpPr>
            <a:spLocks noGrp="1"/>
          </p:cNvSpPr>
          <p:nvPr>
            <p:ph idx="1"/>
          </p:nvPr>
        </p:nvSpPr>
        <p:spPr>
          <a:xfrm>
            <a:off x="838199" y="1190626"/>
            <a:ext cx="10963276" cy="5534024"/>
          </a:xfrm>
          <a:ln>
            <a:solidFill>
              <a:srgbClr val="0000FF"/>
            </a:solidFill>
          </a:ln>
        </p:spPr>
        <p:txBody>
          <a:bodyPr>
            <a:normAutofit lnSpcReduction="10000"/>
          </a:bodyPr>
          <a:lstStyle/>
          <a:p>
            <a:pPr lvl="0"/>
            <a:r>
              <a:rPr lang="en-US" sz="2000" dirty="0" smtClean="0">
                <a:solidFill>
                  <a:srgbClr val="0000CC"/>
                </a:solidFill>
              </a:rPr>
              <a:t>Thinking </a:t>
            </a:r>
            <a:r>
              <a:rPr lang="en-US" sz="2000" dirty="0">
                <a:solidFill>
                  <a:srgbClr val="0000CC"/>
                </a:solidFill>
              </a:rPr>
              <a:t>about </a:t>
            </a:r>
            <a:r>
              <a:rPr lang="en-US" sz="2000" i="1" dirty="0">
                <a:solidFill>
                  <a:srgbClr val="0000CC"/>
                </a:solidFill>
              </a:rPr>
              <a:t>learning </a:t>
            </a:r>
            <a:r>
              <a:rPr lang="en-US" sz="2000" dirty="0">
                <a:solidFill>
                  <a:srgbClr val="C00000"/>
                </a:solidFill>
              </a:rPr>
              <a:t>[</a:t>
            </a:r>
            <a:r>
              <a:rPr lang="en-US" sz="2000" dirty="0" smtClean="0">
                <a:solidFill>
                  <a:srgbClr val="C00000"/>
                </a:solidFill>
              </a:rPr>
              <a:t>I’m </a:t>
            </a:r>
            <a:r>
              <a:rPr lang="en-US" sz="2000" dirty="0">
                <a:solidFill>
                  <a:srgbClr val="C00000"/>
                </a:solidFill>
              </a:rPr>
              <a:t>willing to contribute here.]</a:t>
            </a:r>
            <a:endParaRPr lang="en-ZA" sz="2000" dirty="0">
              <a:solidFill>
                <a:srgbClr val="C00000"/>
              </a:solidFill>
            </a:endParaRPr>
          </a:p>
          <a:p>
            <a:pPr lvl="1">
              <a:spcAft>
                <a:spcPts val="600"/>
              </a:spcAft>
            </a:pPr>
            <a:r>
              <a:rPr lang="en-US" sz="2000" dirty="0">
                <a:solidFill>
                  <a:srgbClr val="0000CC"/>
                </a:solidFill>
              </a:rPr>
              <a:t>A learning species: learning vs instinct; </a:t>
            </a:r>
            <a:r>
              <a:rPr lang="en-US" sz="2000" dirty="0" smtClean="0">
                <a:solidFill>
                  <a:srgbClr val="0000CC"/>
                </a:solidFill>
              </a:rPr>
              <a:t>[draw on OER Africa: </a:t>
            </a:r>
            <a:r>
              <a:rPr lang="en-US" sz="2000" i="1" dirty="0" smtClean="0">
                <a:solidFill>
                  <a:srgbClr val="0000CC"/>
                </a:solidFill>
              </a:rPr>
              <a:t>Being a Teacher </a:t>
            </a:r>
            <a:r>
              <a:rPr lang="en-US" sz="2000" dirty="0" smtClean="0">
                <a:solidFill>
                  <a:srgbClr val="0000CC"/>
                </a:solidFill>
              </a:rPr>
              <a:t>Activity 25, pp 88-90]; </a:t>
            </a:r>
            <a:r>
              <a:rPr lang="en-US" sz="2000" dirty="0">
                <a:solidFill>
                  <a:srgbClr val="0000CC"/>
                </a:solidFill>
              </a:rPr>
              <a:t>learning via </a:t>
            </a:r>
            <a:r>
              <a:rPr lang="en-US" sz="2000" i="1" dirty="0" smtClean="0">
                <a:solidFill>
                  <a:srgbClr val="0000CC"/>
                </a:solidFill>
              </a:rPr>
              <a:t>language</a:t>
            </a:r>
            <a:r>
              <a:rPr lang="en-US" sz="2000" dirty="0" smtClean="0">
                <a:solidFill>
                  <a:srgbClr val="0000CC"/>
                </a:solidFill>
              </a:rPr>
              <a:t>, and </a:t>
            </a:r>
            <a:r>
              <a:rPr lang="en-US" sz="2000" dirty="0">
                <a:solidFill>
                  <a:srgbClr val="0000CC"/>
                </a:solidFill>
              </a:rPr>
              <a:t>learning as a social </a:t>
            </a:r>
            <a:r>
              <a:rPr lang="en-US" sz="2000" dirty="0" smtClean="0">
                <a:solidFill>
                  <a:srgbClr val="0000CC"/>
                </a:solidFill>
              </a:rPr>
              <a:t>activity [</a:t>
            </a:r>
            <a:r>
              <a:rPr lang="en-US" sz="2000" i="1" dirty="0" smtClean="0">
                <a:solidFill>
                  <a:srgbClr val="0000CC"/>
                </a:solidFill>
              </a:rPr>
              <a:t>ibid</a:t>
            </a:r>
            <a:r>
              <a:rPr lang="en-US" sz="2000" dirty="0" smtClean="0">
                <a:solidFill>
                  <a:srgbClr val="0000CC"/>
                </a:solidFill>
              </a:rPr>
              <a:t>. Activity 28, pp 91-91]                    ; two examples of teaching that creates barriers to learning rather than facilitating good learning.</a:t>
            </a:r>
          </a:p>
          <a:p>
            <a:pPr marL="180975" lvl="1" indent="-180975">
              <a:buNone/>
            </a:pPr>
            <a:r>
              <a:rPr lang="en-US" sz="2000" b="1" dirty="0" smtClean="0">
                <a:solidFill>
                  <a:srgbClr val="0000CC"/>
                </a:solidFill>
              </a:rPr>
              <a:t>Lecturer discussion: </a:t>
            </a:r>
            <a:r>
              <a:rPr lang="en-US" sz="2000" dirty="0" smtClean="0">
                <a:solidFill>
                  <a:srgbClr val="0000CC"/>
                </a:solidFill>
              </a:rPr>
              <a:t>Along the lines of…</a:t>
            </a:r>
            <a:endParaRPr lang="en-ZA" sz="2000" dirty="0">
              <a:solidFill>
                <a:srgbClr val="0000CC"/>
              </a:solidFill>
            </a:endParaRPr>
          </a:p>
          <a:p>
            <a:r>
              <a:rPr lang="en-ZA" sz="2000" dirty="0" smtClean="0">
                <a:solidFill>
                  <a:srgbClr val="0000CC"/>
                </a:solidFill>
              </a:rPr>
              <a:t>The </a:t>
            </a:r>
            <a:r>
              <a:rPr lang="en-ZA" sz="2000" dirty="0">
                <a:solidFill>
                  <a:srgbClr val="0000CC"/>
                </a:solidFill>
              </a:rPr>
              <a:t>human species is uniquely well equipped to do, having evolved very powerful ways of dealing with the challenges that complex learning presents. </a:t>
            </a:r>
            <a:endParaRPr lang="en-ZA" sz="2000" dirty="0" smtClean="0">
              <a:solidFill>
                <a:srgbClr val="0000CC"/>
              </a:solidFill>
            </a:endParaRPr>
          </a:p>
          <a:p>
            <a:r>
              <a:rPr lang="en-ZA" sz="2000" dirty="0" smtClean="0">
                <a:solidFill>
                  <a:srgbClr val="0000CC"/>
                </a:solidFill>
              </a:rPr>
              <a:t>Pre-eminent </a:t>
            </a:r>
            <a:r>
              <a:rPr lang="en-ZA" sz="2000" dirty="0">
                <a:solidFill>
                  <a:srgbClr val="0000CC"/>
                </a:solidFill>
              </a:rPr>
              <a:t>among these is language. There are limits to how much we can learn by ourselves, and language is the means by which we share knowledge, and economically avoid having to learn everything for ourselves, through our own </a:t>
            </a:r>
            <a:r>
              <a:rPr lang="en-ZA" sz="2000" dirty="0" smtClean="0">
                <a:solidFill>
                  <a:srgbClr val="0000CC"/>
                </a:solidFill>
              </a:rPr>
              <a:t>experience and mistakes. Thus </a:t>
            </a:r>
            <a:r>
              <a:rPr lang="en-ZA" sz="2000" dirty="0">
                <a:solidFill>
                  <a:srgbClr val="0000CC"/>
                </a:solidFill>
              </a:rPr>
              <a:t>learning for the human species is essentially social, and involves </a:t>
            </a:r>
            <a:r>
              <a:rPr lang="en-ZA" sz="2000" dirty="0" smtClean="0">
                <a:solidFill>
                  <a:srgbClr val="0000CC"/>
                </a:solidFill>
              </a:rPr>
              <a:t>teaching.</a:t>
            </a:r>
          </a:p>
          <a:p>
            <a:r>
              <a:rPr lang="en-ZA" sz="2000" dirty="0" smtClean="0">
                <a:solidFill>
                  <a:srgbClr val="0000CC"/>
                </a:solidFill>
              </a:rPr>
              <a:t>Nevertheless the </a:t>
            </a:r>
            <a:r>
              <a:rPr lang="en-ZA" sz="2000" dirty="0">
                <a:solidFill>
                  <a:srgbClr val="0000CC"/>
                </a:solidFill>
              </a:rPr>
              <a:t>way we frame our attempts to teach the young often still create some significant and unnecessary </a:t>
            </a:r>
            <a:r>
              <a:rPr lang="en-ZA" sz="2000" i="1" dirty="0">
                <a:solidFill>
                  <a:srgbClr val="0000CC"/>
                </a:solidFill>
              </a:rPr>
              <a:t>barriers</a:t>
            </a:r>
            <a:r>
              <a:rPr lang="en-ZA" sz="2000" dirty="0">
                <a:solidFill>
                  <a:srgbClr val="0000CC"/>
                </a:solidFill>
              </a:rPr>
              <a:t> to learning. </a:t>
            </a:r>
            <a:endParaRPr lang="en-ZA" sz="2000" dirty="0" smtClean="0">
              <a:solidFill>
                <a:srgbClr val="0000CC"/>
              </a:solidFill>
            </a:endParaRPr>
          </a:p>
          <a:p>
            <a:r>
              <a:rPr lang="en-ZA" sz="2000" dirty="0" smtClean="0">
                <a:solidFill>
                  <a:srgbClr val="0000CC"/>
                </a:solidFill>
              </a:rPr>
              <a:t>Fortunately</a:t>
            </a:r>
            <a:r>
              <a:rPr lang="en-ZA" sz="2000" dirty="0">
                <a:solidFill>
                  <a:srgbClr val="0000CC"/>
                </a:solidFill>
              </a:rPr>
              <a:t>, a combination of learning theories, research, and plain common sense can help us to get around these barriers and help </a:t>
            </a:r>
            <a:r>
              <a:rPr lang="en-ZA" sz="2000" dirty="0" smtClean="0">
                <a:solidFill>
                  <a:srgbClr val="0000CC"/>
                </a:solidFill>
              </a:rPr>
              <a:t>learners to </a:t>
            </a:r>
            <a:r>
              <a:rPr lang="en-ZA" sz="2000" dirty="0">
                <a:solidFill>
                  <a:srgbClr val="0000CC"/>
                </a:solidFill>
              </a:rPr>
              <a:t>make the most of their learning capacity. Therefore this course </a:t>
            </a:r>
            <a:r>
              <a:rPr lang="en-ZA" sz="2000" dirty="0" smtClean="0">
                <a:solidFill>
                  <a:srgbClr val="0000CC"/>
                </a:solidFill>
              </a:rPr>
              <a:t>will introduce </a:t>
            </a:r>
            <a:r>
              <a:rPr lang="en-ZA" sz="2000" dirty="0">
                <a:solidFill>
                  <a:srgbClr val="0000CC"/>
                </a:solidFill>
              </a:rPr>
              <a:t>you to a selection of key learning theories and research that have particular relevance for technical and vocational </a:t>
            </a:r>
            <a:r>
              <a:rPr lang="en-ZA" sz="2000" dirty="0" smtClean="0">
                <a:solidFill>
                  <a:srgbClr val="0000CC"/>
                </a:solidFill>
              </a:rPr>
              <a:t>learning. To begin with, though, we will take </a:t>
            </a:r>
            <a:r>
              <a:rPr lang="en-ZA" sz="2000" dirty="0">
                <a:solidFill>
                  <a:srgbClr val="0000CC"/>
                </a:solidFill>
              </a:rPr>
              <a:t>some time to look at learning in TVET from a common sense point of view.</a:t>
            </a:r>
            <a:endParaRPr lang="en-ZA" sz="2000" dirty="0"/>
          </a:p>
        </p:txBody>
      </p:sp>
      <p:pic>
        <p:nvPicPr>
          <p:cNvPr id="4" name="Picture 3"/>
          <p:cNvPicPr>
            <a:picLocks noChangeAspect="1"/>
          </p:cNvPicPr>
          <p:nvPr/>
        </p:nvPicPr>
        <p:blipFill>
          <a:blip r:embed="rId2"/>
          <a:stretch>
            <a:fillRect/>
          </a:stretch>
        </p:blipFill>
        <p:spPr>
          <a:xfrm>
            <a:off x="10439100" y="1732700"/>
            <a:ext cx="1123945" cy="305650"/>
          </a:xfrm>
          <a:prstGeom prst="rect">
            <a:avLst/>
          </a:prstGeom>
        </p:spPr>
      </p:pic>
    </p:spTree>
    <p:extLst>
      <p:ext uri="{BB962C8B-B14F-4D97-AF65-F5344CB8AC3E}">
        <p14:creationId xmlns:p14="http://schemas.microsoft.com/office/powerpoint/2010/main" val="3000735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11506200" cy="654751"/>
          </a:xfrm>
          <a:solidFill>
            <a:srgbClr val="002060"/>
          </a:solidFill>
        </p:spPr>
        <p:txBody>
          <a:bodyPr>
            <a:noAutofit/>
          </a:bodyPr>
          <a:lstStyle/>
          <a:p>
            <a:pPr lvl="0">
              <a:spcBef>
                <a:spcPts val="0"/>
              </a:spcBef>
              <a:spcAft>
                <a:spcPts val="600"/>
              </a:spcAft>
            </a:pPr>
            <a:r>
              <a:rPr lang="en-ZA" sz="2800" dirty="0">
                <a:solidFill>
                  <a:schemeClr val="bg1"/>
                </a:solidFill>
                <a:latin typeface="+mn-lt"/>
              </a:rPr>
              <a:t>Possible activities &amp; resources: </a:t>
            </a:r>
            <a:r>
              <a:rPr lang="en-ZA" sz="2800" dirty="0" smtClean="0">
                <a:solidFill>
                  <a:schemeClr val="bg1"/>
                </a:solidFill>
                <a:latin typeface="+mn-lt"/>
              </a:rPr>
              <a:t>Activity 2: </a:t>
            </a:r>
            <a:r>
              <a:rPr lang="en-ZA" sz="2800" dirty="0">
                <a:solidFill>
                  <a:schemeClr val="bg1"/>
                </a:solidFill>
                <a:latin typeface="+mn-lt"/>
              </a:rPr>
              <a:t>Ways of learning that work in TVET</a:t>
            </a:r>
          </a:p>
        </p:txBody>
      </p:sp>
      <p:sp>
        <p:nvSpPr>
          <p:cNvPr id="3" name="Content Placeholder 2"/>
          <p:cNvSpPr>
            <a:spLocks noGrp="1"/>
          </p:cNvSpPr>
          <p:nvPr>
            <p:ph idx="1"/>
          </p:nvPr>
        </p:nvSpPr>
        <p:spPr>
          <a:xfrm>
            <a:off x="523875" y="1095375"/>
            <a:ext cx="11210925" cy="5594784"/>
          </a:xfrm>
          <a:ln>
            <a:solidFill>
              <a:srgbClr val="0000FF"/>
            </a:solidFill>
          </a:ln>
        </p:spPr>
        <p:txBody>
          <a:bodyPr>
            <a:noAutofit/>
          </a:bodyPr>
          <a:lstStyle/>
          <a:p>
            <a:pPr marL="0" lvl="0" indent="0">
              <a:buNone/>
            </a:pPr>
            <a:r>
              <a:rPr lang="en-ZA" sz="2000" dirty="0" smtClean="0">
                <a:solidFill>
                  <a:srgbClr val="0000CC"/>
                </a:solidFill>
              </a:rPr>
              <a:t>Emphasise the common sense (relatively a-theoretical) aspect of these methods.</a:t>
            </a:r>
          </a:p>
          <a:p>
            <a:pPr marL="266700" lvl="0" indent="-266700"/>
            <a:r>
              <a:rPr lang="en-ZA" sz="2000" b="1" dirty="0" smtClean="0">
                <a:solidFill>
                  <a:srgbClr val="0000CC"/>
                </a:solidFill>
              </a:rPr>
              <a:t>Instructions:</a:t>
            </a:r>
            <a:endParaRPr lang="en-ZA" sz="2000" b="1" dirty="0">
              <a:solidFill>
                <a:srgbClr val="0000CC"/>
              </a:solidFill>
            </a:endParaRPr>
          </a:p>
          <a:p>
            <a:pPr marL="266700" indent="0">
              <a:lnSpc>
                <a:spcPct val="100000"/>
              </a:lnSpc>
              <a:spcBef>
                <a:spcPts val="0"/>
              </a:spcBef>
              <a:spcAft>
                <a:spcPts val="600"/>
              </a:spcAft>
              <a:buNone/>
            </a:pPr>
            <a:r>
              <a:rPr lang="en-ZA" sz="2000" dirty="0" smtClean="0">
                <a:solidFill>
                  <a:srgbClr val="0000CC"/>
                </a:solidFill>
              </a:rPr>
              <a:t>Read the passage on </a:t>
            </a:r>
            <a:r>
              <a:rPr lang="en-ZA" sz="2000" i="1" dirty="0" smtClean="0">
                <a:solidFill>
                  <a:srgbClr val="0000CC"/>
                </a:solidFill>
              </a:rPr>
              <a:t>Ways of Learning that Work in TVET </a:t>
            </a:r>
            <a:r>
              <a:rPr lang="en-ZA" sz="2000" dirty="0" smtClean="0">
                <a:solidFill>
                  <a:srgbClr val="0000CC"/>
                </a:solidFill>
              </a:rPr>
              <a:t>(</a:t>
            </a:r>
            <a:r>
              <a:rPr lang="en-ZA" sz="2000" b="1" dirty="0" smtClean="0">
                <a:solidFill>
                  <a:srgbClr val="0000CC"/>
                </a:solidFill>
              </a:rPr>
              <a:t>Reading A </a:t>
            </a:r>
            <a:r>
              <a:rPr lang="en-ZA" sz="2000" dirty="0" smtClean="0">
                <a:solidFill>
                  <a:srgbClr val="0000CC"/>
                </a:solidFill>
              </a:rPr>
              <a:t>– to be written for the course as a resource – loosely based on Bill Lucas et al, pp 58-85)… </a:t>
            </a:r>
          </a:p>
          <a:p>
            <a:pPr>
              <a:lnSpc>
                <a:spcPct val="100000"/>
              </a:lnSpc>
              <a:spcBef>
                <a:spcPts val="0"/>
              </a:spcBef>
            </a:pPr>
            <a:r>
              <a:rPr lang="en-ZA" sz="2000" b="1" dirty="0" smtClean="0">
                <a:solidFill>
                  <a:srgbClr val="0000CC"/>
                </a:solidFill>
              </a:rPr>
              <a:t>Reflection questions: </a:t>
            </a:r>
            <a:r>
              <a:rPr lang="en-ZA" sz="2000" dirty="0" smtClean="0">
                <a:solidFill>
                  <a:srgbClr val="0000CC"/>
                </a:solidFill>
              </a:rPr>
              <a:t>Select at least eight of the methods discussed in Reading A, and reflectively complete the table. [Rows for the methods; columns for reflection questions, with cells that expand/pop out to accommodate text. Sample responses are supplied for the first row]:</a:t>
            </a:r>
          </a:p>
          <a:p>
            <a:pPr lvl="1">
              <a:lnSpc>
                <a:spcPct val="100000"/>
              </a:lnSpc>
              <a:spcBef>
                <a:spcPts val="0"/>
              </a:spcBef>
            </a:pPr>
            <a:r>
              <a:rPr lang="en-ZA" sz="2000" dirty="0">
                <a:solidFill>
                  <a:srgbClr val="0000CC"/>
                </a:solidFill>
              </a:rPr>
              <a:t>Think of an example of this method </a:t>
            </a:r>
            <a:r>
              <a:rPr lang="en-ZA" sz="2000" dirty="0" smtClean="0">
                <a:solidFill>
                  <a:srgbClr val="0000CC"/>
                </a:solidFill>
              </a:rPr>
              <a:t>that has worked for you as a learner.</a:t>
            </a:r>
          </a:p>
          <a:p>
            <a:pPr lvl="1">
              <a:lnSpc>
                <a:spcPct val="100000"/>
              </a:lnSpc>
              <a:spcBef>
                <a:spcPts val="0"/>
              </a:spcBef>
            </a:pPr>
            <a:r>
              <a:rPr lang="en-ZA" sz="2000" dirty="0" smtClean="0">
                <a:solidFill>
                  <a:srgbClr val="0000CC"/>
                </a:solidFill>
              </a:rPr>
              <a:t>Why was it helpful?</a:t>
            </a:r>
          </a:p>
          <a:p>
            <a:pPr lvl="1">
              <a:lnSpc>
                <a:spcPct val="100000"/>
              </a:lnSpc>
              <a:spcBef>
                <a:spcPts val="0"/>
              </a:spcBef>
            </a:pPr>
            <a:r>
              <a:rPr lang="en-ZA" sz="2000" dirty="0" smtClean="0">
                <a:solidFill>
                  <a:srgbClr val="0000CC"/>
                </a:solidFill>
              </a:rPr>
              <a:t>Think of an example of this method that you use in your </a:t>
            </a:r>
            <a:r>
              <a:rPr lang="en-ZA" sz="2000" i="1" dirty="0" smtClean="0">
                <a:solidFill>
                  <a:srgbClr val="0000CC"/>
                </a:solidFill>
              </a:rPr>
              <a:t>teaching </a:t>
            </a:r>
            <a:r>
              <a:rPr lang="en-ZA" sz="2000" dirty="0" smtClean="0">
                <a:solidFill>
                  <a:srgbClr val="0000CC"/>
                </a:solidFill>
              </a:rPr>
              <a:t>(may be regular, or just from time to time).</a:t>
            </a:r>
          </a:p>
          <a:p>
            <a:pPr lvl="1">
              <a:lnSpc>
                <a:spcPct val="100000"/>
              </a:lnSpc>
              <a:spcBef>
                <a:spcPts val="0"/>
              </a:spcBef>
            </a:pPr>
            <a:r>
              <a:rPr lang="en-ZA" sz="2000" dirty="0" smtClean="0">
                <a:solidFill>
                  <a:srgbClr val="0000CC"/>
                </a:solidFill>
              </a:rPr>
              <a:t>Under what circumstances does it work well? Why/in what way does it tend to work well?</a:t>
            </a:r>
          </a:p>
          <a:p>
            <a:pPr lvl="1">
              <a:lnSpc>
                <a:spcPct val="100000"/>
              </a:lnSpc>
              <a:spcBef>
                <a:spcPts val="0"/>
              </a:spcBef>
              <a:spcAft>
                <a:spcPts val="600"/>
              </a:spcAft>
            </a:pPr>
            <a:r>
              <a:rPr lang="en-ZA" sz="2000" dirty="0" smtClean="0">
                <a:solidFill>
                  <a:srgbClr val="0000CC"/>
                </a:solidFill>
              </a:rPr>
              <a:t>Are there things you could do to enhance your utilisation of this form of learning?</a:t>
            </a:r>
          </a:p>
          <a:p>
            <a:pPr>
              <a:lnSpc>
                <a:spcPct val="100000"/>
              </a:lnSpc>
              <a:spcBef>
                <a:spcPts val="0"/>
              </a:spcBef>
            </a:pPr>
            <a:r>
              <a:rPr lang="en-ZA" sz="2000" dirty="0" smtClean="0">
                <a:solidFill>
                  <a:srgbClr val="0000CC"/>
                </a:solidFill>
              </a:rPr>
              <a:t>Followed by </a:t>
            </a:r>
            <a:r>
              <a:rPr lang="en-ZA" sz="2000" b="1" dirty="0" smtClean="0">
                <a:solidFill>
                  <a:srgbClr val="0000CC"/>
                </a:solidFill>
              </a:rPr>
              <a:t>online chat </a:t>
            </a:r>
            <a:r>
              <a:rPr lang="en-ZA" sz="2000" dirty="0" smtClean="0">
                <a:solidFill>
                  <a:srgbClr val="0000CC"/>
                </a:solidFill>
              </a:rPr>
              <a:t>(synchronous)</a:t>
            </a:r>
            <a:r>
              <a:rPr lang="en-ZA" sz="2000" b="1" dirty="0" smtClean="0">
                <a:solidFill>
                  <a:srgbClr val="0000CC"/>
                </a:solidFill>
              </a:rPr>
              <a:t>: </a:t>
            </a:r>
            <a:r>
              <a:rPr lang="en-ZA" sz="2000" dirty="0" smtClean="0">
                <a:solidFill>
                  <a:srgbClr val="0000CC"/>
                </a:solidFill>
              </a:rPr>
              <a:t>Share and discuss your responses in the table online (or in face-to-face groups). [Wikis could be invited.]</a:t>
            </a:r>
          </a:p>
        </p:txBody>
      </p:sp>
    </p:spTree>
    <p:extLst>
      <p:ext uri="{BB962C8B-B14F-4D97-AF65-F5344CB8AC3E}">
        <p14:creationId xmlns:p14="http://schemas.microsoft.com/office/powerpoint/2010/main" val="13753332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85750"/>
            <a:ext cx="10515600" cy="720725"/>
          </a:xfrm>
          <a:solidFill>
            <a:srgbClr val="002060"/>
          </a:solidFill>
        </p:spPr>
        <p:txBody>
          <a:bodyPr>
            <a:normAutofit/>
          </a:bodyPr>
          <a:lstStyle/>
          <a:p>
            <a:r>
              <a:rPr lang="en-ZA" sz="2800" dirty="0" smtClean="0">
                <a:solidFill>
                  <a:schemeClr val="bg1"/>
                </a:solidFill>
                <a:latin typeface="+mn-lt"/>
              </a:rPr>
              <a:t>Possible activities &amp; resources: Activity 3: </a:t>
            </a:r>
            <a:r>
              <a:rPr lang="en-ZA" sz="2800" dirty="0">
                <a:solidFill>
                  <a:schemeClr val="bg1">
                    <a:lumMod val="95000"/>
                  </a:schemeClr>
                </a:solidFill>
                <a:latin typeface="+mn-lt"/>
              </a:rPr>
              <a:t>Theories of learning</a:t>
            </a:r>
          </a:p>
        </p:txBody>
      </p:sp>
      <p:sp>
        <p:nvSpPr>
          <p:cNvPr id="3" name="Content Placeholder 2"/>
          <p:cNvSpPr>
            <a:spLocks noGrp="1"/>
          </p:cNvSpPr>
          <p:nvPr>
            <p:ph idx="1"/>
          </p:nvPr>
        </p:nvSpPr>
        <p:spPr>
          <a:xfrm>
            <a:off x="838199" y="1200150"/>
            <a:ext cx="10791825" cy="5467350"/>
          </a:xfrm>
          <a:ln>
            <a:solidFill>
              <a:srgbClr val="0000FF"/>
            </a:solidFill>
          </a:ln>
        </p:spPr>
        <p:txBody>
          <a:bodyPr>
            <a:noAutofit/>
          </a:bodyPr>
          <a:lstStyle/>
          <a:p>
            <a:r>
              <a:rPr lang="en-ZA" sz="1800" b="1" dirty="0" smtClean="0">
                <a:solidFill>
                  <a:srgbClr val="0000CC"/>
                </a:solidFill>
              </a:rPr>
              <a:t>One introductory activity leading into constructivist learning theory</a:t>
            </a:r>
          </a:p>
          <a:p>
            <a:pPr marL="0" indent="0">
              <a:buNone/>
            </a:pPr>
            <a:r>
              <a:rPr lang="en-ZA" sz="1800" dirty="0" smtClean="0">
                <a:solidFill>
                  <a:srgbClr val="0000CC"/>
                </a:solidFill>
              </a:rPr>
              <a:t>Think about how you have learned a particular knowledge or skill you currently </a:t>
            </a:r>
            <a:r>
              <a:rPr lang="en-ZA" sz="1800" b="1" dirty="0">
                <a:solidFill>
                  <a:srgbClr val="0000CC"/>
                </a:solidFill>
              </a:rPr>
              <a:t>have</a:t>
            </a:r>
            <a:r>
              <a:rPr lang="en-ZA" sz="1800" dirty="0" smtClean="0">
                <a:solidFill>
                  <a:srgbClr val="0000CC"/>
                </a:solidFill>
              </a:rPr>
              <a:t>, preferably one that you have recently acquired: learning a new song, a computer game, to bake a carrot cake, solving a difficult mathematical problem, a new language, etc. </a:t>
            </a:r>
            <a:r>
              <a:rPr lang="en-ZA" sz="1800" dirty="0" smtClean="0">
                <a:solidFill>
                  <a:srgbClr val="C00000"/>
                </a:solidFill>
              </a:rPr>
              <a:t>[Could you provide an indication of where this is meant to take the learner? What sort of authorial comment would you provide to follow the activity? May be able to link this to …]</a:t>
            </a:r>
          </a:p>
          <a:p>
            <a:pPr marL="266700" lvl="1" indent="-266700"/>
            <a:r>
              <a:rPr lang="en-US" sz="1800" dirty="0">
                <a:solidFill>
                  <a:srgbClr val="0000CC"/>
                </a:solidFill>
              </a:rPr>
              <a:t>Access to educated </a:t>
            </a:r>
            <a:r>
              <a:rPr lang="en-US" sz="1800" dirty="0" smtClean="0">
                <a:solidFill>
                  <a:srgbClr val="0000CC"/>
                </a:solidFill>
              </a:rPr>
              <a:t>discourse (</a:t>
            </a:r>
            <a:r>
              <a:rPr lang="en-US" sz="1800" dirty="0" err="1" smtClean="0">
                <a:solidFill>
                  <a:srgbClr val="0000CC"/>
                </a:solidFill>
              </a:rPr>
              <a:t>Northedge</a:t>
            </a:r>
            <a:r>
              <a:rPr lang="en-US" sz="1800" dirty="0" smtClean="0">
                <a:solidFill>
                  <a:srgbClr val="0000CC"/>
                </a:solidFill>
              </a:rPr>
              <a:t>): </a:t>
            </a:r>
            <a:r>
              <a:rPr lang="en-US" sz="1800" dirty="0">
                <a:solidFill>
                  <a:srgbClr val="0000CC"/>
                </a:solidFill>
              </a:rPr>
              <a:t>Challenge for the lecturer – how to teach learners something that they have </a:t>
            </a:r>
            <a:r>
              <a:rPr lang="en-US" sz="1800" dirty="0" smtClean="0">
                <a:solidFill>
                  <a:srgbClr val="0000CC"/>
                </a:solidFill>
              </a:rPr>
              <a:t>hardly any frame </a:t>
            </a:r>
            <a:r>
              <a:rPr lang="en-US" sz="1800" dirty="0">
                <a:solidFill>
                  <a:srgbClr val="0000CC"/>
                </a:solidFill>
              </a:rPr>
              <a:t>of reference </a:t>
            </a:r>
            <a:r>
              <a:rPr lang="en-US" sz="1800" dirty="0" smtClean="0">
                <a:solidFill>
                  <a:srgbClr val="0000CC"/>
                </a:solidFill>
              </a:rPr>
              <a:t>for (whether at the beginning of a course, or in introducing a new component of the course?</a:t>
            </a:r>
            <a:endParaRPr lang="en-ZA" sz="1800" dirty="0">
              <a:solidFill>
                <a:srgbClr val="0000CC"/>
              </a:solidFill>
            </a:endParaRPr>
          </a:p>
          <a:p>
            <a:pPr marL="723900" lvl="3" indent="-266700"/>
            <a:r>
              <a:rPr lang="en-US" dirty="0">
                <a:solidFill>
                  <a:srgbClr val="0000CC"/>
                </a:solidFill>
              </a:rPr>
              <a:t>Not knowing, and </a:t>
            </a:r>
            <a:r>
              <a:rPr lang="en-US" i="1" dirty="0">
                <a:solidFill>
                  <a:srgbClr val="0000CC"/>
                </a:solidFill>
              </a:rPr>
              <a:t>thinking</a:t>
            </a:r>
            <a:r>
              <a:rPr lang="en-US" dirty="0">
                <a:solidFill>
                  <a:srgbClr val="0000CC"/>
                </a:solidFill>
              </a:rPr>
              <a:t> we know</a:t>
            </a:r>
          </a:p>
          <a:p>
            <a:pPr marL="723900" lvl="3" indent="-266700"/>
            <a:r>
              <a:rPr lang="en-US" dirty="0">
                <a:solidFill>
                  <a:srgbClr val="0000CC"/>
                </a:solidFill>
              </a:rPr>
              <a:t>Everyday knowledge, and school knowledge/educated discourse</a:t>
            </a:r>
            <a:endParaRPr lang="en-ZA" dirty="0">
              <a:solidFill>
                <a:srgbClr val="0000CC"/>
              </a:solidFill>
            </a:endParaRPr>
          </a:p>
          <a:p>
            <a:pPr marL="723900" lvl="3" indent="-266700"/>
            <a:r>
              <a:rPr lang="en-US" dirty="0">
                <a:solidFill>
                  <a:srgbClr val="0000CC"/>
                </a:solidFill>
              </a:rPr>
              <a:t>The need for a frame of reference</a:t>
            </a:r>
            <a:endParaRPr lang="en-ZA" dirty="0">
              <a:solidFill>
                <a:srgbClr val="0000CC"/>
              </a:solidFill>
            </a:endParaRPr>
          </a:p>
          <a:p>
            <a:pPr marL="723900" lvl="3" indent="-266700"/>
            <a:r>
              <a:rPr lang="en-US" dirty="0">
                <a:solidFill>
                  <a:srgbClr val="0000CC"/>
                </a:solidFill>
              </a:rPr>
              <a:t>Helping learners to build a frame of reference from what they </a:t>
            </a:r>
            <a:r>
              <a:rPr lang="en-US" i="1" dirty="0">
                <a:solidFill>
                  <a:srgbClr val="0000CC"/>
                </a:solidFill>
              </a:rPr>
              <a:t>do</a:t>
            </a:r>
            <a:r>
              <a:rPr lang="en-US" dirty="0">
                <a:solidFill>
                  <a:srgbClr val="0000CC"/>
                </a:solidFill>
              </a:rPr>
              <a:t> know – the path from everyday knowledge to the educated discourse (draw on articles by Neil Mercer and Andy </a:t>
            </a:r>
            <a:r>
              <a:rPr lang="en-US" dirty="0" err="1">
                <a:solidFill>
                  <a:srgbClr val="0000CC"/>
                </a:solidFill>
              </a:rPr>
              <a:t>Northedge</a:t>
            </a:r>
            <a:r>
              <a:rPr lang="en-US" dirty="0">
                <a:solidFill>
                  <a:srgbClr val="0000CC"/>
                </a:solidFill>
              </a:rPr>
              <a:t>)</a:t>
            </a:r>
          </a:p>
          <a:p>
            <a:r>
              <a:rPr lang="en-ZA" sz="1800" b="1" dirty="0" smtClean="0">
                <a:solidFill>
                  <a:srgbClr val="0000CC"/>
                </a:solidFill>
              </a:rPr>
              <a:t>Resources required</a:t>
            </a:r>
            <a:r>
              <a:rPr lang="en-ZA" sz="1800" dirty="0" smtClean="0">
                <a:solidFill>
                  <a:srgbClr val="0000CC"/>
                </a:solidFill>
              </a:rPr>
              <a:t> (Readings and videos)</a:t>
            </a:r>
          </a:p>
          <a:p>
            <a:pPr marL="0" indent="0">
              <a:buNone/>
            </a:pPr>
            <a:r>
              <a:rPr lang="en-US" sz="1800" dirty="0" smtClean="0">
                <a:solidFill>
                  <a:srgbClr val="0000CC"/>
                </a:solidFill>
              </a:rPr>
              <a:t>Learning Theories: An Educational Perspective, Pearson </a:t>
            </a:r>
            <a:r>
              <a:rPr lang="en-US" sz="1800" dirty="0" err="1" smtClean="0">
                <a:solidFill>
                  <a:srgbClr val="0000CC"/>
                </a:solidFill>
              </a:rPr>
              <a:t>eText</a:t>
            </a:r>
            <a:r>
              <a:rPr lang="en-US" sz="1800" dirty="0" smtClean="0">
                <a:solidFill>
                  <a:srgbClr val="0000CC"/>
                </a:solidFill>
              </a:rPr>
              <a:t> with Loose-Leaf Version -- Access Card Package (7th Edition) 7th Edition. </a:t>
            </a:r>
            <a:r>
              <a:rPr lang="en-ZA" sz="1800" u="sng" dirty="0" smtClean="0">
                <a:solidFill>
                  <a:srgbClr val="0000CC"/>
                </a:solidFill>
                <a:hlinkClick r:id="rId2"/>
              </a:rPr>
              <a:t>https://www.amazon.com/Learning-Theories-Educational-Perspective-Loose-Leaf/dp/0134013484</a:t>
            </a:r>
            <a:r>
              <a:rPr lang="en-ZA" sz="1800" dirty="0" smtClean="0">
                <a:solidFill>
                  <a:srgbClr val="0000CC"/>
                </a:solidFill>
              </a:rPr>
              <a:t>. </a:t>
            </a:r>
            <a:r>
              <a:rPr lang="en-ZA" sz="1800" dirty="0" smtClean="0">
                <a:solidFill>
                  <a:srgbClr val="C00000"/>
                </a:solidFill>
              </a:rPr>
              <a:t>[Not available; not OER – please look for other resources that have an open licence]</a:t>
            </a:r>
            <a:br>
              <a:rPr lang="en-ZA" sz="1800" dirty="0" smtClean="0">
                <a:solidFill>
                  <a:srgbClr val="C00000"/>
                </a:solidFill>
              </a:rPr>
            </a:br>
            <a:r>
              <a:rPr lang="en-ZA" sz="1800" u="sng" dirty="0" smtClean="0">
                <a:solidFill>
                  <a:srgbClr val="0000CC"/>
                </a:solidFill>
                <a:hlinkClick r:id="rId3"/>
              </a:rPr>
              <a:t>https://www.youtube.com/watch?v=B2bsyT2S82I</a:t>
            </a:r>
            <a:r>
              <a:rPr lang="en-ZA" sz="1800" dirty="0" smtClean="0">
                <a:solidFill>
                  <a:srgbClr val="0000CC"/>
                </a:solidFill>
              </a:rPr>
              <a:t>. </a:t>
            </a:r>
            <a:r>
              <a:rPr lang="en-ZA" sz="1800" dirty="0" smtClean="0">
                <a:solidFill>
                  <a:srgbClr val="C00000"/>
                </a:solidFill>
              </a:rPr>
              <a:t>[Amateurish video - poor explanation of constructivism. Please look for an OER that does a better job]</a:t>
            </a:r>
          </a:p>
        </p:txBody>
      </p:sp>
    </p:spTree>
    <p:extLst>
      <p:ext uri="{BB962C8B-B14F-4D97-AF65-F5344CB8AC3E}">
        <p14:creationId xmlns:p14="http://schemas.microsoft.com/office/powerpoint/2010/main" val="34012357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46050"/>
            <a:ext cx="10515600" cy="720725"/>
          </a:xfrm>
          <a:solidFill>
            <a:srgbClr val="002060"/>
          </a:solidFill>
        </p:spPr>
        <p:txBody>
          <a:bodyPr>
            <a:normAutofit/>
          </a:bodyPr>
          <a:lstStyle/>
          <a:p>
            <a:r>
              <a:rPr lang="en-ZA" sz="2800" dirty="0" smtClean="0">
                <a:solidFill>
                  <a:schemeClr val="bg1"/>
                </a:solidFill>
                <a:latin typeface="+mn-lt"/>
              </a:rPr>
              <a:t>Possible activities &amp; resources: Activity 3: </a:t>
            </a:r>
            <a:r>
              <a:rPr lang="en-ZA" sz="2800" dirty="0">
                <a:solidFill>
                  <a:schemeClr val="bg1">
                    <a:lumMod val="95000"/>
                  </a:schemeClr>
                </a:solidFill>
                <a:latin typeface="+mn-lt"/>
              </a:rPr>
              <a:t>Theories of </a:t>
            </a:r>
            <a:r>
              <a:rPr lang="en-ZA" sz="2800" dirty="0" smtClean="0">
                <a:solidFill>
                  <a:schemeClr val="bg1">
                    <a:lumMod val="95000"/>
                  </a:schemeClr>
                </a:solidFill>
                <a:latin typeface="+mn-lt"/>
              </a:rPr>
              <a:t>learning (</a:t>
            </a:r>
            <a:r>
              <a:rPr lang="en-ZA" sz="2800" dirty="0" err="1" smtClean="0">
                <a:solidFill>
                  <a:schemeClr val="bg1">
                    <a:lumMod val="95000"/>
                  </a:schemeClr>
                </a:solidFill>
                <a:latin typeface="+mn-lt"/>
              </a:rPr>
              <a:t>contd</a:t>
            </a:r>
            <a:r>
              <a:rPr lang="en-ZA" sz="2800" dirty="0" smtClean="0">
                <a:solidFill>
                  <a:schemeClr val="bg1">
                    <a:lumMod val="95000"/>
                  </a:schemeClr>
                </a:solidFill>
                <a:latin typeface="+mn-lt"/>
              </a:rPr>
              <a:t>)</a:t>
            </a:r>
            <a:endParaRPr lang="en-ZA" sz="2800" dirty="0">
              <a:solidFill>
                <a:schemeClr val="bg1">
                  <a:lumMod val="95000"/>
                </a:schemeClr>
              </a:solidFill>
              <a:latin typeface="+mn-lt"/>
            </a:endParaRPr>
          </a:p>
        </p:txBody>
      </p:sp>
      <p:sp>
        <p:nvSpPr>
          <p:cNvPr id="3" name="Content Placeholder 2"/>
          <p:cNvSpPr>
            <a:spLocks noGrp="1"/>
          </p:cNvSpPr>
          <p:nvPr>
            <p:ph idx="1"/>
          </p:nvPr>
        </p:nvSpPr>
        <p:spPr>
          <a:xfrm>
            <a:off x="838199" y="1447800"/>
            <a:ext cx="10791825" cy="5410200"/>
          </a:xfrm>
          <a:ln>
            <a:solidFill>
              <a:srgbClr val="0000FF"/>
            </a:solidFill>
          </a:ln>
        </p:spPr>
        <p:txBody>
          <a:bodyPr>
            <a:noAutofit/>
          </a:bodyPr>
          <a:lstStyle/>
          <a:p>
            <a:r>
              <a:rPr lang="en-ZA" sz="2000" b="1" dirty="0" smtClean="0">
                <a:solidFill>
                  <a:srgbClr val="0000CC"/>
                </a:solidFill>
              </a:rPr>
              <a:t>Formative assessment: </a:t>
            </a:r>
          </a:p>
          <a:p>
            <a:pPr marL="0" indent="0">
              <a:buNone/>
            </a:pPr>
            <a:r>
              <a:rPr lang="en-ZA" sz="2000" dirty="0" smtClean="0">
                <a:solidFill>
                  <a:srgbClr val="0000CC"/>
                </a:solidFill>
              </a:rPr>
              <a:t>(</a:t>
            </a:r>
            <a:r>
              <a:rPr lang="en-ZA" sz="2000" dirty="0" err="1" smtClean="0">
                <a:solidFill>
                  <a:srgbClr val="0000CC"/>
                </a:solidFill>
              </a:rPr>
              <a:t>i</a:t>
            </a:r>
            <a:r>
              <a:rPr lang="en-ZA" sz="2000" dirty="0" smtClean="0">
                <a:solidFill>
                  <a:srgbClr val="0000CC"/>
                </a:solidFill>
              </a:rPr>
              <a:t>) Quiz distinguishing between </a:t>
            </a:r>
            <a:r>
              <a:rPr lang="en-ZA" sz="2000" u="sng" dirty="0" smtClean="0">
                <a:solidFill>
                  <a:srgbClr val="0000CC"/>
                </a:solidFill>
              </a:rPr>
              <a:t>behaviourist</a:t>
            </a:r>
            <a:r>
              <a:rPr lang="en-ZA" sz="2000" dirty="0" smtClean="0">
                <a:solidFill>
                  <a:srgbClr val="0000CC"/>
                </a:solidFill>
              </a:rPr>
              <a:t>, </a:t>
            </a:r>
            <a:r>
              <a:rPr lang="en-ZA" sz="2000" u="sng" dirty="0" smtClean="0">
                <a:solidFill>
                  <a:srgbClr val="0000CC"/>
                </a:solidFill>
              </a:rPr>
              <a:t>cognitive</a:t>
            </a:r>
            <a:r>
              <a:rPr lang="en-ZA" sz="2000" dirty="0" smtClean="0">
                <a:solidFill>
                  <a:srgbClr val="0000CC"/>
                </a:solidFill>
              </a:rPr>
              <a:t> and </a:t>
            </a:r>
            <a:r>
              <a:rPr lang="en-ZA" sz="2000" u="sng" dirty="0" smtClean="0">
                <a:solidFill>
                  <a:srgbClr val="0000CC"/>
                </a:solidFill>
              </a:rPr>
              <a:t>constructivist</a:t>
            </a:r>
            <a:r>
              <a:rPr lang="en-ZA" sz="2000" dirty="0" smtClean="0">
                <a:solidFill>
                  <a:srgbClr val="0000CC"/>
                </a:solidFill>
              </a:rPr>
              <a:t> theories, in terms of how each views human learning. </a:t>
            </a:r>
          </a:p>
          <a:p>
            <a:pPr marL="0" lvl="1" indent="0">
              <a:buNone/>
            </a:pPr>
            <a:r>
              <a:rPr lang="en-ZA" sz="2000" dirty="0" smtClean="0">
                <a:solidFill>
                  <a:srgbClr val="0000CC"/>
                </a:solidFill>
              </a:rPr>
              <a:t>(ii) Discussion forum: </a:t>
            </a:r>
          </a:p>
          <a:p>
            <a:pPr marL="800100" lvl="2" indent="-342900"/>
            <a:r>
              <a:rPr lang="en-ZA" dirty="0" smtClean="0">
                <a:solidFill>
                  <a:srgbClr val="0000CC"/>
                </a:solidFill>
              </a:rPr>
              <a:t>Which of the above theories do you think is the most valuable for understanding learning in a technical or vocational context? </a:t>
            </a:r>
          </a:p>
          <a:p>
            <a:pPr marL="800100" lvl="2" indent="-342900"/>
            <a:r>
              <a:rPr lang="en-ZA" dirty="0" smtClean="0">
                <a:solidFill>
                  <a:srgbClr val="0000CC"/>
                </a:solidFill>
              </a:rPr>
              <a:t>Why do you think so? (Refer not only to the learning theory that you think is most valuable, but to the other types of theory as well.​​)</a:t>
            </a:r>
            <a:endParaRPr lang="en-ZA" dirty="0"/>
          </a:p>
        </p:txBody>
      </p:sp>
    </p:spTree>
    <p:extLst>
      <p:ext uri="{BB962C8B-B14F-4D97-AF65-F5344CB8AC3E}">
        <p14:creationId xmlns:p14="http://schemas.microsoft.com/office/powerpoint/2010/main" val="28016811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143" y="304800"/>
            <a:ext cx="10953550" cy="654751"/>
          </a:xfrm>
          <a:solidFill>
            <a:srgbClr val="002060"/>
          </a:solidFill>
        </p:spPr>
        <p:txBody>
          <a:bodyPr>
            <a:normAutofit/>
          </a:bodyPr>
          <a:lstStyle/>
          <a:p>
            <a:r>
              <a:rPr lang="en-ZA" sz="2800" dirty="0">
                <a:solidFill>
                  <a:schemeClr val="bg1"/>
                </a:solidFill>
                <a:latin typeface="+mn-lt"/>
              </a:rPr>
              <a:t>Possible activities &amp; resources: </a:t>
            </a:r>
            <a:r>
              <a:rPr lang="en-ZA" sz="2800" dirty="0" smtClean="0">
                <a:solidFill>
                  <a:schemeClr val="bg1"/>
                </a:solidFill>
                <a:latin typeface="+mn-lt"/>
              </a:rPr>
              <a:t>Activity 4: Intelligence</a:t>
            </a:r>
            <a:endParaRPr lang="en-ZA" sz="2800" dirty="0">
              <a:solidFill>
                <a:schemeClr val="bg1"/>
              </a:solidFill>
              <a:latin typeface="+mn-lt"/>
            </a:endParaRPr>
          </a:p>
        </p:txBody>
      </p:sp>
      <p:sp>
        <p:nvSpPr>
          <p:cNvPr id="3" name="Content Placeholder 2"/>
          <p:cNvSpPr>
            <a:spLocks noGrp="1"/>
          </p:cNvSpPr>
          <p:nvPr>
            <p:ph idx="1"/>
          </p:nvPr>
        </p:nvSpPr>
        <p:spPr>
          <a:xfrm>
            <a:off x="664143" y="1381125"/>
            <a:ext cx="10953550" cy="5366184"/>
          </a:xfrm>
          <a:ln>
            <a:solidFill>
              <a:srgbClr val="0000FF"/>
            </a:solidFill>
          </a:ln>
        </p:spPr>
        <p:txBody>
          <a:bodyPr>
            <a:noAutofit/>
          </a:bodyPr>
          <a:lstStyle/>
          <a:p>
            <a:pPr lvl="0"/>
            <a:r>
              <a:rPr lang="en-ZA" sz="2200" b="1" dirty="0" smtClean="0">
                <a:solidFill>
                  <a:srgbClr val="0000CC"/>
                </a:solidFill>
              </a:rPr>
              <a:t>Instructions</a:t>
            </a:r>
            <a:endParaRPr lang="en-ZA" sz="2200" b="1" dirty="0">
              <a:solidFill>
                <a:srgbClr val="0000CC"/>
              </a:solidFill>
            </a:endParaRPr>
          </a:p>
          <a:p>
            <a:pPr marL="0" indent="0">
              <a:lnSpc>
                <a:spcPct val="100000"/>
              </a:lnSpc>
              <a:spcBef>
                <a:spcPts val="0"/>
              </a:spcBef>
              <a:buNone/>
            </a:pPr>
            <a:r>
              <a:rPr lang="en-ZA" sz="2200" dirty="0" smtClean="0">
                <a:solidFill>
                  <a:srgbClr val="0000CC"/>
                </a:solidFill>
              </a:rPr>
              <a:t>Face-to-face introductory group discussion, or online chat (synchronous): What do you </a:t>
            </a:r>
            <a:r>
              <a:rPr lang="en-ZA" sz="2200" dirty="0">
                <a:solidFill>
                  <a:srgbClr val="0000CC"/>
                </a:solidFill>
              </a:rPr>
              <a:t>understand by the concept of </a:t>
            </a:r>
            <a:r>
              <a:rPr lang="en-ZA" sz="2200" dirty="0" smtClean="0">
                <a:solidFill>
                  <a:srgbClr val="0000CC"/>
                </a:solidFill>
              </a:rPr>
              <a:t>‘intelligence’? Further questions:</a:t>
            </a:r>
          </a:p>
          <a:p>
            <a:pPr marL="539750" lvl="1" indent="-269875">
              <a:lnSpc>
                <a:spcPct val="100000"/>
              </a:lnSpc>
              <a:spcBef>
                <a:spcPts val="0"/>
              </a:spcBef>
            </a:pPr>
            <a:r>
              <a:rPr lang="en-ZA" sz="2200" dirty="0" smtClean="0">
                <a:solidFill>
                  <a:srgbClr val="0000CC"/>
                </a:solidFill>
              </a:rPr>
              <a:t>Do </a:t>
            </a:r>
            <a:r>
              <a:rPr lang="en-ZA" sz="2200" dirty="0">
                <a:solidFill>
                  <a:srgbClr val="0000CC"/>
                </a:solidFill>
              </a:rPr>
              <a:t>you </a:t>
            </a:r>
            <a:r>
              <a:rPr lang="en-ZA" sz="2200" dirty="0" smtClean="0">
                <a:solidFill>
                  <a:srgbClr val="0000CC"/>
                </a:solidFill>
              </a:rPr>
              <a:t>think intelligence is genetically inherited, or acquired/shaped by the environment?</a:t>
            </a:r>
          </a:p>
          <a:p>
            <a:pPr marL="539750" lvl="1" indent="-269875">
              <a:lnSpc>
                <a:spcPct val="100000"/>
              </a:lnSpc>
              <a:spcBef>
                <a:spcPts val="0"/>
              </a:spcBef>
            </a:pPr>
            <a:r>
              <a:rPr lang="en-ZA" sz="2200" dirty="0" smtClean="0">
                <a:solidFill>
                  <a:srgbClr val="0000CC"/>
                </a:solidFill>
              </a:rPr>
              <a:t>Can </a:t>
            </a:r>
            <a:r>
              <a:rPr lang="en-ZA" sz="2200" dirty="0">
                <a:solidFill>
                  <a:srgbClr val="0000CC"/>
                </a:solidFill>
              </a:rPr>
              <a:t>intelligence improve or increase over time? Can someone lose their intelligence? </a:t>
            </a:r>
          </a:p>
          <a:p>
            <a:pPr marL="539750" lvl="1" indent="-269875">
              <a:lnSpc>
                <a:spcPct val="100000"/>
              </a:lnSpc>
              <a:spcBef>
                <a:spcPts val="0"/>
              </a:spcBef>
            </a:pPr>
            <a:r>
              <a:rPr lang="en-ZA" sz="2200" dirty="0">
                <a:solidFill>
                  <a:srgbClr val="0000CC"/>
                </a:solidFill>
              </a:rPr>
              <a:t>Is there such as thing </a:t>
            </a:r>
            <a:r>
              <a:rPr lang="en-ZA" sz="2200" dirty="0" smtClean="0">
                <a:solidFill>
                  <a:srgbClr val="0000CC"/>
                </a:solidFill>
              </a:rPr>
              <a:t>as a </a:t>
            </a:r>
            <a:r>
              <a:rPr lang="en-ZA" sz="2200" dirty="0">
                <a:solidFill>
                  <a:srgbClr val="0000CC"/>
                </a:solidFill>
              </a:rPr>
              <a:t>‘lack of intelligence</a:t>
            </a:r>
            <a:r>
              <a:rPr lang="en-ZA" sz="2200" dirty="0" smtClean="0">
                <a:solidFill>
                  <a:srgbClr val="0000CC"/>
                </a:solidFill>
              </a:rPr>
              <a:t>’?</a:t>
            </a:r>
          </a:p>
          <a:p>
            <a:pPr marL="539750" lvl="1" indent="-269875">
              <a:lnSpc>
                <a:spcPct val="100000"/>
              </a:lnSpc>
              <a:spcBef>
                <a:spcPts val="0"/>
              </a:spcBef>
            </a:pPr>
            <a:r>
              <a:rPr lang="en-ZA" sz="2200" dirty="0" smtClean="0">
                <a:solidFill>
                  <a:srgbClr val="0000CC"/>
                </a:solidFill>
              </a:rPr>
              <a:t>Is it possible to improve intelligence in an individual, or in oneself?</a:t>
            </a:r>
            <a:endParaRPr lang="en-ZA" sz="2200" dirty="0">
              <a:solidFill>
                <a:srgbClr val="0000CC"/>
              </a:solidFill>
            </a:endParaRPr>
          </a:p>
          <a:p>
            <a:pPr marL="539750" lvl="1" indent="-269875">
              <a:lnSpc>
                <a:spcPct val="100000"/>
              </a:lnSpc>
              <a:spcBef>
                <a:spcPts val="0"/>
              </a:spcBef>
            </a:pPr>
            <a:r>
              <a:rPr lang="en-ZA" sz="2200" dirty="0" smtClean="0">
                <a:solidFill>
                  <a:srgbClr val="0000CC"/>
                </a:solidFill>
              </a:rPr>
              <a:t>How </a:t>
            </a:r>
            <a:r>
              <a:rPr lang="en-ZA" sz="2200" dirty="0">
                <a:solidFill>
                  <a:srgbClr val="0000CC"/>
                </a:solidFill>
              </a:rPr>
              <a:t>are cognitive abilities related to other human </a:t>
            </a:r>
            <a:r>
              <a:rPr lang="en-ZA" sz="2200" dirty="0" err="1">
                <a:solidFill>
                  <a:srgbClr val="0000CC"/>
                </a:solidFill>
              </a:rPr>
              <a:t>functionings</a:t>
            </a:r>
            <a:r>
              <a:rPr lang="en-ZA" sz="2200" dirty="0">
                <a:solidFill>
                  <a:srgbClr val="0000CC"/>
                </a:solidFill>
              </a:rPr>
              <a:t>, e.g. play, dance, </a:t>
            </a:r>
            <a:r>
              <a:rPr lang="en-ZA" sz="2200" dirty="0" smtClean="0">
                <a:solidFill>
                  <a:srgbClr val="0000CC"/>
                </a:solidFill>
              </a:rPr>
              <a:t>music?</a:t>
            </a:r>
            <a:endParaRPr lang="en-ZA" sz="2200" dirty="0">
              <a:solidFill>
                <a:srgbClr val="0000CC"/>
              </a:solidFill>
            </a:endParaRPr>
          </a:p>
          <a:p>
            <a:pPr marL="539750" lvl="1" indent="-269875">
              <a:lnSpc>
                <a:spcPct val="100000"/>
              </a:lnSpc>
              <a:spcBef>
                <a:spcPts val="0"/>
              </a:spcBef>
            </a:pPr>
            <a:r>
              <a:rPr lang="en-ZA" sz="2200" dirty="0" smtClean="0">
                <a:solidFill>
                  <a:srgbClr val="0000CC"/>
                </a:solidFill>
              </a:rPr>
              <a:t>How many types of intelligences can you identify?</a:t>
            </a:r>
          </a:p>
          <a:p>
            <a:pPr marL="539750" lvl="1" indent="-269875">
              <a:lnSpc>
                <a:spcPct val="100000"/>
              </a:lnSpc>
              <a:spcBef>
                <a:spcPts val="0"/>
              </a:spcBef>
            </a:pPr>
            <a:r>
              <a:rPr lang="en-ZA" sz="2200" dirty="0" smtClean="0">
                <a:solidFill>
                  <a:srgbClr val="0000CC"/>
                </a:solidFill>
              </a:rPr>
              <a:t>Which </a:t>
            </a:r>
            <a:r>
              <a:rPr lang="en-ZA" sz="2200" dirty="0">
                <a:solidFill>
                  <a:srgbClr val="0000CC"/>
                </a:solidFill>
              </a:rPr>
              <a:t>of these intelligences that you have identified is superior to others, and which one is inferior?</a:t>
            </a:r>
          </a:p>
          <a:p>
            <a:pPr lvl="0"/>
            <a:r>
              <a:rPr lang="en-ZA" sz="2200" b="1" dirty="0" smtClean="0">
                <a:solidFill>
                  <a:srgbClr val="0000CC"/>
                </a:solidFill>
              </a:rPr>
              <a:t>Resources:</a:t>
            </a:r>
          </a:p>
          <a:p>
            <a:pPr marL="539750" lvl="0" indent="-269875">
              <a:lnSpc>
                <a:spcPct val="100000"/>
              </a:lnSpc>
              <a:spcBef>
                <a:spcPts val="0"/>
              </a:spcBef>
            </a:pPr>
            <a:r>
              <a:rPr lang="en-ZA" sz="2200" dirty="0" smtClean="0">
                <a:solidFill>
                  <a:srgbClr val="0000CC"/>
                </a:solidFill>
              </a:rPr>
              <a:t>Intelligence </a:t>
            </a:r>
            <a:r>
              <a:rPr lang="en-ZA" sz="2200" dirty="0">
                <a:solidFill>
                  <a:srgbClr val="0000CC"/>
                </a:solidFill>
              </a:rPr>
              <a:t>- </a:t>
            </a:r>
            <a:r>
              <a:rPr lang="en-ZA" sz="2200" u="sng" dirty="0">
                <a:solidFill>
                  <a:srgbClr val="0000CC"/>
                </a:solidFill>
                <a:hlinkClick r:id="rId2"/>
              </a:rPr>
              <a:t>http://www.mccc.edu/~jenningh/Courses/documents/Handout-Intelligence_000.pdf</a:t>
            </a:r>
            <a:r>
              <a:rPr lang="en-ZA" sz="2200" dirty="0">
                <a:solidFill>
                  <a:srgbClr val="C00000"/>
                </a:solidFill>
              </a:rPr>
              <a:t> </a:t>
            </a:r>
            <a:r>
              <a:rPr lang="en-ZA" sz="2200" dirty="0" smtClean="0">
                <a:solidFill>
                  <a:srgbClr val="C00000"/>
                </a:solidFill>
              </a:rPr>
              <a:t>[Useful for </a:t>
            </a:r>
            <a:r>
              <a:rPr lang="en-ZA" sz="2200" u="sng" dirty="0" smtClean="0">
                <a:solidFill>
                  <a:srgbClr val="C00000"/>
                </a:solidFill>
              </a:rPr>
              <a:t>adaptation</a:t>
            </a:r>
            <a:r>
              <a:rPr lang="en-ZA" sz="2200" dirty="0" smtClean="0">
                <a:solidFill>
                  <a:srgbClr val="C00000"/>
                </a:solidFill>
              </a:rPr>
              <a:t> </a:t>
            </a:r>
            <a:r>
              <a:rPr lang="en-ZA" sz="2200" dirty="0">
                <a:solidFill>
                  <a:srgbClr val="C00000"/>
                </a:solidFill>
              </a:rPr>
              <a:t>– </a:t>
            </a:r>
            <a:r>
              <a:rPr lang="en-ZA" sz="2200" dirty="0" smtClean="0">
                <a:solidFill>
                  <a:srgbClr val="C00000"/>
                </a:solidFill>
              </a:rPr>
              <a:t>this is unfortunately not an OER]</a:t>
            </a:r>
          </a:p>
        </p:txBody>
      </p:sp>
    </p:spTree>
    <p:extLst>
      <p:ext uri="{BB962C8B-B14F-4D97-AF65-F5344CB8AC3E}">
        <p14:creationId xmlns:p14="http://schemas.microsoft.com/office/powerpoint/2010/main" val="10063731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a:bodyPr>
          <a:lstStyle/>
          <a:p>
            <a:r>
              <a:rPr lang="en-ZA" sz="2800" dirty="0">
                <a:solidFill>
                  <a:schemeClr val="bg1"/>
                </a:solidFill>
                <a:latin typeface="+mn-lt"/>
              </a:rPr>
              <a:t>Possible activities &amp; resources: </a:t>
            </a:r>
            <a:r>
              <a:rPr lang="en-ZA" sz="2800" dirty="0" smtClean="0">
                <a:solidFill>
                  <a:schemeClr val="bg1"/>
                </a:solidFill>
                <a:latin typeface="+mn-lt"/>
              </a:rPr>
              <a:t>Intelligence (contd.)</a:t>
            </a:r>
            <a:endParaRPr lang="en-ZA" sz="2800" dirty="0">
              <a:solidFill>
                <a:schemeClr val="bg1"/>
              </a:solidFill>
              <a:latin typeface="+mn-lt"/>
            </a:endParaRPr>
          </a:p>
        </p:txBody>
      </p:sp>
      <p:sp>
        <p:nvSpPr>
          <p:cNvPr id="3" name="Content Placeholder 2"/>
          <p:cNvSpPr>
            <a:spLocks noGrp="1"/>
          </p:cNvSpPr>
          <p:nvPr>
            <p:ph idx="1"/>
          </p:nvPr>
        </p:nvSpPr>
        <p:spPr>
          <a:xfrm>
            <a:off x="838200" y="1390650"/>
            <a:ext cx="10515600" cy="4972050"/>
          </a:xfrm>
          <a:ln>
            <a:solidFill>
              <a:srgbClr val="0000FF"/>
            </a:solidFill>
          </a:ln>
        </p:spPr>
        <p:txBody>
          <a:bodyPr>
            <a:normAutofit fontScale="92500" lnSpcReduction="20000"/>
          </a:bodyPr>
          <a:lstStyle/>
          <a:p>
            <a:pPr marL="0" lvl="0" indent="0">
              <a:buNone/>
            </a:pPr>
            <a:r>
              <a:rPr lang="en-ZA" sz="2400" b="1" dirty="0" smtClean="0">
                <a:solidFill>
                  <a:srgbClr val="0000FF"/>
                </a:solidFill>
              </a:rPr>
              <a:t>Instructions: </a:t>
            </a:r>
          </a:p>
          <a:p>
            <a:pPr marL="0" lvl="0" indent="0">
              <a:buNone/>
            </a:pPr>
            <a:r>
              <a:rPr lang="en-ZA" sz="2000" dirty="0" smtClean="0">
                <a:solidFill>
                  <a:srgbClr val="0000FF"/>
                </a:solidFill>
              </a:rPr>
              <a:t>In </a:t>
            </a:r>
            <a:r>
              <a:rPr lang="en-ZA" sz="2000" dirty="0">
                <a:solidFill>
                  <a:srgbClr val="0000FF"/>
                </a:solidFill>
              </a:rPr>
              <a:t>order to understand the history of exclusion and inclusion, </a:t>
            </a:r>
            <a:r>
              <a:rPr lang="en-ZA" sz="2000" dirty="0" smtClean="0">
                <a:solidFill>
                  <a:srgbClr val="0000FF"/>
                </a:solidFill>
              </a:rPr>
              <a:t>it is necessary to examine </a:t>
            </a:r>
            <a:r>
              <a:rPr lang="en-ZA" sz="2000" dirty="0">
                <a:solidFill>
                  <a:srgbClr val="0000FF"/>
                </a:solidFill>
              </a:rPr>
              <a:t>how intelligence has been conceptualised historically. R</a:t>
            </a:r>
            <a:r>
              <a:rPr lang="en-ZA" sz="2000" dirty="0" smtClean="0">
                <a:solidFill>
                  <a:srgbClr val="0000FF"/>
                </a:solidFill>
              </a:rPr>
              <a:t>ead </a:t>
            </a:r>
            <a:r>
              <a:rPr lang="en-ZA" sz="2000" dirty="0">
                <a:solidFill>
                  <a:srgbClr val="0000FF"/>
                </a:solidFill>
              </a:rPr>
              <a:t>the three articles </a:t>
            </a:r>
            <a:r>
              <a:rPr lang="en-ZA" sz="2000" dirty="0" smtClean="0">
                <a:solidFill>
                  <a:srgbClr val="0000FF"/>
                </a:solidFill>
              </a:rPr>
              <a:t>provided. Look for three </a:t>
            </a:r>
            <a:r>
              <a:rPr lang="en-ZA" sz="2000" dirty="0">
                <a:solidFill>
                  <a:srgbClr val="0000FF"/>
                </a:solidFill>
              </a:rPr>
              <a:t>more articles, books, or other sources that provide the history of IQ testing. </a:t>
            </a:r>
          </a:p>
          <a:p>
            <a:pPr marL="0" lvl="0" indent="0">
              <a:buNone/>
            </a:pPr>
            <a:r>
              <a:rPr lang="en-ZA" sz="2400" b="1" dirty="0">
                <a:solidFill>
                  <a:srgbClr val="0000FF"/>
                </a:solidFill>
              </a:rPr>
              <a:t>Resources </a:t>
            </a:r>
            <a:r>
              <a:rPr lang="en-ZA" sz="2400" b="1" dirty="0" smtClean="0">
                <a:solidFill>
                  <a:srgbClr val="0000FF"/>
                </a:solidFill>
              </a:rPr>
              <a:t>required:</a:t>
            </a:r>
            <a:endParaRPr lang="en-ZA" sz="2400" b="1" dirty="0">
              <a:solidFill>
                <a:srgbClr val="0000FF"/>
              </a:solidFill>
            </a:endParaRPr>
          </a:p>
          <a:p>
            <a:pPr lvl="0"/>
            <a:r>
              <a:rPr lang="en-ZA" sz="2000" dirty="0">
                <a:hlinkClick r:id="rId2"/>
              </a:rPr>
              <a:t>http://www.psych.ualberta.ca/~chrisw/L11Intelligence/L11Intelligence.pdf</a:t>
            </a:r>
            <a:r>
              <a:rPr lang="en-ZA" sz="2000" dirty="0"/>
              <a:t> </a:t>
            </a:r>
            <a:r>
              <a:rPr lang="en-ZA" sz="2000" dirty="0">
                <a:solidFill>
                  <a:srgbClr val="0000FF"/>
                </a:solidFill>
              </a:rPr>
              <a:t> </a:t>
            </a:r>
            <a:r>
              <a:rPr lang="en-ZA" sz="2000" dirty="0" smtClean="0">
                <a:solidFill>
                  <a:srgbClr val="C00000"/>
                </a:solidFill>
              </a:rPr>
              <a:t>[A </a:t>
            </a:r>
            <a:r>
              <a:rPr lang="en-ZA" sz="2000" dirty="0">
                <a:solidFill>
                  <a:srgbClr val="C00000"/>
                </a:solidFill>
              </a:rPr>
              <a:t>brief history of </a:t>
            </a:r>
            <a:r>
              <a:rPr lang="en-ZA" sz="2000" dirty="0" smtClean="0">
                <a:solidFill>
                  <a:srgbClr val="C00000"/>
                </a:solidFill>
              </a:rPr>
              <a:t>the concept intelligence </a:t>
            </a:r>
            <a:r>
              <a:rPr lang="en-ZA" sz="2000" dirty="0" smtClean="0">
                <a:solidFill>
                  <a:srgbClr val="C00000"/>
                </a:solidFill>
              </a:rPr>
              <a:t>– has some useful elements, but quite idiosyncratic.]</a:t>
            </a:r>
            <a:endParaRPr lang="en-ZA" sz="2000" dirty="0">
              <a:solidFill>
                <a:srgbClr val="C00000"/>
              </a:solidFill>
            </a:endParaRPr>
          </a:p>
          <a:p>
            <a:pPr lvl="0"/>
            <a:r>
              <a:rPr lang="en-ZA" sz="2000" dirty="0">
                <a:hlinkClick r:id="rId3"/>
              </a:rPr>
              <a:t>https://www.verywell.com/history-of-intelligence-testing-2795581</a:t>
            </a:r>
            <a:r>
              <a:rPr lang="en-ZA" sz="2000" dirty="0"/>
              <a:t> </a:t>
            </a:r>
            <a:r>
              <a:rPr lang="en-ZA" sz="2000" dirty="0">
                <a:solidFill>
                  <a:srgbClr val="0000FF"/>
                </a:solidFill>
              </a:rPr>
              <a:t>–</a:t>
            </a:r>
            <a:r>
              <a:rPr lang="en-ZA" sz="2000" dirty="0" smtClean="0">
                <a:solidFill>
                  <a:srgbClr val="0000FF"/>
                </a:solidFill>
              </a:rPr>
              <a:t> </a:t>
            </a:r>
            <a:r>
              <a:rPr lang="en-ZA" sz="2000" dirty="0">
                <a:solidFill>
                  <a:srgbClr val="0000FF"/>
                </a:solidFill>
              </a:rPr>
              <a:t>Kendra Cherry (2017). Alfred </a:t>
            </a:r>
            <a:r>
              <a:rPr lang="en-ZA" sz="2000" dirty="0" err="1">
                <a:solidFill>
                  <a:srgbClr val="0000FF"/>
                </a:solidFill>
              </a:rPr>
              <a:t>Binet</a:t>
            </a:r>
            <a:r>
              <a:rPr lang="en-ZA" sz="2000" dirty="0">
                <a:solidFill>
                  <a:srgbClr val="0000FF"/>
                </a:solidFill>
              </a:rPr>
              <a:t> &amp; the History of IQ Testing: The Development of Modern Intelligence Quotient Testing</a:t>
            </a:r>
            <a:r>
              <a:rPr lang="en-ZA" sz="2000" dirty="0" smtClean="0">
                <a:solidFill>
                  <a:srgbClr val="0000FF"/>
                </a:solidFill>
              </a:rPr>
              <a:t>. </a:t>
            </a:r>
            <a:r>
              <a:rPr lang="en-ZA" sz="2000" dirty="0" smtClean="0">
                <a:solidFill>
                  <a:srgbClr val="C00000"/>
                </a:solidFill>
              </a:rPr>
              <a:t>[Nice concise account, but not OER]</a:t>
            </a:r>
            <a:endParaRPr lang="en-ZA" sz="2000" dirty="0">
              <a:solidFill>
                <a:srgbClr val="C00000"/>
              </a:solidFill>
            </a:endParaRPr>
          </a:p>
          <a:p>
            <a:pPr lvl="0"/>
            <a:r>
              <a:rPr lang="en-ZA" sz="2000" dirty="0">
                <a:hlinkClick r:id="rId4"/>
              </a:rPr>
              <a:t>https://www.academia.edu/2551586/A_Brief_History_of_IQ_Tests</a:t>
            </a:r>
            <a:r>
              <a:rPr lang="en-ZA" sz="2000" dirty="0"/>
              <a:t> </a:t>
            </a:r>
            <a:r>
              <a:rPr lang="en-ZA" sz="2000" dirty="0">
                <a:solidFill>
                  <a:srgbClr val="0000FF"/>
                </a:solidFill>
              </a:rPr>
              <a:t>–</a:t>
            </a:r>
            <a:r>
              <a:rPr lang="en-ZA" sz="2000" dirty="0" smtClean="0">
                <a:solidFill>
                  <a:srgbClr val="0000FF"/>
                </a:solidFill>
              </a:rPr>
              <a:t> </a:t>
            </a:r>
            <a:r>
              <a:rPr lang="en-ZA" sz="2000" dirty="0">
                <a:solidFill>
                  <a:srgbClr val="0000FF"/>
                </a:solidFill>
              </a:rPr>
              <a:t>Thomas </a:t>
            </a:r>
            <a:r>
              <a:rPr lang="en-ZA" sz="2000" dirty="0" err="1" smtClean="0">
                <a:solidFill>
                  <a:srgbClr val="0000FF"/>
                </a:solidFill>
              </a:rPr>
              <a:t>Hally</a:t>
            </a:r>
            <a:r>
              <a:rPr lang="en-ZA" sz="2000" dirty="0" smtClean="0">
                <a:solidFill>
                  <a:srgbClr val="0000FF"/>
                </a:solidFill>
              </a:rPr>
              <a:t> </a:t>
            </a:r>
            <a:r>
              <a:rPr lang="en-ZA" sz="2000" dirty="0" smtClean="0">
                <a:solidFill>
                  <a:srgbClr val="C00000"/>
                </a:solidFill>
              </a:rPr>
              <a:t>[First five paragraphs are a useful summary, but this is not an OER</a:t>
            </a:r>
            <a:r>
              <a:rPr lang="en-ZA" sz="2000" dirty="0" smtClean="0">
                <a:solidFill>
                  <a:srgbClr val="C00000"/>
                </a:solidFill>
              </a:rPr>
              <a:t>]</a:t>
            </a:r>
          </a:p>
          <a:p>
            <a:pPr lvl="0"/>
            <a:r>
              <a:rPr lang="en-ZA" sz="2000" dirty="0" smtClean="0">
                <a:solidFill>
                  <a:srgbClr val="C00000"/>
                </a:solidFill>
              </a:rPr>
              <a:t>[I am preparing a resource based mainly on SJ Gould’s </a:t>
            </a:r>
            <a:r>
              <a:rPr lang="en-ZA" sz="2000" i="1" dirty="0" smtClean="0">
                <a:solidFill>
                  <a:srgbClr val="C00000"/>
                </a:solidFill>
              </a:rPr>
              <a:t>The </a:t>
            </a:r>
            <a:r>
              <a:rPr lang="en-ZA" sz="2000" i="1" dirty="0" err="1" smtClean="0">
                <a:solidFill>
                  <a:srgbClr val="C00000"/>
                </a:solidFill>
              </a:rPr>
              <a:t>Mismeasure</a:t>
            </a:r>
            <a:r>
              <a:rPr lang="en-ZA" sz="2000" i="1" dirty="0" smtClean="0">
                <a:solidFill>
                  <a:srgbClr val="C00000"/>
                </a:solidFill>
              </a:rPr>
              <a:t> of Man</a:t>
            </a:r>
            <a:r>
              <a:rPr lang="en-ZA" sz="2000" dirty="0" smtClean="0">
                <a:solidFill>
                  <a:srgbClr val="C00000"/>
                </a:solidFill>
              </a:rPr>
              <a:t>]</a:t>
            </a:r>
            <a:endParaRPr lang="en-ZA" sz="2000" dirty="0">
              <a:solidFill>
                <a:srgbClr val="C00000"/>
              </a:solidFill>
            </a:endParaRPr>
          </a:p>
          <a:p>
            <a:pPr marL="0" lvl="0" indent="0">
              <a:buNone/>
            </a:pPr>
            <a:r>
              <a:rPr lang="en-ZA" sz="2400" b="1" dirty="0">
                <a:solidFill>
                  <a:srgbClr val="0000FF"/>
                </a:solidFill>
              </a:rPr>
              <a:t>Formative assessment </a:t>
            </a:r>
            <a:r>
              <a:rPr lang="en-ZA" sz="2000" b="1" dirty="0">
                <a:solidFill>
                  <a:srgbClr val="0000FF"/>
                </a:solidFill>
              </a:rPr>
              <a:t>(e.g. demonstrate learning): </a:t>
            </a:r>
            <a:endParaRPr lang="en-ZA" sz="2000" b="1" dirty="0" smtClean="0">
              <a:solidFill>
                <a:srgbClr val="0000FF"/>
              </a:solidFill>
            </a:endParaRPr>
          </a:p>
          <a:p>
            <a:pPr marL="0" lvl="0" indent="0">
              <a:buNone/>
            </a:pPr>
            <a:r>
              <a:rPr lang="en-ZA" sz="2000" dirty="0" smtClean="0">
                <a:solidFill>
                  <a:srgbClr val="0000FF"/>
                </a:solidFill>
              </a:rPr>
              <a:t>Prepare </a:t>
            </a:r>
            <a:r>
              <a:rPr lang="en-ZA" sz="2000" dirty="0">
                <a:solidFill>
                  <a:srgbClr val="0000FF"/>
                </a:solidFill>
              </a:rPr>
              <a:t>a </a:t>
            </a:r>
            <a:r>
              <a:rPr lang="en-ZA" sz="2000" dirty="0" smtClean="0">
                <a:solidFill>
                  <a:srgbClr val="0000FF"/>
                </a:solidFill>
              </a:rPr>
              <a:t>critical teaching/learning resource (e.g. a </a:t>
            </a:r>
            <a:r>
              <a:rPr lang="en-ZA" sz="2000" dirty="0" err="1" smtClean="0">
                <a:solidFill>
                  <a:srgbClr val="0000FF"/>
                </a:solidFill>
              </a:rPr>
              <a:t>Powerpoint</a:t>
            </a:r>
            <a:r>
              <a:rPr lang="en-ZA" sz="2000" dirty="0" smtClean="0">
                <a:solidFill>
                  <a:srgbClr val="0000FF"/>
                </a:solidFill>
              </a:rPr>
              <a:t> presentation) on ‘The </a:t>
            </a:r>
            <a:r>
              <a:rPr lang="en-ZA" sz="2000" dirty="0">
                <a:solidFill>
                  <a:srgbClr val="0000FF"/>
                </a:solidFill>
              </a:rPr>
              <a:t>History of Intelligence </a:t>
            </a:r>
            <a:r>
              <a:rPr lang="en-ZA" sz="2000" dirty="0" smtClean="0">
                <a:solidFill>
                  <a:srgbClr val="0000FF"/>
                </a:solidFill>
              </a:rPr>
              <a:t>Testing’.</a:t>
            </a:r>
          </a:p>
          <a:p>
            <a:pPr marL="0" lvl="0" indent="0">
              <a:buNone/>
            </a:pPr>
            <a:r>
              <a:rPr lang="en-ZA" sz="2000" dirty="0" smtClean="0">
                <a:solidFill>
                  <a:srgbClr val="0000FF"/>
                </a:solidFill>
              </a:rPr>
              <a:t>Participate in a discussion forum (asynchronous) on this topic</a:t>
            </a:r>
            <a:endParaRPr lang="en-ZA" sz="2000" dirty="0"/>
          </a:p>
        </p:txBody>
      </p:sp>
    </p:spTree>
    <p:extLst>
      <p:ext uri="{BB962C8B-B14F-4D97-AF65-F5344CB8AC3E}">
        <p14:creationId xmlns:p14="http://schemas.microsoft.com/office/powerpoint/2010/main" val="31376635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6700"/>
            <a:ext cx="10515600" cy="720725"/>
          </a:xfrm>
          <a:solidFill>
            <a:srgbClr val="002060"/>
          </a:solidFill>
        </p:spPr>
        <p:txBody>
          <a:bodyPr>
            <a:normAutofit/>
          </a:bodyPr>
          <a:lstStyle/>
          <a:p>
            <a:r>
              <a:rPr lang="en-ZA" sz="2800" dirty="0">
                <a:solidFill>
                  <a:schemeClr val="bg1"/>
                </a:solidFill>
                <a:latin typeface="+mn-lt"/>
              </a:rPr>
              <a:t>Possible activities &amp; resources: </a:t>
            </a:r>
            <a:r>
              <a:rPr lang="en-ZA" sz="2800" dirty="0" smtClean="0">
                <a:solidFill>
                  <a:schemeClr val="bg1"/>
                </a:solidFill>
                <a:latin typeface="+mn-lt"/>
              </a:rPr>
              <a:t>Intelligence (contd.)</a:t>
            </a:r>
            <a:endParaRPr lang="en-ZA" sz="2800" dirty="0">
              <a:solidFill>
                <a:schemeClr val="bg1"/>
              </a:solidFill>
              <a:latin typeface="+mn-lt"/>
            </a:endParaRPr>
          </a:p>
        </p:txBody>
      </p:sp>
      <p:sp>
        <p:nvSpPr>
          <p:cNvPr id="3" name="Content Placeholder 2"/>
          <p:cNvSpPr>
            <a:spLocks noGrp="1"/>
          </p:cNvSpPr>
          <p:nvPr>
            <p:ph idx="1"/>
          </p:nvPr>
        </p:nvSpPr>
        <p:spPr>
          <a:xfrm>
            <a:off x="838200" y="1247775"/>
            <a:ext cx="10515600" cy="5324475"/>
          </a:xfrm>
          <a:ln>
            <a:solidFill>
              <a:srgbClr val="0000FF"/>
            </a:solidFill>
          </a:ln>
        </p:spPr>
        <p:txBody>
          <a:bodyPr>
            <a:normAutofit fontScale="70000" lnSpcReduction="20000"/>
          </a:bodyPr>
          <a:lstStyle/>
          <a:p>
            <a:pPr marL="0" indent="0">
              <a:buNone/>
            </a:pPr>
            <a:r>
              <a:rPr lang="en-ZA" sz="2900" dirty="0" smtClean="0">
                <a:solidFill>
                  <a:srgbClr val="C00000"/>
                </a:solidFill>
              </a:rPr>
              <a:t>[To </a:t>
            </a:r>
            <a:r>
              <a:rPr lang="en-ZA" sz="2900" dirty="0">
                <a:solidFill>
                  <a:srgbClr val="C00000"/>
                </a:solidFill>
              </a:rPr>
              <a:t>introduce lecturers to </a:t>
            </a:r>
            <a:r>
              <a:rPr lang="en-ZA" sz="2900" dirty="0" smtClean="0">
                <a:solidFill>
                  <a:srgbClr val="C00000"/>
                </a:solidFill>
              </a:rPr>
              <a:t>the theory of multiple intelligence, </a:t>
            </a:r>
            <a:r>
              <a:rPr lang="en-ZA" sz="2900" dirty="0">
                <a:solidFill>
                  <a:srgbClr val="C00000"/>
                </a:solidFill>
              </a:rPr>
              <a:t>a short video will be very useful. There are </a:t>
            </a:r>
            <a:r>
              <a:rPr lang="en-ZA" sz="2900" dirty="0" smtClean="0">
                <a:solidFill>
                  <a:srgbClr val="C00000"/>
                </a:solidFill>
              </a:rPr>
              <a:t>many </a:t>
            </a:r>
            <a:r>
              <a:rPr lang="en-ZA" sz="2900" dirty="0">
                <a:solidFill>
                  <a:srgbClr val="C00000"/>
                </a:solidFill>
              </a:rPr>
              <a:t>videos on </a:t>
            </a:r>
            <a:r>
              <a:rPr lang="en-ZA" sz="2900" dirty="0" smtClean="0">
                <a:solidFill>
                  <a:srgbClr val="C00000"/>
                </a:solidFill>
              </a:rPr>
              <a:t>YouTube </a:t>
            </a:r>
            <a:r>
              <a:rPr lang="en-ZA" sz="2900" dirty="0">
                <a:solidFill>
                  <a:srgbClr val="C00000"/>
                </a:solidFill>
              </a:rPr>
              <a:t>that illustrate this </a:t>
            </a:r>
            <a:r>
              <a:rPr lang="en-ZA" sz="2900" dirty="0" smtClean="0">
                <a:solidFill>
                  <a:srgbClr val="C00000"/>
                </a:solidFill>
              </a:rPr>
              <a:t>theory, but unless a video can found that is OER, a new video will need to be made, possibly drawing loosely on similar ideas/approaches.] </a:t>
            </a:r>
          </a:p>
          <a:p>
            <a:pPr marL="0" indent="0">
              <a:buNone/>
            </a:pPr>
            <a:r>
              <a:rPr lang="en-ZA" sz="2900" b="1" dirty="0">
                <a:solidFill>
                  <a:srgbClr val="0000FF"/>
                </a:solidFill>
              </a:rPr>
              <a:t>Instructions: </a:t>
            </a:r>
          </a:p>
          <a:p>
            <a:pPr marL="0" indent="0">
              <a:buNone/>
            </a:pPr>
            <a:r>
              <a:rPr lang="en-ZA" sz="2900" dirty="0" smtClean="0">
                <a:solidFill>
                  <a:srgbClr val="0000FF"/>
                </a:solidFill>
              </a:rPr>
              <a:t>(…) As </a:t>
            </a:r>
            <a:r>
              <a:rPr lang="en-ZA" sz="2900" dirty="0">
                <a:solidFill>
                  <a:srgbClr val="0000FF"/>
                </a:solidFill>
              </a:rPr>
              <a:t>part of this activity, </a:t>
            </a:r>
            <a:r>
              <a:rPr lang="en-ZA" sz="2900" dirty="0" smtClean="0">
                <a:solidFill>
                  <a:srgbClr val="0000FF"/>
                </a:solidFill>
              </a:rPr>
              <a:t>it is important to reflect </a:t>
            </a:r>
            <a:r>
              <a:rPr lang="en-ZA" sz="2900" dirty="0">
                <a:solidFill>
                  <a:srgbClr val="0000FF"/>
                </a:solidFill>
              </a:rPr>
              <a:t>on </a:t>
            </a:r>
            <a:r>
              <a:rPr lang="en-ZA" sz="2900" dirty="0" smtClean="0">
                <a:solidFill>
                  <a:srgbClr val="0000FF"/>
                </a:solidFill>
              </a:rPr>
              <a:t>your own strengths, </a:t>
            </a:r>
            <a:r>
              <a:rPr lang="en-ZA" sz="2900" dirty="0">
                <a:solidFill>
                  <a:srgbClr val="0000FF"/>
                </a:solidFill>
              </a:rPr>
              <a:t>and make notes of which </a:t>
            </a:r>
            <a:r>
              <a:rPr lang="en-ZA" sz="2900" dirty="0" smtClean="0">
                <a:solidFill>
                  <a:srgbClr val="0000FF"/>
                </a:solidFill>
              </a:rPr>
              <a:t>forms of intelligence </a:t>
            </a:r>
            <a:r>
              <a:rPr lang="en-ZA" sz="2900" dirty="0">
                <a:solidFill>
                  <a:srgbClr val="0000FF"/>
                </a:solidFill>
              </a:rPr>
              <a:t>you think you </a:t>
            </a:r>
            <a:r>
              <a:rPr lang="en-ZA" sz="2900" dirty="0" smtClean="0">
                <a:solidFill>
                  <a:srgbClr val="0000FF"/>
                </a:solidFill>
              </a:rPr>
              <a:t>possess – and to do the same for some of your students. </a:t>
            </a:r>
          </a:p>
          <a:p>
            <a:pPr marL="0" indent="0">
              <a:buNone/>
            </a:pPr>
            <a:r>
              <a:rPr lang="en-ZA" sz="2900" b="1" dirty="0" smtClean="0">
                <a:solidFill>
                  <a:srgbClr val="0000FF"/>
                </a:solidFill>
              </a:rPr>
              <a:t>Resources:</a:t>
            </a:r>
          </a:p>
          <a:p>
            <a:pPr marL="0" lvl="1" indent="0">
              <a:spcBef>
                <a:spcPts val="1000"/>
              </a:spcBef>
              <a:buNone/>
            </a:pPr>
            <a:r>
              <a:rPr lang="en-ZA" sz="2900" dirty="0">
                <a:solidFill>
                  <a:srgbClr val="0000FF"/>
                </a:solidFill>
              </a:rPr>
              <a:t>Phillips, H. (2010). Multiple Intelligences: Theory and Application. </a:t>
            </a:r>
            <a:r>
              <a:rPr lang="en-ZA" sz="2900" i="1" dirty="0">
                <a:solidFill>
                  <a:srgbClr val="0000FF"/>
                </a:solidFill>
              </a:rPr>
              <a:t>Perspectives in Learning: A Journal of the College of Education &amp; Health Professions </a:t>
            </a:r>
            <a:r>
              <a:rPr lang="en-ZA" sz="2900" dirty="0">
                <a:solidFill>
                  <a:srgbClr val="0000FF"/>
                </a:solidFill>
              </a:rPr>
              <a:t>- Columbus State University. Volume 11, Number 1, Spring 2010. </a:t>
            </a:r>
            <a:r>
              <a:rPr lang="en-ZA" sz="2900" dirty="0">
                <a:solidFill>
                  <a:srgbClr val="C00000"/>
                </a:solidFill>
              </a:rPr>
              <a:t>[Quite a nice introductory article, but we can only provide a link – this is not an OER]</a:t>
            </a:r>
          </a:p>
          <a:p>
            <a:r>
              <a:rPr lang="en-ZA" sz="2900" u="sng" dirty="0" smtClean="0">
                <a:hlinkClick r:id="rId2"/>
              </a:rPr>
              <a:t>https</a:t>
            </a:r>
            <a:r>
              <a:rPr lang="en-ZA" sz="2900" u="sng" dirty="0">
                <a:hlinkClick r:id="rId2"/>
              </a:rPr>
              <a:t>://www.youtube.com/watch?v=1wkFGXqJxas</a:t>
            </a:r>
            <a:r>
              <a:rPr lang="en-ZA" sz="2900" dirty="0"/>
              <a:t> </a:t>
            </a:r>
            <a:r>
              <a:rPr lang="en-ZA" sz="2900" dirty="0">
                <a:solidFill>
                  <a:srgbClr val="0000FF"/>
                </a:solidFill>
              </a:rPr>
              <a:t>– Howard Gardner’s Theory of </a:t>
            </a:r>
            <a:r>
              <a:rPr lang="en-ZA" sz="2900" dirty="0" smtClean="0">
                <a:solidFill>
                  <a:srgbClr val="0000FF"/>
                </a:solidFill>
              </a:rPr>
              <a:t>Intelligence </a:t>
            </a:r>
            <a:r>
              <a:rPr lang="en-ZA" sz="2900" dirty="0" smtClean="0">
                <a:solidFill>
                  <a:srgbClr val="C00000"/>
                </a:solidFill>
              </a:rPr>
              <a:t>[None of the three suggested is OER; the last two are irritating </a:t>
            </a:r>
            <a:r>
              <a:rPr lang="en-ZA" sz="2900" dirty="0" err="1" smtClean="0">
                <a:solidFill>
                  <a:srgbClr val="C00000"/>
                </a:solidFill>
              </a:rPr>
              <a:t>Powtoon</a:t>
            </a:r>
            <a:r>
              <a:rPr lang="en-ZA" sz="2900" dirty="0" smtClean="0">
                <a:solidFill>
                  <a:srgbClr val="C00000"/>
                </a:solidFill>
              </a:rPr>
              <a:t> animations – please try to find a good OER video.]</a:t>
            </a:r>
            <a:endParaRPr lang="en-ZA" sz="2900" dirty="0">
              <a:solidFill>
                <a:srgbClr val="C00000"/>
              </a:solidFill>
            </a:endParaRPr>
          </a:p>
          <a:p>
            <a:pPr marL="0" indent="0">
              <a:lnSpc>
                <a:spcPct val="120000"/>
              </a:lnSpc>
              <a:spcBef>
                <a:spcPts val="600"/>
              </a:spcBef>
              <a:buNone/>
            </a:pPr>
            <a:r>
              <a:rPr lang="en-ZA" sz="2900" b="1" dirty="0" smtClean="0">
                <a:solidFill>
                  <a:srgbClr val="0000FF"/>
                </a:solidFill>
              </a:rPr>
              <a:t>Formative </a:t>
            </a:r>
            <a:r>
              <a:rPr lang="en-ZA" sz="2900" b="1" dirty="0">
                <a:solidFill>
                  <a:srgbClr val="0000FF"/>
                </a:solidFill>
              </a:rPr>
              <a:t>assessment: </a:t>
            </a:r>
            <a:endParaRPr lang="en-ZA" sz="2900" b="1" dirty="0" smtClean="0">
              <a:solidFill>
                <a:srgbClr val="0000FF"/>
              </a:solidFill>
            </a:endParaRPr>
          </a:p>
          <a:p>
            <a:pPr marL="0" indent="0">
              <a:lnSpc>
                <a:spcPct val="120000"/>
              </a:lnSpc>
              <a:spcBef>
                <a:spcPts val="600"/>
              </a:spcBef>
              <a:buNone/>
            </a:pPr>
            <a:r>
              <a:rPr lang="en-ZA" sz="2900" dirty="0" smtClean="0">
                <a:solidFill>
                  <a:srgbClr val="0000FF"/>
                </a:solidFill>
              </a:rPr>
              <a:t>(</a:t>
            </a:r>
            <a:r>
              <a:rPr lang="en-ZA" sz="2900" dirty="0" err="1" smtClean="0">
                <a:solidFill>
                  <a:srgbClr val="0000FF"/>
                </a:solidFill>
              </a:rPr>
              <a:t>i</a:t>
            </a:r>
            <a:r>
              <a:rPr lang="en-ZA" sz="2900" dirty="0" smtClean="0">
                <a:solidFill>
                  <a:srgbClr val="0000FF"/>
                </a:solidFill>
              </a:rPr>
              <a:t>) Multiple-choice quiz (10 questions?) about </a:t>
            </a:r>
            <a:r>
              <a:rPr lang="en-ZA" sz="2900" dirty="0">
                <a:solidFill>
                  <a:srgbClr val="0000FF"/>
                </a:solidFill>
              </a:rPr>
              <a:t>the different </a:t>
            </a:r>
            <a:r>
              <a:rPr lang="en-ZA" sz="2900" dirty="0" smtClean="0">
                <a:solidFill>
                  <a:srgbClr val="0000FF"/>
                </a:solidFill>
              </a:rPr>
              <a:t>forms that intelligence can take. </a:t>
            </a:r>
          </a:p>
          <a:p>
            <a:pPr marL="0" indent="0">
              <a:lnSpc>
                <a:spcPct val="120000"/>
              </a:lnSpc>
              <a:spcBef>
                <a:spcPts val="600"/>
              </a:spcBef>
              <a:buNone/>
            </a:pPr>
            <a:r>
              <a:rPr lang="en-ZA" sz="2900" b="1" dirty="0" smtClean="0">
                <a:solidFill>
                  <a:srgbClr val="0000FF"/>
                </a:solidFill>
              </a:rPr>
              <a:t>Discussion:</a:t>
            </a:r>
            <a:r>
              <a:rPr lang="en-ZA" sz="2900" dirty="0" smtClean="0">
                <a:solidFill>
                  <a:srgbClr val="0000FF"/>
                </a:solidFill>
              </a:rPr>
              <a:t>….</a:t>
            </a:r>
            <a:r>
              <a:rPr lang="en-ZA" sz="2900" dirty="0" smtClean="0">
                <a:solidFill>
                  <a:srgbClr val="C00000"/>
                </a:solidFill>
              </a:rPr>
              <a:t>[To be written]</a:t>
            </a:r>
          </a:p>
          <a:p>
            <a:pPr marL="0" indent="0">
              <a:buNone/>
            </a:pPr>
            <a:endParaRPr lang="en-ZA" dirty="0">
              <a:solidFill>
                <a:srgbClr val="0000FF"/>
              </a:solidFill>
            </a:endParaRPr>
          </a:p>
          <a:p>
            <a:endParaRPr lang="en-ZA" dirty="0"/>
          </a:p>
          <a:p>
            <a:pPr lvl="0"/>
            <a:endParaRPr lang="en-ZA" sz="2000" dirty="0"/>
          </a:p>
          <a:p>
            <a:pPr marL="0" lvl="0" indent="0">
              <a:buNone/>
            </a:pPr>
            <a:endParaRPr lang="en-ZA" sz="2000" dirty="0"/>
          </a:p>
          <a:p>
            <a:pPr lvl="0"/>
            <a:endParaRPr lang="en-ZA" sz="2000" dirty="0"/>
          </a:p>
        </p:txBody>
      </p:sp>
    </p:spTree>
    <p:extLst>
      <p:ext uri="{BB962C8B-B14F-4D97-AF65-F5344CB8AC3E}">
        <p14:creationId xmlns:p14="http://schemas.microsoft.com/office/powerpoint/2010/main" val="8619414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a:bodyPr>
          <a:lstStyle/>
          <a:p>
            <a:r>
              <a:rPr lang="en-ZA" sz="2800" dirty="0">
                <a:solidFill>
                  <a:schemeClr val="bg1"/>
                </a:solidFill>
                <a:latin typeface="+mn-lt"/>
              </a:rPr>
              <a:t>Possible activities &amp; resources: </a:t>
            </a:r>
            <a:r>
              <a:rPr lang="en-ZA" sz="2800" dirty="0" smtClean="0">
                <a:solidFill>
                  <a:schemeClr val="bg1"/>
                </a:solidFill>
                <a:latin typeface="+mn-lt"/>
              </a:rPr>
              <a:t>Activity 5: Barriers to learning</a:t>
            </a:r>
            <a:endParaRPr lang="en-ZA" sz="2800" dirty="0">
              <a:solidFill>
                <a:schemeClr val="bg1"/>
              </a:solidFill>
              <a:latin typeface="+mn-lt"/>
            </a:endParaRPr>
          </a:p>
        </p:txBody>
      </p:sp>
      <p:sp>
        <p:nvSpPr>
          <p:cNvPr id="3" name="Content Placeholder 2"/>
          <p:cNvSpPr>
            <a:spLocks noGrp="1"/>
          </p:cNvSpPr>
          <p:nvPr>
            <p:ph idx="1"/>
          </p:nvPr>
        </p:nvSpPr>
        <p:spPr>
          <a:xfrm>
            <a:off x="838200" y="1200150"/>
            <a:ext cx="10515600" cy="5353050"/>
          </a:xfrm>
          <a:ln>
            <a:solidFill>
              <a:srgbClr val="0000FF"/>
            </a:solidFill>
          </a:ln>
        </p:spPr>
        <p:txBody>
          <a:bodyPr>
            <a:normAutofit lnSpcReduction="10000"/>
          </a:bodyPr>
          <a:lstStyle/>
          <a:p>
            <a:pPr marL="0" lvl="0" indent="0">
              <a:buNone/>
            </a:pPr>
            <a:r>
              <a:rPr lang="en-ZA" sz="2000" b="1" dirty="0" smtClean="0">
                <a:solidFill>
                  <a:srgbClr val="0000FF"/>
                </a:solidFill>
              </a:rPr>
              <a:t>Instructions</a:t>
            </a:r>
            <a:endParaRPr lang="en-ZA" sz="2000" b="1" dirty="0">
              <a:solidFill>
                <a:srgbClr val="0000FF"/>
              </a:solidFill>
            </a:endParaRPr>
          </a:p>
          <a:p>
            <a:pPr marL="0" lvl="0" indent="0">
              <a:buNone/>
            </a:pPr>
            <a:r>
              <a:rPr lang="en-US" sz="2000" dirty="0" smtClean="0">
                <a:solidFill>
                  <a:srgbClr val="0000FF"/>
                </a:solidFill>
              </a:rPr>
              <a:t>Consider the classes you have taught during the last year, and reflect upon those moments where you felt that a particular learner or learners where struggling. Were you able to discover the cause? How did you become aware of the problem? Were you able to resolve the challenges? </a:t>
            </a:r>
          </a:p>
          <a:p>
            <a:pPr marL="0" lvl="0" indent="0">
              <a:buNone/>
            </a:pPr>
            <a:r>
              <a:rPr lang="en-US" sz="2000" b="1" dirty="0" smtClean="0">
                <a:solidFill>
                  <a:srgbClr val="0000FF"/>
                </a:solidFill>
              </a:rPr>
              <a:t>Rationale: </a:t>
            </a:r>
          </a:p>
          <a:p>
            <a:pPr marL="0" lvl="0" indent="0">
              <a:buNone/>
            </a:pPr>
            <a:r>
              <a:rPr lang="en-US" sz="2000" dirty="0" smtClean="0">
                <a:solidFill>
                  <a:srgbClr val="0000FF"/>
                </a:solidFill>
              </a:rPr>
              <a:t>The </a:t>
            </a:r>
            <a:r>
              <a:rPr lang="en-US" sz="2000" dirty="0">
                <a:solidFill>
                  <a:srgbClr val="0000FF"/>
                </a:solidFill>
              </a:rPr>
              <a:t>purpose of this activity is </a:t>
            </a:r>
            <a:r>
              <a:rPr lang="en-US" sz="2000" dirty="0" smtClean="0">
                <a:solidFill>
                  <a:srgbClr val="0000FF"/>
                </a:solidFill>
              </a:rPr>
              <a:t>to encourage the lecturer to focus on the students in her classes, and be </a:t>
            </a:r>
            <a:r>
              <a:rPr lang="en-US" sz="2000" dirty="0" err="1" smtClean="0">
                <a:solidFill>
                  <a:srgbClr val="0000FF"/>
                </a:solidFill>
              </a:rPr>
              <a:t>sensitised</a:t>
            </a:r>
            <a:r>
              <a:rPr lang="en-US" sz="2000" dirty="0" smtClean="0">
                <a:solidFill>
                  <a:srgbClr val="0000FF"/>
                </a:solidFill>
              </a:rPr>
              <a:t> to the fact that there are many factors (in a large group of students) that may negatively impact teaching and learning.  </a:t>
            </a:r>
            <a:endParaRPr lang="en-ZA" sz="2000" dirty="0">
              <a:solidFill>
                <a:srgbClr val="0000FF"/>
              </a:solidFill>
            </a:endParaRPr>
          </a:p>
          <a:p>
            <a:pPr marL="0" lvl="0" indent="0">
              <a:buNone/>
            </a:pPr>
            <a:r>
              <a:rPr lang="en-ZA" sz="2000" b="1" dirty="0">
                <a:solidFill>
                  <a:srgbClr val="0000FF"/>
                </a:solidFill>
              </a:rPr>
              <a:t>Resources required</a:t>
            </a:r>
          </a:p>
          <a:p>
            <a:pPr marL="0" indent="0">
              <a:buNone/>
            </a:pPr>
            <a:r>
              <a:rPr lang="en-US" sz="2000" dirty="0" smtClean="0">
                <a:solidFill>
                  <a:srgbClr val="0000FF"/>
                </a:solidFill>
              </a:rPr>
              <a:t>Understanding barriers to learning: a guide to research and current thinking, Peter </a:t>
            </a:r>
            <a:r>
              <a:rPr lang="en-US" sz="2000" dirty="0" err="1" smtClean="0">
                <a:solidFill>
                  <a:srgbClr val="0000FF"/>
                </a:solidFill>
              </a:rPr>
              <a:t>Maxted</a:t>
            </a:r>
            <a:r>
              <a:rPr lang="en-US" sz="2000" dirty="0" smtClean="0">
                <a:solidFill>
                  <a:srgbClr val="0000FF"/>
                </a:solidFill>
              </a:rPr>
              <a:t>, 1999. NCVER, Australia, link: </a:t>
            </a:r>
            <a:r>
              <a:rPr lang="en-US" sz="2000" dirty="0" smtClean="0">
                <a:solidFill>
                  <a:srgbClr val="0000FF"/>
                </a:solidFill>
                <a:hlinkClick r:id="rId2"/>
              </a:rPr>
              <a:t>http</a:t>
            </a:r>
            <a:r>
              <a:rPr lang="en-US" sz="2000" dirty="0">
                <a:solidFill>
                  <a:srgbClr val="0000FF"/>
                </a:solidFill>
                <a:hlinkClick r:id="rId2"/>
              </a:rPr>
              <a:t>://</a:t>
            </a:r>
            <a:r>
              <a:rPr lang="en-US" sz="2000" dirty="0" smtClean="0">
                <a:solidFill>
                  <a:srgbClr val="0000FF"/>
                </a:solidFill>
                <a:hlinkClick r:id="rId2"/>
              </a:rPr>
              <a:t>www.voced.edu.au/content/ngv%3A41181</a:t>
            </a:r>
            <a:r>
              <a:rPr lang="en-US" sz="2000" dirty="0" smtClean="0">
                <a:solidFill>
                  <a:srgbClr val="0000FF"/>
                </a:solidFill>
              </a:rPr>
              <a:t>  </a:t>
            </a:r>
            <a:r>
              <a:rPr lang="en-US" sz="2000" dirty="0" smtClean="0">
                <a:solidFill>
                  <a:srgbClr val="C00000"/>
                </a:solidFill>
              </a:rPr>
              <a:t>[Looks like a good book as a resource for the writers, though not new; not an OER. Please try to find a few open licensed  readings]</a:t>
            </a:r>
          </a:p>
          <a:p>
            <a:pPr marL="0" indent="0">
              <a:buNone/>
            </a:pPr>
            <a:r>
              <a:rPr lang="en-ZA" sz="2000" b="1" dirty="0" smtClean="0">
                <a:solidFill>
                  <a:srgbClr val="0000FF"/>
                </a:solidFill>
              </a:rPr>
              <a:t>Formative assessment</a:t>
            </a:r>
            <a:endParaRPr lang="en-ZA" sz="2000" dirty="0">
              <a:solidFill>
                <a:srgbClr val="0000FF"/>
              </a:solidFill>
            </a:endParaRPr>
          </a:p>
          <a:p>
            <a:pPr marL="0" indent="0">
              <a:buNone/>
            </a:pPr>
            <a:r>
              <a:rPr lang="en-US" sz="2000" strike="sngStrike" dirty="0" smtClean="0">
                <a:solidFill>
                  <a:srgbClr val="0000FF"/>
                </a:solidFill>
              </a:rPr>
              <a:t>Consider the readings above and reflect on how the understandings you gained from them may contribute to the effective delivery of learning in your classroom.</a:t>
            </a:r>
            <a:endParaRPr lang="en-ZA" sz="2000" strike="sngStrike" dirty="0">
              <a:solidFill>
                <a:srgbClr val="0000FF"/>
              </a:solidFill>
            </a:endParaRPr>
          </a:p>
        </p:txBody>
      </p:sp>
    </p:spTree>
    <p:extLst>
      <p:ext uri="{BB962C8B-B14F-4D97-AF65-F5344CB8AC3E}">
        <p14:creationId xmlns:p14="http://schemas.microsoft.com/office/powerpoint/2010/main" val="10210590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155575"/>
            <a:ext cx="10515600" cy="720725"/>
          </a:xfrm>
          <a:solidFill>
            <a:srgbClr val="002060"/>
          </a:solidFill>
        </p:spPr>
        <p:txBody>
          <a:bodyPr>
            <a:noAutofit/>
          </a:bodyPr>
          <a:lstStyle/>
          <a:p>
            <a:r>
              <a:rPr lang="en-ZA" sz="2800" dirty="0">
                <a:solidFill>
                  <a:schemeClr val="bg1"/>
                </a:solidFill>
                <a:latin typeface="+mn-lt"/>
              </a:rPr>
              <a:t>Possible activities &amp; resources: </a:t>
            </a:r>
            <a:r>
              <a:rPr lang="en-ZA" sz="2800" dirty="0" smtClean="0">
                <a:solidFill>
                  <a:schemeClr val="bg1"/>
                </a:solidFill>
                <a:latin typeface="+mn-lt"/>
              </a:rPr>
              <a:t>Barriers </a:t>
            </a:r>
            <a:r>
              <a:rPr lang="en-ZA" sz="2800" dirty="0">
                <a:solidFill>
                  <a:schemeClr val="bg1"/>
                </a:solidFill>
                <a:latin typeface="+mn-lt"/>
              </a:rPr>
              <a:t>to </a:t>
            </a:r>
            <a:r>
              <a:rPr lang="en-ZA" sz="2800" dirty="0" smtClean="0">
                <a:solidFill>
                  <a:schemeClr val="bg1"/>
                </a:solidFill>
                <a:latin typeface="+mn-lt"/>
              </a:rPr>
              <a:t>learning - Language issues</a:t>
            </a:r>
            <a:endParaRPr lang="en-ZA" sz="2800" dirty="0">
              <a:solidFill>
                <a:schemeClr val="bg1"/>
              </a:solidFill>
              <a:latin typeface="+mn-lt"/>
            </a:endParaRPr>
          </a:p>
        </p:txBody>
      </p:sp>
      <p:sp>
        <p:nvSpPr>
          <p:cNvPr id="3" name="Content Placeholder 2"/>
          <p:cNvSpPr>
            <a:spLocks noGrp="1"/>
          </p:cNvSpPr>
          <p:nvPr>
            <p:ph idx="1"/>
          </p:nvPr>
        </p:nvSpPr>
        <p:spPr>
          <a:xfrm>
            <a:off x="390525" y="981076"/>
            <a:ext cx="11258549" cy="5705474"/>
          </a:xfrm>
          <a:ln>
            <a:solidFill>
              <a:srgbClr val="0000FF"/>
            </a:solidFill>
          </a:ln>
        </p:spPr>
        <p:txBody>
          <a:bodyPr>
            <a:noAutofit/>
          </a:bodyPr>
          <a:lstStyle/>
          <a:p>
            <a:pPr marL="0" indent="0">
              <a:buNone/>
            </a:pPr>
            <a:r>
              <a:rPr lang="en-ZA" sz="2000" b="1" dirty="0" smtClean="0">
                <a:solidFill>
                  <a:srgbClr val="0000FF"/>
                </a:solidFill>
              </a:rPr>
              <a:t>Instructions:</a:t>
            </a:r>
            <a:endParaRPr lang="en-ZA" sz="2000" dirty="0">
              <a:solidFill>
                <a:srgbClr val="0000FF"/>
              </a:solidFill>
            </a:endParaRPr>
          </a:p>
          <a:p>
            <a:pPr marL="0" lvl="0" indent="0">
              <a:spcBef>
                <a:spcPts val="0"/>
              </a:spcBef>
              <a:buNone/>
            </a:pPr>
            <a:r>
              <a:rPr lang="en-US" sz="2000" dirty="0" smtClean="0">
                <a:solidFill>
                  <a:srgbClr val="0000FF"/>
                </a:solidFill>
              </a:rPr>
              <a:t>Consider the various language challenges (in an English-medium class) that may be encountered by students whose mother tongue is </a:t>
            </a:r>
            <a:r>
              <a:rPr lang="en-US" sz="2000" dirty="0">
                <a:solidFill>
                  <a:srgbClr val="0000FF"/>
                </a:solidFill>
              </a:rPr>
              <a:t>isiXhosa, </a:t>
            </a:r>
            <a:r>
              <a:rPr lang="en-US" sz="2000" dirty="0" smtClean="0">
                <a:solidFill>
                  <a:srgbClr val="0000FF"/>
                </a:solidFill>
              </a:rPr>
              <a:t>Afrikaans or another indigenous language. </a:t>
            </a:r>
          </a:p>
          <a:p>
            <a:pPr marL="0" lvl="0" indent="0">
              <a:buNone/>
            </a:pPr>
            <a:r>
              <a:rPr lang="en-US" sz="2000" dirty="0" smtClean="0">
                <a:solidFill>
                  <a:srgbClr val="0000FF"/>
                </a:solidFill>
              </a:rPr>
              <a:t>How may you intervene to try to address these barriers and ensure effective teaching and learning take place?</a:t>
            </a:r>
            <a:r>
              <a:rPr lang="en-ZA" sz="2000" dirty="0">
                <a:solidFill>
                  <a:srgbClr val="0000FF"/>
                </a:solidFill>
              </a:rPr>
              <a:t> </a:t>
            </a:r>
            <a:r>
              <a:rPr lang="en-US" sz="2000" dirty="0" smtClean="0">
                <a:solidFill>
                  <a:srgbClr val="0000FF"/>
                </a:solidFill>
              </a:rPr>
              <a:t>Write a reflective piece (200 words) </a:t>
            </a:r>
            <a:r>
              <a:rPr lang="en-US" sz="2000" dirty="0" smtClean="0">
                <a:solidFill>
                  <a:srgbClr val="A50021"/>
                </a:solidFill>
              </a:rPr>
              <a:t>[200 words is very short to cover such a wide range of possible interventions (and explanations). Please try to suggest more focused tasks of a smaller compass – I am out of my depth here, but for example</a:t>
            </a:r>
            <a:r>
              <a:rPr lang="en-US" sz="2000" dirty="0">
                <a:solidFill>
                  <a:srgbClr val="A50021"/>
                </a:solidFill>
              </a:rPr>
              <a:t>:</a:t>
            </a:r>
            <a:r>
              <a:rPr lang="en-US" sz="2000" dirty="0" smtClean="0">
                <a:solidFill>
                  <a:srgbClr val="A50021"/>
                </a:solidFill>
              </a:rPr>
              <a:t> Mention three types of challenge such learners might be likely to face</a:t>
            </a:r>
            <a:r>
              <a:rPr lang="en-US" sz="2000" dirty="0">
                <a:solidFill>
                  <a:srgbClr val="A50021"/>
                </a:solidFill>
              </a:rPr>
              <a:t>.</a:t>
            </a:r>
            <a:r>
              <a:rPr lang="en-US" sz="2000" dirty="0" smtClean="0">
                <a:solidFill>
                  <a:srgbClr val="A50021"/>
                </a:solidFill>
              </a:rPr>
              <a:t> What specific steps could you take to reduce the impact of each of these challenges? It may also be possible to augment basic understanding of key concepts using a well-designed quiz (with follow-up discussion). </a:t>
            </a:r>
            <a:endParaRPr lang="en-ZA" sz="2000" dirty="0">
              <a:solidFill>
                <a:srgbClr val="A50021"/>
              </a:solidFill>
            </a:endParaRPr>
          </a:p>
          <a:p>
            <a:pPr marL="0" lvl="0" indent="0">
              <a:buNone/>
            </a:pPr>
            <a:r>
              <a:rPr lang="en-ZA" sz="2000" b="1" dirty="0">
                <a:solidFill>
                  <a:srgbClr val="0000FF"/>
                </a:solidFill>
              </a:rPr>
              <a:t>Resources </a:t>
            </a:r>
            <a:r>
              <a:rPr lang="en-ZA" sz="2000" b="1" dirty="0" smtClean="0">
                <a:solidFill>
                  <a:srgbClr val="0000FF"/>
                </a:solidFill>
              </a:rPr>
              <a:t>required:</a:t>
            </a:r>
            <a:endParaRPr lang="en-ZA" sz="2000" b="1" dirty="0">
              <a:solidFill>
                <a:srgbClr val="0000FF"/>
              </a:solidFill>
            </a:endParaRPr>
          </a:p>
          <a:p>
            <a:pPr marL="0" indent="0">
              <a:spcBef>
                <a:spcPts val="0"/>
              </a:spcBef>
              <a:buNone/>
            </a:pPr>
            <a:r>
              <a:rPr lang="en-US" sz="2000" dirty="0">
                <a:solidFill>
                  <a:srgbClr val="0000FF"/>
                </a:solidFill>
              </a:rPr>
              <a:t>Strategies for teaching international and multilingual </a:t>
            </a:r>
            <a:r>
              <a:rPr lang="en-US" sz="2000" dirty="0" smtClean="0">
                <a:solidFill>
                  <a:srgbClr val="0000FF"/>
                </a:solidFill>
              </a:rPr>
              <a:t>students: </a:t>
            </a:r>
            <a:r>
              <a:rPr lang="en-ZA" sz="2000" dirty="0" smtClean="0">
                <a:solidFill>
                  <a:srgbClr val="0000FF"/>
                </a:solidFill>
                <a:hlinkClick r:id="rId2"/>
              </a:rPr>
              <a:t>http</a:t>
            </a:r>
            <a:r>
              <a:rPr lang="en-ZA" sz="2000" dirty="0">
                <a:solidFill>
                  <a:srgbClr val="0000FF"/>
                </a:solidFill>
                <a:hlinkClick r:id="rId2"/>
              </a:rPr>
              <a:t>://www.washington.edu/teaching/teaching-resources/inclusive-teaching-at-uw/teaching-im-students/strategies-for-teaching-im-students</a:t>
            </a:r>
            <a:r>
              <a:rPr lang="en-ZA" sz="2000" dirty="0" smtClean="0">
                <a:solidFill>
                  <a:srgbClr val="0000FF"/>
                </a:solidFill>
                <a:hlinkClick r:id="rId2"/>
              </a:rPr>
              <a:t>/</a:t>
            </a:r>
            <a:r>
              <a:rPr lang="en-ZA" sz="2000" dirty="0" smtClean="0">
                <a:solidFill>
                  <a:srgbClr val="0000FF"/>
                </a:solidFill>
              </a:rPr>
              <a:t> </a:t>
            </a:r>
            <a:r>
              <a:rPr lang="en-ZA" sz="2000" dirty="0" smtClean="0">
                <a:solidFill>
                  <a:srgbClr val="A50021"/>
                </a:solidFill>
              </a:rPr>
              <a:t>[Adapt – not OER. Could follow with request to students whose first language is not English to produce short blogs, then invite others to respond with wikis. NB instruction to avoid any offensive comments.]</a:t>
            </a:r>
            <a:endParaRPr lang="en-ZA" sz="2000" dirty="0">
              <a:solidFill>
                <a:srgbClr val="A50021"/>
              </a:solidFill>
            </a:endParaRPr>
          </a:p>
          <a:p>
            <a:pPr marL="0" indent="0">
              <a:buNone/>
            </a:pPr>
            <a:r>
              <a:rPr lang="en-US" sz="2000" dirty="0" smtClean="0">
                <a:solidFill>
                  <a:srgbClr val="0000FF"/>
                </a:solidFill>
              </a:rPr>
              <a:t>Multi-lingual approaches to teaching &amp; learning</a:t>
            </a:r>
            <a:r>
              <a:rPr lang="en-US" sz="2000" dirty="0">
                <a:solidFill>
                  <a:srgbClr val="0000FF"/>
                </a:solidFill>
              </a:rPr>
              <a:t> </a:t>
            </a:r>
            <a:r>
              <a:rPr lang="en-ZA" sz="2000" dirty="0" smtClean="0">
                <a:solidFill>
                  <a:srgbClr val="0000FF"/>
                </a:solidFill>
                <a:hlinkClick r:id="rId3"/>
              </a:rPr>
              <a:t>https</a:t>
            </a:r>
            <a:r>
              <a:rPr lang="en-ZA" sz="2000" dirty="0">
                <a:solidFill>
                  <a:srgbClr val="0000FF"/>
                </a:solidFill>
                <a:hlinkClick r:id="rId3"/>
              </a:rPr>
              <a:t>://</a:t>
            </a:r>
            <a:r>
              <a:rPr lang="en-ZA" sz="2000" dirty="0" smtClean="0">
                <a:solidFill>
                  <a:srgbClr val="0000FF"/>
                </a:solidFill>
                <a:hlinkClick r:id="rId3"/>
              </a:rPr>
              <a:t>www.youtube.com/watch?v=J16Ruh0OgGA</a:t>
            </a:r>
            <a:r>
              <a:rPr lang="en-ZA" sz="2000" dirty="0" smtClean="0">
                <a:solidFill>
                  <a:srgbClr val="0000FF"/>
                </a:solidFill>
              </a:rPr>
              <a:t> </a:t>
            </a:r>
            <a:r>
              <a:rPr lang="en-ZA" sz="2000" dirty="0" smtClean="0">
                <a:solidFill>
                  <a:srgbClr val="A50021"/>
                </a:solidFill>
              </a:rPr>
              <a:t>[Good video (important points made and sometimes illustrated), but focused on primary </a:t>
            </a:r>
            <a:r>
              <a:rPr lang="en-ZA" sz="2000" dirty="0" err="1" smtClean="0">
                <a:solidFill>
                  <a:srgbClr val="A50021"/>
                </a:solidFill>
              </a:rPr>
              <a:t>ed</a:t>
            </a:r>
            <a:r>
              <a:rPr lang="en-ZA" sz="2000" dirty="0" smtClean="0">
                <a:solidFill>
                  <a:srgbClr val="A50021"/>
                </a:solidFill>
              </a:rPr>
              <a:t> – could be used as a model for our own video. Use such a video in conjunction with specific questions and discussion “hooks”.]</a:t>
            </a:r>
            <a:endParaRPr lang="en-ZA" sz="2000" dirty="0">
              <a:solidFill>
                <a:srgbClr val="A50021"/>
              </a:solidFill>
            </a:endParaRPr>
          </a:p>
        </p:txBody>
      </p:sp>
    </p:spTree>
    <p:extLst>
      <p:ext uri="{BB962C8B-B14F-4D97-AF65-F5344CB8AC3E}">
        <p14:creationId xmlns:p14="http://schemas.microsoft.com/office/powerpoint/2010/main" val="3957838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1" y="174626"/>
            <a:ext cx="11029950" cy="730250"/>
          </a:xfrm>
          <a:solidFill>
            <a:schemeClr val="accent2">
              <a:lumMod val="75000"/>
            </a:schemeClr>
          </a:solidFill>
        </p:spPr>
        <p:txBody>
          <a:bodyPr>
            <a:normAutofit/>
          </a:bodyPr>
          <a:lstStyle/>
          <a:p>
            <a:pPr algn="ctr"/>
            <a:r>
              <a:rPr lang="en-ZA" sz="3200" dirty="0">
                <a:solidFill>
                  <a:schemeClr val="bg1"/>
                </a:solidFill>
                <a:latin typeface="+mn-lt"/>
              </a:rPr>
              <a:t>Points for subject </a:t>
            </a:r>
            <a:r>
              <a:rPr lang="en-ZA" sz="3200" dirty="0" smtClean="0">
                <a:solidFill>
                  <a:schemeClr val="bg1"/>
                </a:solidFill>
                <a:latin typeface="+mn-lt"/>
              </a:rPr>
              <a:t>experts, learning designers etc. to </a:t>
            </a:r>
            <a:r>
              <a:rPr lang="en-ZA" sz="3200" dirty="0">
                <a:solidFill>
                  <a:schemeClr val="bg1"/>
                </a:solidFill>
                <a:latin typeface="+mn-lt"/>
              </a:rPr>
              <a:t>keep in mind</a:t>
            </a:r>
          </a:p>
        </p:txBody>
      </p:sp>
      <p:sp>
        <p:nvSpPr>
          <p:cNvPr id="3" name="Content Placeholder 2"/>
          <p:cNvSpPr>
            <a:spLocks noGrp="1"/>
          </p:cNvSpPr>
          <p:nvPr>
            <p:ph idx="1"/>
          </p:nvPr>
        </p:nvSpPr>
        <p:spPr>
          <a:xfrm>
            <a:off x="476251" y="1038226"/>
            <a:ext cx="11029949" cy="5657850"/>
          </a:xfrm>
        </p:spPr>
        <p:txBody>
          <a:bodyPr>
            <a:noAutofit/>
          </a:bodyPr>
          <a:lstStyle/>
          <a:p>
            <a:pPr marL="180975" lvl="0" indent="-180975"/>
            <a:r>
              <a:rPr lang="en-US" sz="2300" dirty="0">
                <a:solidFill>
                  <a:schemeClr val="accent2">
                    <a:lumMod val="75000"/>
                  </a:schemeClr>
                </a:solidFill>
              </a:rPr>
              <a:t>The Advanced Diploma TVT (</a:t>
            </a:r>
            <a:r>
              <a:rPr lang="en-US" sz="2300" dirty="0" err="1">
                <a:solidFill>
                  <a:schemeClr val="accent2">
                    <a:lumMod val="75000"/>
                  </a:schemeClr>
                </a:solidFill>
              </a:rPr>
              <a:t>Adv</a:t>
            </a:r>
            <a:r>
              <a:rPr lang="en-US" sz="2300" dirty="0">
                <a:solidFill>
                  <a:schemeClr val="accent2">
                    <a:lumMod val="75000"/>
                  </a:schemeClr>
                </a:solidFill>
              </a:rPr>
              <a:t> Dip TVT) courses should be designed as resource-based. However, the resources should not simply be seen as “add-ons” or “extras”. Two ways in which they can be introduced to students:</a:t>
            </a:r>
            <a:endParaRPr lang="en-ZA" sz="2300" dirty="0">
              <a:solidFill>
                <a:schemeClr val="accent2">
                  <a:lumMod val="75000"/>
                </a:schemeClr>
              </a:solidFill>
            </a:endParaRPr>
          </a:p>
          <a:p>
            <a:pPr marL="895350" lvl="1" indent="-352425"/>
            <a:r>
              <a:rPr lang="en-US" sz="2300" dirty="0">
                <a:solidFill>
                  <a:schemeClr val="accent2">
                    <a:lumMod val="75000"/>
                  </a:schemeClr>
                </a:solidFill>
              </a:rPr>
              <a:t>Embed hypertext links to resources (readings, official documents, videos) in passages of text.</a:t>
            </a:r>
            <a:endParaRPr lang="en-ZA" sz="2300" dirty="0">
              <a:solidFill>
                <a:schemeClr val="accent2">
                  <a:lumMod val="75000"/>
                </a:schemeClr>
              </a:solidFill>
            </a:endParaRPr>
          </a:p>
          <a:p>
            <a:pPr marL="895350" lvl="1" indent="-352425"/>
            <a:r>
              <a:rPr lang="en-US" sz="2300" dirty="0">
                <a:solidFill>
                  <a:schemeClr val="accent2">
                    <a:lumMod val="75000"/>
                  </a:schemeClr>
                </a:solidFill>
              </a:rPr>
              <a:t>Include self-assessment or reflection tools in the course in which students’ responses to a small number of limited-choice questions activate the presentation of links to particular selections of resources suitable to the individual students’ needs or interests. These selections do not need to be completely different, tailor-made selections, and may overlap to a considerable extent, but where the number of available or easily-produced OERs allows some degree of personalization, this technique should be employed (once or twice in a course</a:t>
            </a:r>
            <a:r>
              <a:rPr lang="en-US" sz="2300" dirty="0" smtClean="0">
                <a:solidFill>
                  <a:schemeClr val="accent2">
                    <a:lumMod val="75000"/>
                  </a:schemeClr>
                </a:solidFill>
              </a:rPr>
              <a:t>).</a:t>
            </a:r>
            <a:endParaRPr lang="en-ZA" sz="2300" dirty="0">
              <a:solidFill>
                <a:schemeClr val="accent2">
                  <a:lumMod val="75000"/>
                </a:schemeClr>
              </a:solidFill>
            </a:endParaRPr>
          </a:p>
          <a:p>
            <a:pPr marL="180975" lvl="1" indent="-180975">
              <a:spcBef>
                <a:spcPts val="1200"/>
              </a:spcBef>
            </a:pPr>
            <a:r>
              <a:rPr lang="en-US" sz="2300" dirty="0">
                <a:solidFill>
                  <a:schemeClr val="accent2">
                    <a:lumMod val="75000"/>
                  </a:schemeClr>
                </a:solidFill>
              </a:rPr>
              <a:t>The text-based and graphic resources should be downloadable and in a printable format. However, the resources should </a:t>
            </a:r>
            <a:r>
              <a:rPr lang="en-US" sz="2300" u="sng" dirty="0">
                <a:solidFill>
                  <a:schemeClr val="accent2">
                    <a:lumMod val="75000"/>
                  </a:schemeClr>
                </a:solidFill>
              </a:rPr>
              <a:t>not</a:t>
            </a:r>
            <a:r>
              <a:rPr lang="en-US" sz="2300" dirty="0">
                <a:solidFill>
                  <a:schemeClr val="accent2">
                    <a:lumMod val="75000"/>
                  </a:schemeClr>
                </a:solidFill>
              </a:rPr>
              <a:t> be in pdf format, as this would not allow for re-mixing or any form of adaptation; in other words, they will automatically be equivalent to a “No derivatives” </a:t>
            </a:r>
            <a:r>
              <a:rPr lang="en-US" sz="2300" dirty="0" err="1">
                <a:solidFill>
                  <a:schemeClr val="accent2">
                    <a:lumMod val="75000"/>
                  </a:schemeClr>
                </a:solidFill>
              </a:rPr>
              <a:t>licence</a:t>
            </a:r>
            <a:r>
              <a:rPr lang="en-US" sz="2300" dirty="0">
                <a:solidFill>
                  <a:schemeClr val="accent2">
                    <a:lumMod val="75000"/>
                  </a:schemeClr>
                </a:solidFill>
              </a:rPr>
              <a:t>. Where audio or video resources are really crucial to completion </a:t>
            </a:r>
            <a:r>
              <a:rPr lang="en-US" sz="2300" dirty="0" smtClean="0">
                <a:solidFill>
                  <a:schemeClr val="accent2">
                    <a:lumMod val="75000"/>
                  </a:schemeClr>
                </a:solidFill>
              </a:rPr>
              <a:t>of</a:t>
            </a:r>
            <a:endParaRPr lang="en-ZA" sz="2300" dirty="0">
              <a:solidFill>
                <a:schemeClr val="accent2">
                  <a:lumMod val="75000"/>
                </a:schemeClr>
              </a:solidFill>
            </a:endParaRPr>
          </a:p>
        </p:txBody>
      </p:sp>
    </p:spTree>
    <p:extLst>
      <p:ext uri="{BB962C8B-B14F-4D97-AF65-F5344CB8AC3E}">
        <p14:creationId xmlns:p14="http://schemas.microsoft.com/office/powerpoint/2010/main" val="36578302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155575"/>
            <a:ext cx="10515600" cy="720725"/>
          </a:xfrm>
          <a:solidFill>
            <a:srgbClr val="002060"/>
          </a:solidFill>
        </p:spPr>
        <p:txBody>
          <a:bodyPr>
            <a:noAutofit/>
          </a:bodyPr>
          <a:lstStyle/>
          <a:p>
            <a:r>
              <a:rPr lang="en-ZA" sz="2800" dirty="0">
                <a:solidFill>
                  <a:schemeClr val="bg1"/>
                </a:solidFill>
                <a:latin typeface="+mn-lt"/>
              </a:rPr>
              <a:t>Possible activities &amp; resources: </a:t>
            </a:r>
            <a:r>
              <a:rPr lang="en-ZA" sz="2800" dirty="0" smtClean="0">
                <a:solidFill>
                  <a:schemeClr val="bg1"/>
                </a:solidFill>
                <a:latin typeface="+mn-lt"/>
              </a:rPr>
              <a:t>Barriers </a:t>
            </a:r>
            <a:r>
              <a:rPr lang="en-ZA" sz="2800" dirty="0">
                <a:solidFill>
                  <a:schemeClr val="bg1"/>
                </a:solidFill>
                <a:latin typeface="+mn-lt"/>
              </a:rPr>
              <a:t>to </a:t>
            </a:r>
            <a:r>
              <a:rPr lang="en-ZA" sz="2800" dirty="0" smtClean="0">
                <a:solidFill>
                  <a:schemeClr val="bg1"/>
                </a:solidFill>
                <a:latin typeface="+mn-lt"/>
              </a:rPr>
              <a:t>learning - </a:t>
            </a:r>
            <a:r>
              <a:rPr lang="en-ZA" sz="2800" dirty="0" err="1" smtClean="0">
                <a:solidFill>
                  <a:schemeClr val="bg1"/>
                </a:solidFill>
                <a:latin typeface="+mn-lt"/>
              </a:rPr>
              <a:t>Langauage</a:t>
            </a:r>
            <a:r>
              <a:rPr lang="en-ZA" sz="2800" dirty="0" smtClean="0">
                <a:solidFill>
                  <a:schemeClr val="bg1"/>
                </a:solidFill>
                <a:latin typeface="+mn-lt"/>
              </a:rPr>
              <a:t> issues</a:t>
            </a:r>
            <a:endParaRPr lang="en-ZA" sz="2800" dirty="0">
              <a:solidFill>
                <a:schemeClr val="bg1"/>
              </a:solidFill>
              <a:latin typeface="+mn-lt"/>
            </a:endParaRPr>
          </a:p>
        </p:txBody>
      </p:sp>
      <p:sp>
        <p:nvSpPr>
          <p:cNvPr id="3" name="Content Placeholder 2"/>
          <p:cNvSpPr>
            <a:spLocks noGrp="1"/>
          </p:cNvSpPr>
          <p:nvPr>
            <p:ph idx="1"/>
          </p:nvPr>
        </p:nvSpPr>
        <p:spPr>
          <a:xfrm>
            <a:off x="390525" y="981076"/>
            <a:ext cx="11258549" cy="5876924"/>
          </a:xfrm>
          <a:ln>
            <a:solidFill>
              <a:srgbClr val="0000FF"/>
            </a:solidFill>
          </a:ln>
        </p:spPr>
        <p:txBody>
          <a:bodyPr>
            <a:noAutofit/>
          </a:bodyPr>
          <a:lstStyle/>
          <a:p>
            <a:pPr marL="0" lvl="0" indent="0">
              <a:buNone/>
            </a:pPr>
            <a:r>
              <a:rPr lang="en-ZA" sz="2000" b="1" dirty="0" smtClean="0">
                <a:solidFill>
                  <a:srgbClr val="0000FF"/>
                </a:solidFill>
              </a:rPr>
              <a:t>Formative assessment:</a:t>
            </a:r>
          </a:p>
          <a:p>
            <a:pPr marL="0" lvl="0" indent="0">
              <a:spcBef>
                <a:spcPts val="0"/>
              </a:spcBef>
              <a:buNone/>
            </a:pPr>
            <a:r>
              <a:rPr lang="en-US" sz="2000" dirty="0" smtClean="0">
                <a:solidFill>
                  <a:srgbClr val="0000FF"/>
                </a:solidFill>
              </a:rPr>
              <a:t>Conduct an action research project in which you try to assess the success of your actions from the reflections (above) and resource-input (above), by interviewing your students on whether they have perceived a change in your teaching. Their feedback should be an indication of your success … or not! (</a:t>
            </a:r>
            <a:r>
              <a:rPr lang="en-US" sz="2000" strike="sngStrike" dirty="0" smtClean="0">
                <a:solidFill>
                  <a:srgbClr val="0000FF"/>
                </a:solidFill>
              </a:rPr>
              <a:t>It’s called “Death-by-students” assessment</a:t>
            </a:r>
            <a:r>
              <a:rPr lang="en-US" sz="2000" dirty="0" smtClean="0">
                <a:solidFill>
                  <a:srgbClr val="0000FF"/>
                </a:solidFill>
              </a:rPr>
              <a:t>) </a:t>
            </a:r>
            <a:r>
              <a:rPr lang="en-US" sz="2000" dirty="0" smtClean="0">
                <a:solidFill>
                  <a:srgbClr val="A50021"/>
                </a:solidFill>
              </a:rPr>
              <a:t>[A limited-scope </a:t>
            </a:r>
            <a:r>
              <a:rPr lang="en-US" sz="2000" dirty="0">
                <a:solidFill>
                  <a:srgbClr val="A50021"/>
                </a:solidFill>
              </a:rPr>
              <a:t>action research </a:t>
            </a:r>
            <a:r>
              <a:rPr lang="en-US" sz="2000" dirty="0" smtClean="0">
                <a:solidFill>
                  <a:srgbClr val="A50021"/>
                </a:solidFill>
              </a:rPr>
              <a:t>study </a:t>
            </a:r>
            <a:r>
              <a:rPr lang="en-US" sz="2000" dirty="0" smtClean="0">
                <a:solidFill>
                  <a:srgbClr val="A50021"/>
                </a:solidFill>
              </a:rPr>
              <a:t>would be relevant, presumably as a summative assessment option. But don’t make it a matter of simple “success-or-failure”. Action research is always more nuanced – and needs to be. And this can only be one option as an assessment, as some students may not be able to undertake such a </a:t>
            </a:r>
            <a:r>
              <a:rPr lang="en-US" sz="2000" dirty="0" smtClean="0">
                <a:solidFill>
                  <a:srgbClr val="A50021"/>
                </a:solidFill>
              </a:rPr>
              <a:t>study if they are not actually teaching in a college at the time of undertaking the course.]</a:t>
            </a:r>
            <a:endParaRPr lang="en-ZA" sz="2000" dirty="0">
              <a:solidFill>
                <a:srgbClr val="A50021"/>
              </a:solidFill>
            </a:endParaRPr>
          </a:p>
        </p:txBody>
      </p:sp>
    </p:spTree>
    <p:extLst>
      <p:ext uri="{BB962C8B-B14F-4D97-AF65-F5344CB8AC3E}">
        <p14:creationId xmlns:p14="http://schemas.microsoft.com/office/powerpoint/2010/main" val="19426992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a:bodyPr>
          <a:lstStyle/>
          <a:p>
            <a:r>
              <a:rPr lang="en-ZA" sz="2800" dirty="0">
                <a:solidFill>
                  <a:schemeClr val="bg1"/>
                </a:solidFill>
                <a:latin typeface="+mn-lt"/>
              </a:rPr>
              <a:t>Possible activities &amp; resources: </a:t>
            </a:r>
            <a:r>
              <a:rPr lang="en-ZA" sz="2800" dirty="0" smtClean="0">
                <a:solidFill>
                  <a:schemeClr val="bg1"/>
                </a:solidFill>
                <a:latin typeface="+mn-lt"/>
              </a:rPr>
              <a:t>Barriers </a:t>
            </a:r>
            <a:r>
              <a:rPr lang="en-ZA" sz="2800" dirty="0">
                <a:solidFill>
                  <a:schemeClr val="bg1"/>
                </a:solidFill>
                <a:latin typeface="+mn-lt"/>
              </a:rPr>
              <a:t>to </a:t>
            </a:r>
            <a:r>
              <a:rPr lang="en-ZA" sz="2800" dirty="0" smtClean="0">
                <a:solidFill>
                  <a:schemeClr val="bg1"/>
                </a:solidFill>
                <a:latin typeface="+mn-lt"/>
              </a:rPr>
              <a:t>learning – Cognitive issues</a:t>
            </a:r>
            <a:endParaRPr lang="en-ZA" sz="2800" dirty="0">
              <a:solidFill>
                <a:schemeClr val="bg1"/>
              </a:solidFill>
              <a:latin typeface="+mn-lt"/>
            </a:endParaRPr>
          </a:p>
        </p:txBody>
      </p:sp>
      <p:sp>
        <p:nvSpPr>
          <p:cNvPr id="3" name="Content Placeholder 2"/>
          <p:cNvSpPr>
            <a:spLocks noGrp="1"/>
          </p:cNvSpPr>
          <p:nvPr>
            <p:ph idx="1"/>
          </p:nvPr>
        </p:nvSpPr>
        <p:spPr>
          <a:xfrm>
            <a:off x="838200" y="1390650"/>
            <a:ext cx="10515600" cy="5181600"/>
          </a:xfrm>
          <a:ln>
            <a:solidFill>
              <a:srgbClr val="0000FF"/>
            </a:solidFill>
          </a:ln>
        </p:spPr>
        <p:txBody>
          <a:bodyPr>
            <a:normAutofit/>
          </a:bodyPr>
          <a:lstStyle/>
          <a:p>
            <a:pPr marL="0" indent="0">
              <a:buNone/>
            </a:pPr>
            <a:r>
              <a:rPr lang="en-ZA" sz="2000" b="1" dirty="0" smtClean="0">
                <a:solidFill>
                  <a:srgbClr val="0000FF"/>
                </a:solidFill>
              </a:rPr>
              <a:t>Instructions: </a:t>
            </a:r>
          </a:p>
          <a:p>
            <a:pPr marL="0" indent="0">
              <a:buNone/>
            </a:pPr>
            <a:r>
              <a:rPr lang="en-US" sz="2000" dirty="0" smtClean="0">
                <a:solidFill>
                  <a:srgbClr val="0000FF"/>
                </a:solidFill>
              </a:rPr>
              <a:t>In the TVET context you will often teach students with cognitive barriers. These are often not immediately apparent, and it requires special care to engage with students to ensure that they open up to you. Give some consideration to students’ past experiences/students who were constrained by some form of cognitive barrier. </a:t>
            </a:r>
            <a:endParaRPr lang="en-ZA" sz="2000" dirty="0" smtClean="0">
              <a:solidFill>
                <a:srgbClr val="0000FF"/>
              </a:solidFill>
            </a:endParaRPr>
          </a:p>
          <a:p>
            <a:pPr marL="0" lvl="0" indent="0">
              <a:buNone/>
            </a:pPr>
            <a:r>
              <a:rPr lang="en-ZA" sz="2000" b="1" dirty="0" smtClean="0">
                <a:solidFill>
                  <a:srgbClr val="0000FF"/>
                </a:solidFill>
              </a:rPr>
              <a:t>Resources required:</a:t>
            </a:r>
          </a:p>
          <a:p>
            <a:r>
              <a:rPr lang="en-US" sz="2000" dirty="0" smtClean="0">
                <a:solidFill>
                  <a:srgbClr val="0000FF"/>
                </a:solidFill>
              </a:rPr>
              <a:t>Instructional Design – Considering the Cognitive Learning Needs of Older Learners </a:t>
            </a:r>
            <a:r>
              <a:rPr lang="en-US" sz="2000" dirty="0" smtClean="0">
                <a:hlinkClick r:id="rId2"/>
              </a:rPr>
              <a:t>http://www.itdl.org/journal/may_04/article01.htm</a:t>
            </a:r>
            <a:r>
              <a:rPr lang="en-US" sz="2000" dirty="0" smtClean="0"/>
              <a:t> </a:t>
            </a:r>
          </a:p>
          <a:p>
            <a:pPr lvl="0"/>
            <a:r>
              <a:rPr lang="en-ZA" sz="2000" dirty="0" smtClean="0">
                <a:solidFill>
                  <a:srgbClr val="0000FF"/>
                </a:solidFill>
              </a:rPr>
              <a:t>Cognitive Strategies </a:t>
            </a:r>
            <a:r>
              <a:rPr lang="en-ZA" sz="2000" dirty="0" smtClean="0">
                <a:hlinkClick r:id="rId3"/>
              </a:rPr>
              <a:t>http://www.specialconnections.ku.edu/?q=instruction/cognitive_strategies</a:t>
            </a:r>
            <a:r>
              <a:rPr lang="en-ZA" sz="2000" dirty="0" smtClean="0"/>
              <a:t> </a:t>
            </a:r>
          </a:p>
          <a:p>
            <a:pPr marL="0" lvl="0" indent="0">
              <a:buNone/>
            </a:pPr>
            <a:r>
              <a:rPr lang="en-ZA" sz="2000" dirty="0" smtClean="0">
                <a:solidFill>
                  <a:srgbClr val="C00000"/>
                </a:solidFill>
              </a:rPr>
              <a:t>[Both look like good resources, but need to be re-written/used as basis for creating new readings as not open licensed]</a:t>
            </a:r>
          </a:p>
          <a:p>
            <a:pPr marL="0" lvl="0" indent="0">
              <a:buNone/>
            </a:pPr>
            <a:r>
              <a:rPr lang="en-ZA" sz="2000" b="1" dirty="0" smtClean="0">
                <a:solidFill>
                  <a:srgbClr val="0000FF"/>
                </a:solidFill>
              </a:rPr>
              <a:t>Formative assessment: </a:t>
            </a:r>
          </a:p>
          <a:p>
            <a:pPr marL="0" lvl="0" indent="0">
              <a:buNone/>
            </a:pPr>
            <a:r>
              <a:rPr lang="en-ZA" sz="2000" b="1" dirty="0" smtClean="0">
                <a:solidFill>
                  <a:srgbClr val="0000FF"/>
                </a:solidFill>
              </a:rPr>
              <a:t>Discussion by author:</a:t>
            </a:r>
          </a:p>
          <a:p>
            <a:pPr marL="0" indent="0">
              <a:buNone/>
            </a:pPr>
            <a:endParaRPr lang="en-ZA" sz="2400" b="1" dirty="0" smtClean="0"/>
          </a:p>
          <a:p>
            <a:pPr lvl="0"/>
            <a:endParaRPr lang="en-ZA" sz="2000" dirty="0"/>
          </a:p>
        </p:txBody>
      </p:sp>
    </p:spTree>
    <p:extLst>
      <p:ext uri="{BB962C8B-B14F-4D97-AF65-F5344CB8AC3E}">
        <p14:creationId xmlns:p14="http://schemas.microsoft.com/office/powerpoint/2010/main" val="10007456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475"/>
            <a:ext cx="10515600" cy="720725"/>
          </a:xfrm>
          <a:solidFill>
            <a:srgbClr val="002060"/>
          </a:solidFill>
        </p:spPr>
        <p:txBody>
          <a:bodyPr>
            <a:normAutofit/>
          </a:bodyPr>
          <a:lstStyle/>
          <a:p>
            <a:r>
              <a:rPr lang="en-ZA" sz="2800" dirty="0">
                <a:solidFill>
                  <a:schemeClr val="bg1"/>
                </a:solidFill>
                <a:latin typeface="+mn-lt"/>
              </a:rPr>
              <a:t>Possible activities &amp; resources: </a:t>
            </a:r>
            <a:r>
              <a:rPr lang="en-ZA" sz="2800" dirty="0" smtClean="0">
                <a:solidFill>
                  <a:schemeClr val="bg1"/>
                </a:solidFill>
                <a:latin typeface="+mn-lt"/>
              </a:rPr>
              <a:t>Barriers </a:t>
            </a:r>
            <a:r>
              <a:rPr lang="en-ZA" sz="2800" dirty="0">
                <a:solidFill>
                  <a:schemeClr val="bg1"/>
                </a:solidFill>
                <a:latin typeface="+mn-lt"/>
              </a:rPr>
              <a:t>to </a:t>
            </a:r>
            <a:r>
              <a:rPr lang="en-ZA" sz="2800" dirty="0" smtClean="0">
                <a:solidFill>
                  <a:schemeClr val="bg1"/>
                </a:solidFill>
                <a:latin typeface="+mn-lt"/>
              </a:rPr>
              <a:t>learning – Physical issues</a:t>
            </a:r>
            <a:endParaRPr lang="en-ZA" sz="2800" dirty="0">
              <a:solidFill>
                <a:schemeClr val="bg1"/>
              </a:solidFill>
              <a:latin typeface="+mn-lt"/>
            </a:endParaRPr>
          </a:p>
        </p:txBody>
      </p:sp>
      <p:sp>
        <p:nvSpPr>
          <p:cNvPr id="3" name="Content Placeholder 2"/>
          <p:cNvSpPr>
            <a:spLocks noGrp="1"/>
          </p:cNvSpPr>
          <p:nvPr>
            <p:ph idx="1"/>
          </p:nvPr>
        </p:nvSpPr>
        <p:spPr>
          <a:xfrm>
            <a:off x="581025" y="933450"/>
            <a:ext cx="11077575" cy="5638800"/>
          </a:xfrm>
          <a:ln>
            <a:solidFill>
              <a:srgbClr val="0000FF"/>
            </a:solidFill>
          </a:ln>
        </p:spPr>
        <p:txBody>
          <a:bodyPr>
            <a:normAutofit fontScale="92500"/>
          </a:bodyPr>
          <a:lstStyle/>
          <a:p>
            <a:pPr marL="0" indent="0">
              <a:buNone/>
            </a:pPr>
            <a:r>
              <a:rPr lang="en-ZA" sz="2400" b="1" dirty="0" smtClean="0">
                <a:solidFill>
                  <a:srgbClr val="0000FF"/>
                </a:solidFill>
              </a:rPr>
              <a:t>Instructions</a:t>
            </a:r>
            <a:r>
              <a:rPr lang="en-ZA" sz="2000" b="1" dirty="0">
                <a:solidFill>
                  <a:srgbClr val="0000FF"/>
                </a:solidFill>
              </a:rPr>
              <a:t>:</a:t>
            </a:r>
            <a:endParaRPr lang="en-ZA" sz="2000" b="1" dirty="0" smtClean="0">
              <a:solidFill>
                <a:srgbClr val="0000FF"/>
              </a:solidFill>
            </a:endParaRPr>
          </a:p>
          <a:p>
            <a:pPr marL="0" indent="0">
              <a:buNone/>
            </a:pPr>
            <a:r>
              <a:rPr lang="en-US" sz="2000" dirty="0" smtClean="0">
                <a:solidFill>
                  <a:srgbClr val="0000FF"/>
                </a:solidFill>
              </a:rPr>
              <a:t>We suggest that it may be an interesting exercise to assess your institution in the degree to which it can accommodate students with physical disabilities (wheel chairs, hearing, vision, etc.). (See resource below for </a:t>
            </a:r>
          </a:p>
          <a:p>
            <a:pPr marL="0" indent="0">
              <a:buNone/>
            </a:pPr>
            <a:r>
              <a:rPr lang="en-US" sz="2400" b="1" dirty="0" smtClean="0">
                <a:solidFill>
                  <a:srgbClr val="0000FF"/>
                </a:solidFill>
              </a:rPr>
              <a:t>Rationale:</a:t>
            </a:r>
          </a:p>
          <a:p>
            <a:pPr marL="0" lvl="0" indent="0">
              <a:buNone/>
            </a:pPr>
            <a:r>
              <a:rPr lang="en-US" sz="2000" dirty="0" smtClean="0">
                <a:solidFill>
                  <a:srgbClr val="0000FF"/>
                </a:solidFill>
              </a:rPr>
              <a:t>The purpose of this exercise is simply to create an awareness that we need to be considerate of </a:t>
            </a:r>
            <a:r>
              <a:rPr lang="en-US" sz="2000" i="1" dirty="0" smtClean="0">
                <a:solidFill>
                  <a:srgbClr val="0000FF"/>
                </a:solidFill>
              </a:rPr>
              <a:t>any physical impairment that may provide a barrier to a student’s learning. </a:t>
            </a:r>
            <a:r>
              <a:rPr lang="en-US" sz="2000" dirty="0" smtClean="0">
                <a:solidFill>
                  <a:srgbClr val="0000FF"/>
                </a:solidFill>
              </a:rPr>
              <a:t>Most of the solutions in this regard are at institutional level.</a:t>
            </a:r>
            <a:endParaRPr lang="en-ZA" sz="2000" dirty="0">
              <a:solidFill>
                <a:srgbClr val="0000FF"/>
              </a:solidFill>
            </a:endParaRPr>
          </a:p>
          <a:p>
            <a:pPr marL="0" lvl="0" indent="0">
              <a:buNone/>
            </a:pPr>
            <a:r>
              <a:rPr lang="en-ZA" sz="2400" b="1" dirty="0" smtClean="0">
                <a:solidFill>
                  <a:srgbClr val="0000FF"/>
                </a:solidFill>
              </a:rPr>
              <a:t>Resources required:</a:t>
            </a:r>
            <a:endParaRPr lang="en-ZA" sz="2400" b="1" dirty="0">
              <a:solidFill>
                <a:srgbClr val="0000FF"/>
              </a:solidFill>
            </a:endParaRPr>
          </a:p>
          <a:p>
            <a:pPr marL="0" lvl="0" indent="0">
              <a:buNone/>
            </a:pPr>
            <a:r>
              <a:rPr lang="en-US" sz="2000" dirty="0">
                <a:solidFill>
                  <a:srgbClr val="0000FF"/>
                </a:solidFill>
              </a:rPr>
              <a:t>Access constraints experienced by physically disabled students at a South African higher education institution. </a:t>
            </a:r>
            <a:r>
              <a:rPr lang="en-US" sz="2200" dirty="0">
                <a:solidFill>
                  <a:srgbClr val="0000FF"/>
                </a:solidFill>
                <a:hlinkClick r:id="rId2"/>
              </a:rPr>
              <a:t>https://</a:t>
            </a:r>
            <a:r>
              <a:rPr lang="en-US" sz="2200" dirty="0" smtClean="0">
                <a:solidFill>
                  <a:srgbClr val="0000FF"/>
                </a:solidFill>
                <a:hlinkClick r:id="rId2"/>
              </a:rPr>
              <a:t>repository.up.ac.za/bitstream/handle/2263/49602/Engelbrecht_Access_2014.pdf?sequence=1</a:t>
            </a:r>
            <a:r>
              <a:rPr lang="en-US" sz="2200" dirty="0" smtClean="0">
                <a:solidFill>
                  <a:srgbClr val="0000FF"/>
                </a:solidFill>
              </a:rPr>
              <a:t> </a:t>
            </a:r>
            <a:endParaRPr lang="en-ZA" sz="2200" dirty="0">
              <a:solidFill>
                <a:srgbClr val="0000FF"/>
              </a:solidFill>
            </a:endParaRPr>
          </a:p>
          <a:p>
            <a:pPr marL="0" lvl="0" indent="0">
              <a:buNone/>
            </a:pPr>
            <a:r>
              <a:rPr lang="en-ZA" sz="2400" b="1" dirty="0">
                <a:solidFill>
                  <a:srgbClr val="0000FF"/>
                </a:solidFill>
              </a:rPr>
              <a:t>Formative </a:t>
            </a:r>
            <a:r>
              <a:rPr lang="en-ZA" sz="2400" b="1" dirty="0" smtClean="0">
                <a:solidFill>
                  <a:srgbClr val="0000FF"/>
                </a:solidFill>
              </a:rPr>
              <a:t>assessment: </a:t>
            </a:r>
          </a:p>
          <a:p>
            <a:pPr marL="0" indent="0">
              <a:buNone/>
            </a:pPr>
            <a:r>
              <a:rPr lang="en-US" sz="2000" dirty="0" smtClean="0">
                <a:solidFill>
                  <a:srgbClr val="0000FF"/>
                </a:solidFill>
              </a:rPr>
              <a:t>1. Divide </a:t>
            </a:r>
            <a:r>
              <a:rPr lang="en-US" sz="2000" dirty="0">
                <a:solidFill>
                  <a:srgbClr val="0000FF"/>
                </a:solidFill>
              </a:rPr>
              <a:t>your class in groups to do a class group walk-about and gather as much data as you can on this topic. Collate the data and write a report for senior management.</a:t>
            </a:r>
          </a:p>
          <a:p>
            <a:pPr marL="0" lvl="0" indent="0">
              <a:buNone/>
            </a:pPr>
            <a:r>
              <a:rPr lang="en-US" sz="2000" dirty="0" smtClean="0">
                <a:solidFill>
                  <a:srgbClr val="0000FF"/>
                </a:solidFill>
              </a:rPr>
              <a:t>2. (Possibly) If your institution effects positive changes as a result of this report, I would suggest good learning has taken place. At the very least, some kind of feedback to the report (even verbal from an HOD) is required. </a:t>
            </a:r>
          </a:p>
          <a:p>
            <a:pPr marL="0" lvl="0" indent="0">
              <a:buNone/>
            </a:pPr>
            <a:r>
              <a:rPr lang="en-ZA" sz="2400" b="1" dirty="0" smtClean="0">
                <a:solidFill>
                  <a:srgbClr val="0000FF"/>
                </a:solidFill>
              </a:rPr>
              <a:t>Discussion by author:</a:t>
            </a:r>
            <a:endParaRPr lang="en-ZA" sz="2400" b="1" dirty="0">
              <a:solidFill>
                <a:srgbClr val="0000FF"/>
              </a:solidFill>
            </a:endParaRPr>
          </a:p>
          <a:p>
            <a:pPr marL="0" lvl="0" indent="0">
              <a:buNone/>
            </a:pPr>
            <a:endParaRPr lang="en-ZA" sz="2000" dirty="0"/>
          </a:p>
        </p:txBody>
      </p:sp>
    </p:spTree>
    <p:extLst>
      <p:ext uri="{BB962C8B-B14F-4D97-AF65-F5344CB8AC3E}">
        <p14:creationId xmlns:p14="http://schemas.microsoft.com/office/powerpoint/2010/main" val="36616501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73769"/>
          </a:xfrm>
          <a:solidFill>
            <a:srgbClr val="002060"/>
          </a:solidFill>
        </p:spPr>
        <p:txBody>
          <a:bodyPr>
            <a:normAutofit/>
          </a:bodyPr>
          <a:lstStyle/>
          <a:p>
            <a:r>
              <a:rPr lang="en-ZA" sz="2800" dirty="0">
                <a:solidFill>
                  <a:schemeClr val="bg1"/>
                </a:solidFill>
                <a:latin typeface="+mn-lt"/>
              </a:rPr>
              <a:t>Possible activities &amp; resources: </a:t>
            </a:r>
            <a:r>
              <a:rPr lang="en-ZA" sz="2800" dirty="0" smtClean="0">
                <a:solidFill>
                  <a:schemeClr val="bg1"/>
                </a:solidFill>
                <a:latin typeface="+mn-lt"/>
              </a:rPr>
              <a:t>Activity 6: Inclusive Education</a:t>
            </a:r>
            <a:endParaRPr lang="en-ZA" sz="2800" dirty="0">
              <a:solidFill>
                <a:schemeClr val="bg1"/>
              </a:solidFill>
              <a:latin typeface="+mn-lt"/>
            </a:endParaRPr>
          </a:p>
        </p:txBody>
      </p:sp>
      <p:sp>
        <p:nvSpPr>
          <p:cNvPr id="3" name="Content Placeholder 2"/>
          <p:cNvSpPr>
            <a:spLocks noGrp="1"/>
          </p:cNvSpPr>
          <p:nvPr>
            <p:ph idx="1"/>
          </p:nvPr>
        </p:nvSpPr>
        <p:spPr>
          <a:xfrm>
            <a:off x="400049" y="673769"/>
            <a:ext cx="11496676" cy="5879431"/>
          </a:xfrm>
          <a:ln>
            <a:solidFill>
              <a:srgbClr val="0000FF"/>
            </a:solidFill>
          </a:ln>
        </p:spPr>
        <p:txBody>
          <a:bodyPr>
            <a:normAutofit fontScale="25000" lnSpcReduction="20000"/>
          </a:bodyPr>
          <a:lstStyle/>
          <a:p>
            <a:pPr marL="180975" indent="-180975">
              <a:lnSpc>
                <a:spcPct val="100000"/>
              </a:lnSpc>
            </a:pPr>
            <a:r>
              <a:rPr lang="en-ZA" sz="8000" b="1" dirty="0" smtClean="0"/>
              <a:t>Instructions: </a:t>
            </a:r>
            <a:r>
              <a:rPr lang="en-ZA" sz="8000" dirty="0" smtClean="0">
                <a:solidFill>
                  <a:srgbClr val="A50021"/>
                </a:solidFill>
              </a:rPr>
              <a:t>[There is a lot of rich material in the next 6 slides – a selection will be necessary unless this is for a short course in its own right (“Inclusive Education”)]</a:t>
            </a:r>
            <a:endParaRPr lang="en-ZA" sz="8000" dirty="0">
              <a:solidFill>
                <a:srgbClr val="A50021"/>
              </a:solidFill>
            </a:endParaRPr>
          </a:p>
          <a:p>
            <a:pPr marL="0" indent="0">
              <a:buNone/>
            </a:pPr>
            <a:r>
              <a:rPr lang="en-ZA" sz="8000" dirty="0" smtClean="0"/>
              <a:t>Reflect </a:t>
            </a:r>
            <a:r>
              <a:rPr lang="en-ZA" sz="8000" dirty="0"/>
              <a:t>on your teaching experiences and make notes. Your reflection must be based on the </a:t>
            </a:r>
            <a:r>
              <a:rPr lang="en-ZA" sz="8000" dirty="0" smtClean="0"/>
              <a:t>following:</a:t>
            </a:r>
          </a:p>
          <a:p>
            <a:pPr marL="628650" lvl="1" indent="-361950"/>
            <a:r>
              <a:rPr lang="en-ZA" sz="8000" dirty="0" smtClean="0"/>
              <a:t>How </a:t>
            </a:r>
            <a:r>
              <a:rPr lang="en-ZA" sz="8000" dirty="0"/>
              <a:t>do TVET Colleges exclude learners with learning challenges</a:t>
            </a:r>
          </a:p>
          <a:p>
            <a:pPr marL="628650" lvl="1" indent="-361950"/>
            <a:r>
              <a:rPr lang="en-ZA" sz="8000" dirty="0" smtClean="0"/>
              <a:t>What </a:t>
            </a:r>
            <a:r>
              <a:rPr lang="en-ZA" sz="8000" dirty="0"/>
              <a:t>are the common learning challenges that learners </a:t>
            </a:r>
            <a:r>
              <a:rPr lang="en-ZA" sz="8000" dirty="0" smtClean="0"/>
              <a:t>face</a:t>
            </a:r>
          </a:p>
          <a:p>
            <a:pPr marL="266700" lvl="1" indent="-266700">
              <a:buNone/>
            </a:pPr>
            <a:r>
              <a:rPr lang="en-ZA" sz="8000" dirty="0" smtClean="0"/>
              <a:t>Then: Read the White Paper 6 on Special Needs Education</a:t>
            </a:r>
            <a:endParaRPr lang="en-ZA" sz="8000" dirty="0"/>
          </a:p>
          <a:p>
            <a:pPr marL="180975" indent="-180975">
              <a:lnSpc>
                <a:spcPct val="100000"/>
              </a:lnSpc>
            </a:pPr>
            <a:r>
              <a:rPr lang="en-ZA" sz="8000" b="1" dirty="0" smtClean="0"/>
              <a:t>Resources:</a:t>
            </a:r>
            <a:endParaRPr lang="en-ZA" sz="8000" b="1" dirty="0"/>
          </a:p>
          <a:p>
            <a:pPr marL="628650" lvl="1" indent="-361950">
              <a:spcBef>
                <a:spcPts val="0"/>
              </a:spcBef>
            </a:pPr>
            <a:r>
              <a:rPr lang="en-ZA" sz="8000" dirty="0" smtClean="0"/>
              <a:t>Equal </a:t>
            </a:r>
            <a:r>
              <a:rPr lang="en-ZA" sz="8000" dirty="0"/>
              <a:t>Education Law Centre (</a:t>
            </a:r>
            <a:r>
              <a:rPr lang="en-ZA" sz="8000" dirty="0" err="1"/>
              <a:t>n.d.</a:t>
            </a:r>
            <a:r>
              <a:rPr lang="en-ZA" sz="8000" dirty="0"/>
              <a:t>). Inclusive Education: Learners with Learning Barriers – The Right to an Equal and Quality Education. </a:t>
            </a:r>
            <a:r>
              <a:rPr lang="en-ZA" sz="8000" dirty="0">
                <a:hlinkClick r:id="rId2"/>
              </a:rPr>
              <a:t>https://eelawcentre.org.za/wp-content/uploads/2016/08/Inclusive-Education-Final.pdf</a:t>
            </a:r>
            <a:r>
              <a:rPr lang="en-ZA" sz="8000" dirty="0"/>
              <a:t> </a:t>
            </a:r>
            <a:endParaRPr lang="en-ZA" sz="8000" dirty="0" smtClean="0"/>
          </a:p>
          <a:p>
            <a:pPr marL="628650" lvl="1" indent="-361950"/>
            <a:r>
              <a:rPr lang="en-ZA" sz="8000" dirty="0" smtClean="0"/>
              <a:t>Donohue</a:t>
            </a:r>
            <a:r>
              <a:rPr lang="en-ZA" sz="8000" dirty="0"/>
              <a:t>, D., &amp; </a:t>
            </a:r>
            <a:r>
              <a:rPr lang="en-ZA" sz="8000" dirty="0" err="1"/>
              <a:t>Bornman</a:t>
            </a:r>
            <a:r>
              <a:rPr lang="en-ZA" sz="8000" dirty="0"/>
              <a:t>, J. (2014). The challenges of realising inclusive education in South Africa. South African Journal of Education, 32(4), 1-14. </a:t>
            </a:r>
            <a:r>
              <a:rPr lang="en-ZA" sz="8000" dirty="0">
                <a:hlinkClick r:id="rId3"/>
              </a:rPr>
              <a:t>http://www.sajournalofeducation.co.za/index.php/saje/article/viewFile/806/415</a:t>
            </a:r>
            <a:r>
              <a:rPr lang="en-ZA" sz="8000" dirty="0"/>
              <a:t> </a:t>
            </a:r>
          </a:p>
          <a:p>
            <a:pPr marL="628650" lvl="1" indent="-361950"/>
            <a:r>
              <a:rPr lang="en-ZA" sz="8000" dirty="0" smtClean="0"/>
              <a:t>Department </a:t>
            </a:r>
            <a:r>
              <a:rPr lang="en-ZA" sz="8000" dirty="0"/>
              <a:t>of Education (2001). Special Needs Education: Building an inclusive education and training system</a:t>
            </a:r>
            <a:r>
              <a:rPr lang="en-ZA" sz="8000" dirty="0" smtClean="0"/>
              <a:t>.</a:t>
            </a:r>
            <a:endParaRPr lang="en-ZA" sz="8000" dirty="0"/>
          </a:p>
          <a:p>
            <a:pPr marL="180975" indent="-180975">
              <a:lnSpc>
                <a:spcPct val="100000"/>
              </a:lnSpc>
            </a:pPr>
            <a:r>
              <a:rPr lang="en-ZA" sz="8000" b="1" dirty="0"/>
              <a:t>Formative </a:t>
            </a:r>
            <a:r>
              <a:rPr lang="en-ZA" sz="8000" b="1" dirty="0" smtClean="0"/>
              <a:t>Assessment:</a:t>
            </a:r>
            <a:endParaRPr lang="en-ZA" sz="8000" b="1" dirty="0"/>
          </a:p>
          <a:p>
            <a:pPr marL="0" indent="0">
              <a:spcBef>
                <a:spcPts val="0"/>
              </a:spcBef>
              <a:buNone/>
            </a:pPr>
            <a:r>
              <a:rPr lang="en-ZA" sz="8000" dirty="0"/>
              <a:t>Based on your reading of the White Paper 6, and your personal experience as a TVET College lecturer, write an </a:t>
            </a:r>
            <a:r>
              <a:rPr lang="en-ZA" sz="8000" dirty="0" smtClean="0"/>
              <a:t>essay, which must include an introduction and a conclusion, of </a:t>
            </a:r>
            <a:r>
              <a:rPr lang="en-ZA" sz="8000" dirty="0"/>
              <a:t>about 1500 words where </a:t>
            </a:r>
            <a:r>
              <a:rPr lang="en-ZA" sz="8000" dirty="0" smtClean="0"/>
              <a:t>you:</a:t>
            </a:r>
            <a:endParaRPr lang="en-ZA" sz="8000" dirty="0"/>
          </a:p>
          <a:p>
            <a:pPr marL="628650" lvl="1" indent="-361950"/>
            <a:r>
              <a:rPr lang="en-ZA" sz="8000" dirty="0" smtClean="0"/>
              <a:t>Define </a:t>
            </a:r>
            <a:r>
              <a:rPr lang="en-ZA" sz="8000" dirty="0"/>
              <a:t>Inclusive </a:t>
            </a:r>
            <a:r>
              <a:rPr lang="en-ZA" sz="8000" dirty="0" smtClean="0"/>
              <a:t>Education</a:t>
            </a:r>
          </a:p>
          <a:p>
            <a:pPr marL="628650" lvl="1" indent="-361950"/>
            <a:r>
              <a:rPr lang="en-ZA" sz="8000" dirty="0" smtClean="0"/>
              <a:t>Outline </a:t>
            </a:r>
            <a:r>
              <a:rPr lang="en-ZA" sz="8000" dirty="0"/>
              <a:t>and discuss different kinds of barriers to </a:t>
            </a:r>
            <a:r>
              <a:rPr lang="en-ZA" sz="8000" dirty="0" smtClean="0"/>
              <a:t>learning </a:t>
            </a:r>
            <a:r>
              <a:rPr lang="en-ZA" sz="8000" dirty="0" smtClean="0">
                <a:solidFill>
                  <a:srgbClr val="A50021"/>
                </a:solidFill>
              </a:rPr>
              <a:t>[Too big and general]</a:t>
            </a:r>
            <a:endParaRPr lang="en-ZA" sz="8000" dirty="0">
              <a:solidFill>
                <a:srgbClr val="A50021"/>
              </a:solidFill>
            </a:endParaRPr>
          </a:p>
          <a:p>
            <a:pPr marL="628650" lvl="1" indent="-361950"/>
            <a:r>
              <a:rPr lang="en-ZA" sz="8000" dirty="0" smtClean="0"/>
              <a:t>Discuss </a:t>
            </a:r>
            <a:r>
              <a:rPr lang="en-ZA" sz="8000" dirty="0"/>
              <a:t>why inclusive education is important</a:t>
            </a:r>
          </a:p>
          <a:p>
            <a:pPr marL="628650" lvl="1" indent="-361950"/>
            <a:r>
              <a:rPr lang="en-ZA" sz="8000" dirty="0" smtClean="0"/>
              <a:t>Discuss </a:t>
            </a:r>
            <a:r>
              <a:rPr lang="en-ZA" sz="8000" dirty="0"/>
              <a:t>how TVET Colleges either embrace or neglect learners with learning </a:t>
            </a:r>
            <a:r>
              <a:rPr lang="en-ZA" sz="8000" dirty="0" smtClean="0"/>
              <a:t>difficulties</a:t>
            </a:r>
            <a:endParaRPr lang="en-ZA" sz="8000" dirty="0"/>
          </a:p>
        </p:txBody>
      </p:sp>
    </p:spTree>
    <p:extLst>
      <p:ext uri="{BB962C8B-B14F-4D97-AF65-F5344CB8AC3E}">
        <p14:creationId xmlns:p14="http://schemas.microsoft.com/office/powerpoint/2010/main" val="11066368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a:bodyPr>
          <a:lstStyle/>
          <a:p>
            <a:r>
              <a:rPr lang="en-ZA" sz="2800" dirty="0">
                <a:solidFill>
                  <a:schemeClr val="bg1"/>
                </a:solidFill>
                <a:latin typeface="+mn-lt"/>
              </a:rPr>
              <a:t>Possible activities &amp; resources: </a:t>
            </a:r>
            <a:r>
              <a:rPr lang="en-ZA" sz="2800" dirty="0" smtClean="0">
                <a:solidFill>
                  <a:schemeClr val="bg1"/>
                </a:solidFill>
                <a:latin typeface="+mn-lt"/>
              </a:rPr>
              <a:t>Activity 6: Inclusive Education (contd.)</a:t>
            </a:r>
            <a:endParaRPr lang="en-ZA" sz="2800" dirty="0">
              <a:solidFill>
                <a:schemeClr val="bg1"/>
              </a:solidFill>
              <a:latin typeface="+mn-lt"/>
            </a:endParaRPr>
          </a:p>
        </p:txBody>
      </p:sp>
      <p:sp>
        <p:nvSpPr>
          <p:cNvPr id="3" name="Content Placeholder 2"/>
          <p:cNvSpPr>
            <a:spLocks noGrp="1"/>
          </p:cNvSpPr>
          <p:nvPr>
            <p:ph idx="1"/>
          </p:nvPr>
        </p:nvSpPr>
        <p:spPr>
          <a:xfrm>
            <a:off x="838200" y="1390650"/>
            <a:ext cx="10515600" cy="5181600"/>
          </a:xfrm>
          <a:ln>
            <a:solidFill>
              <a:srgbClr val="0000FF"/>
            </a:solidFill>
          </a:ln>
        </p:spPr>
        <p:txBody>
          <a:bodyPr>
            <a:normAutofit fontScale="92500" lnSpcReduction="10000"/>
          </a:bodyPr>
          <a:lstStyle/>
          <a:p>
            <a:pPr marL="0" indent="0">
              <a:buNone/>
            </a:pPr>
            <a:r>
              <a:rPr lang="en-ZA" sz="2200" b="1" dirty="0"/>
              <a:t>Instructions</a:t>
            </a:r>
            <a:r>
              <a:rPr lang="en-ZA" sz="2200" dirty="0"/>
              <a:t>: </a:t>
            </a:r>
            <a:endParaRPr lang="en-ZA" sz="2200" dirty="0" smtClean="0"/>
          </a:p>
          <a:p>
            <a:pPr marL="0" indent="0">
              <a:buNone/>
            </a:pPr>
            <a:r>
              <a:rPr lang="en-ZA" sz="2000" dirty="0" smtClean="0"/>
              <a:t>From </a:t>
            </a:r>
            <a:r>
              <a:rPr lang="en-ZA" sz="2000" dirty="0"/>
              <a:t>an African perspective, a person is a person through other persons – this is called Ubuntu. This African philosophy says that you need other people in order to survive. Therefore, it is at the centre of Inclusive Education. You are required to read the readings provided. </a:t>
            </a:r>
          </a:p>
          <a:p>
            <a:pPr marL="0" lvl="0" indent="0">
              <a:lnSpc>
                <a:spcPct val="100000"/>
              </a:lnSpc>
              <a:buNone/>
            </a:pPr>
            <a:r>
              <a:rPr lang="en-ZA" sz="2200" b="1" dirty="0"/>
              <a:t>Resources </a:t>
            </a:r>
            <a:r>
              <a:rPr lang="en-ZA" sz="2200" b="1" dirty="0" smtClean="0"/>
              <a:t>required:</a:t>
            </a:r>
            <a:endParaRPr lang="en-ZA" sz="2200" b="1" dirty="0"/>
          </a:p>
          <a:p>
            <a:pPr lvl="0"/>
            <a:r>
              <a:rPr lang="en-ZA" sz="2000" dirty="0">
                <a:hlinkClick r:id="rId2"/>
              </a:rPr>
              <a:t>https://repository.up.ac.za/bitstream/handle/2263/28706/04chapter4.pdf?sequence=5</a:t>
            </a:r>
            <a:r>
              <a:rPr lang="en-ZA" sz="2000" dirty="0"/>
              <a:t> – Thomas </a:t>
            </a:r>
            <a:r>
              <a:rPr lang="en-ZA" sz="2000" dirty="0" err="1"/>
              <a:t>Khomba</a:t>
            </a:r>
            <a:r>
              <a:rPr lang="en-ZA" sz="2000" dirty="0"/>
              <a:t>, Chapter Four: The African Ubuntu Philosophy. </a:t>
            </a:r>
          </a:p>
          <a:p>
            <a:pPr lvl="0"/>
            <a:r>
              <a:rPr lang="en-ZA" sz="2000" dirty="0">
                <a:hlinkClick r:id="rId3"/>
              </a:rPr>
              <a:t>http://www.scielo.org.za/pdf/ahrlj/v11n2/11.pdf</a:t>
            </a:r>
            <a:r>
              <a:rPr lang="en-ZA" sz="2000" dirty="0"/>
              <a:t> - Thaddeus Metz (2011). Ubuntu as a moral theory and human rights in South Africa. African Human Rights Law Journal. </a:t>
            </a:r>
          </a:p>
          <a:p>
            <a:pPr lvl="0"/>
            <a:r>
              <a:rPr lang="en-ZA" sz="2000" dirty="0">
                <a:hlinkClick r:id="rId4"/>
              </a:rPr>
              <a:t>https://www.suu.edu/hss/comm/masters/capstone/thesis/jolley-d.pdf</a:t>
            </a:r>
            <a:r>
              <a:rPr lang="en-ZA" sz="2000" dirty="0"/>
              <a:t> - Dorothy R Jolley (2011). Ubuntu: A person is a person through other persons. Masters Degree: Southern Utah University</a:t>
            </a:r>
            <a:r>
              <a:rPr lang="en-ZA" sz="2000" dirty="0" smtClean="0"/>
              <a:t>.</a:t>
            </a:r>
            <a:endParaRPr lang="en-ZA" sz="2000" dirty="0"/>
          </a:p>
          <a:p>
            <a:pPr marL="0" lvl="0" indent="0">
              <a:buNone/>
            </a:pPr>
            <a:r>
              <a:rPr lang="en-ZA" sz="2200" b="1" dirty="0"/>
              <a:t>Formative </a:t>
            </a:r>
            <a:r>
              <a:rPr lang="en-ZA" sz="2200" b="1" dirty="0" smtClean="0"/>
              <a:t>assessment: </a:t>
            </a:r>
            <a:r>
              <a:rPr lang="en-ZA" sz="2000" b="1" dirty="0"/>
              <a:t>(e.g. demonstrate learning)</a:t>
            </a:r>
            <a:r>
              <a:rPr lang="en-ZA" sz="2000" dirty="0"/>
              <a:t>: </a:t>
            </a:r>
            <a:endParaRPr lang="en-ZA" sz="2000" dirty="0" smtClean="0"/>
          </a:p>
          <a:p>
            <a:pPr marL="0" lvl="0" indent="0">
              <a:buNone/>
            </a:pPr>
            <a:r>
              <a:rPr lang="en-ZA" sz="2000" dirty="0" smtClean="0"/>
              <a:t>After </a:t>
            </a:r>
            <a:r>
              <a:rPr lang="en-ZA" sz="2000" dirty="0"/>
              <a:t>reading the prescribed readings, you must design a participatory activity for your TVET classroom. You are not going to tell your students what Ubuntu is, but they are going to discuss or debate it in class, determining how it relates to the issue of inclusive education. Also, in this discussion, ask your students how they think the philosophy of Ubuntu would respond to the idea of Intelligence. </a:t>
            </a:r>
          </a:p>
        </p:txBody>
      </p:sp>
    </p:spTree>
    <p:extLst>
      <p:ext uri="{BB962C8B-B14F-4D97-AF65-F5344CB8AC3E}">
        <p14:creationId xmlns:p14="http://schemas.microsoft.com/office/powerpoint/2010/main" val="17598826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a:bodyPr>
          <a:lstStyle/>
          <a:p>
            <a:r>
              <a:rPr lang="en-ZA" sz="2800" dirty="0">
                <a:solidFill>
                  <a:schemeClr val="bg1"/>
                </a:solidFill>
                <a:latin typeface="+mn-lt"/>
              </a:rPr>
              <a:t>Possible activities &amp; resources: Activity 6: </a:t>
            </a:r>
            <a:r>
              <a:rPr lang="en-ZA" sz="2800" dirty="0" smtClean="0">
                <a:solidFill>
                  <a:schemeClr val="bg1"/>
                </a:solidFill>
                <a:latin typeface="+mn-lt"/>
              </a:rPr>
              <a:t>Inclusive Education (contd.)</a:t>
            </a:r>
            <a:endParaRPr lang="en-ZA" sz="2800" dirty="0">
              <a:solidFill>
                <a:schemeClr val="bg1"/>
              </a:solidFill>
              <a:latin typeface="+mn-lt"/>
            </a:endParaRPr>
          </a:p>
        </p:txBody>
      </p:sp>
      <p:sp>
        <p:nvSpPr>
          <p:cNvPr id="3" name="Content Placeholder 2"/>
          <p:cNvSpPr>
            <a:spLocks noGrp="1"/>
          </p:cNvSpPr>
          <p:nvPr>
            <p:ph idx="1"/>
          </p:nvPr>
        </p:nvSpPr>
        <p:spPr>
          <a:xfrm>
            <a:off x="838200" y="1390650"/>
            <a:ext cx="10515600" cy="5181600"/>
          </a:xfrm>
          <a:ln>
            <a:solidFill>
              <a:srgbClr val="0000FF"/>
            </a:solidFill>
          </a:ln>
        </p:spPr>
        <p:txBody>
          <a:bodyPr>
            <a:normAutofit fontScale="92500"/>
          </a:bodyPr>
          <a:lstStyle/>
          <a:p>
            <a:pPr marL="0" indent="0">
              <a:buNone/>
            </a:pPr>
            <a:r>
              <a:rPr lang="en-ZA" sz="2400" b="1" dirty="0" smtClean="0"/>
              <a:t>Instructions:</a:t>
            </a:r>
            <a:r>
              <a:rPr lang="en-ZA" sz="2400" dirty="0" smtClean="0"/>
              <a:t> </a:t>
            </a:r>
            <a:r>
              <a:rPr lang="en-ZA" sz="1700" dirty="0"/>
              <a:t>(may take the form of a game, or gamification, simple research, etc., etc. – be </a:t>
            </a:r>
            <a:r>
              <a:rPr lang="en-ZA" sz="1700" dirty="0" smtClean="0"/>
              <a:t>Inventive</a:t>
            </a:r>
            <a:r>
              <a:rPr lang="en-ZA" sz="1700" dirty="0"/>
              <a:t>, but appropriate</a:t>
            </a:r>
            <a:r>
              <a:rPr lang="en-ZA" sz="1700" dirty="0" smtClean="0"/>
              <a:t>)</a:t>
            </a:r>
          </a:p>
          <a:p>
            <a:pPr marL="0" indent="0">
              <a:buNone/>
            </a:pPr>
            <a:r>
              <a:rPr lang="en-ZA" sz="2000" dirty="0"/>
              <a:t>You have been given an article on Bronfenbrenner’s </a:t>
            </a:r>
            <a:r>
              <a:rPr lang="en-ZA" sz="2000" dirty="0" err="1"/>
              <a:t>Ecosystemic</a:t>
            </a:r>
            <a:r>
              <a:rPr lang="en-ZA" sz="2000" dirty="0"/>
              <a:t> Model. Read this article carefully and thoroughly, and ensure that you understand all layers involved</a:t>
            </a:r>
            <a:r>
              <a:rPr lang="en-ZA" sz="2000" dirty="0" smtClean="0"/>
              <a:t>.</a:t>
            </a:r>
            <a:endParaRPr lang="en-ZA" sz="2000" dirty="0"/>
          </a:p>
          <a:p>
            <a:pPr marL="0" indent="0">
              <a:buNone/>
            </a:pPr>
            <a:r>
              <a:rPr lang="en-ZA" sz="2400" b="1" dirty="0"/>
              <a:t>Resources</a:t>
            </a:r>
          </a:p>
          <a:p>
            <a:r>
              <a:rPr lang="en-ZA" sz="2000" u="sng" dirty="0">
                <a:hlinkClick r:id="rId2"/>
              </a:rPr>
              <a:t>http://dropoutprevention.org/wp-content/uploads/2015/07/paquetteryanwebquest_20091110.pdf</a:t>
            </a:r>
            <a:r>
              <a:rPr lang="en-ZA" sz="2000" dirty="0"/>
              <a:t> - Bronfenbrenner’s Ecological Systems Theory, by </a:t>
            </a:r>
            <a:r>
              <a:rPr lang="en-ZA" sz="2000" dirty="0" err="1"/>
              <a:t>Dede</a:t>
            </a:r>
            <a:r>
              <a:rPr lang="en-ZA" sz="2000" dirty="0"/>
              <a:t> Paquette and John Ryan</a:t>
            </a:r>
          </a:p>
          <a:p>
            <a:r>
              <a:rPr lang="en-ZA" sz="2000" dirty="0" smtClean="0"/>
              <a:t>Uri </a:t>
            </a:r>
            <a:r>
              <a:rPr lang="en-ZA" sz="2000" dirty="0"/>
              <a:t>Bronfenbrenner (1993). Ecological Models of Human Development.  International </a:t>
            </a:r>
            <a:r>
              <a:rPr lang="en-ZA" sz="2000" dirty="0" err="1"/>
              <a:t>Encyclopedia</a:t>
            </a:r>
            <a:r>
              <a:rPr lang="en-ZA" sz="2000" dirty="0"/>
              <a:t> of Education, Vol. 3, 2</a:t>
            </a:r>
            <a:r>
              <a:rPr lang="en-ZA" sz="2000" baseline="30000" dirty="0"/>
              <a:t>nd</a:t>
            </a:r>
            <a:r>
              <a:rPr lang="en-ZA" sz="2000" dirty="0"/>
              <a:t> Edition: Oxford: Elsevier. </a:t>
            </a:r>
            <a:r>
              <a:rPr lang="en-ZA" sz="2000" u="sng" dirty="0">
                <a:hlinkClick r:id="rId3"/>
              </a:rPr>
              <a:t>http://www.psy.cmu.edu/~siegler/35bronfebrenner94.pdf</a:t>
            </a:r>
            <a:r>
              <a:rPr lang="en-ZA" sz="2000" dirty="0"/>
              <a:t> </a:t>
            </a:r>
          </a:p>
          <a:p>
            <a:pPr marL="0" indent="0">
              <a:buNone/>
            </a:pPr>
            <a:r>
              <a:rPr lang="en-ZA" sz="2400" b="1" dirty="0"/>
              <a:t>Formative Assessment: </a:t>
            </a:r>
            <a:endParaRPr lang="en-ZA" sz="2400" b="1" dirty="0" smtClean="0"/>
          </a:p>
          <a:p>
            <a:pPr marL="0" indent="0">
              <a:buNone/>
            </a:pPr>
            <a:r>
              <a:rPr lang="en-ZA" sz="2000" dirty="0" smtClean="0"/>
              <a:t>Now </a:t>
            </a:r>
            <a:r>
              <a:rPr lang="en-ZA" sz="2000" dirty="0"/>
              <a:t>that you have read the provided readings, you are requested to draw the Ecological Model of Bronfenbrenner. In your diagram, you must portray a typical TVET College learner in your classroom. You need to indicate social, cultural, and economic, and contextual barriers and enablers to learning of this child. You need to explain your Ecological Model diagram. In your discussion, you must show how inclusive education can be used to accommodate the learner that you portray. You must upload your assignment on the online platform for assessment. </a:t>
            </a:r>
          </a:p>
          <a:p>
            <a:endParaRPr lang="en-ZA" sz="2000" dirty="0"/>
          </a:p>
        </p:txBody>
      </p:sp>
    </p:spTree>
    <p:extLst>
      <p:ext uri="{BB962C8B-B14F-4D97-AF65-F5344CB8AC3E}">
        <p14:creationId xmlns:p14="http://schemas.microsoft.com/office/powerpoint/2010/main" val="26625607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a:bodyPr>
          <a:lstStyle/>
          <a:p>
            <a:r>
              <a:rPr lang="en-ZA" sz="2800" dirty="0">
                <a:solidFill>
                  <a:schemeClr val="bg1"/>
                </a:solidFill>
                <a:latin typeface="+mn-lt"/>
              </a:rPr>
              <a:t>Possible activities &amp; resources: Activity 6: </a:t>
            </a:r>
            <a:r>
              <a:rPr lang="en-ZA" sz="2800" dirty="0" smtClean="0">
                <a:solidFill>
                  <a:schemeClr val="bg1"/>
                </a:solidFill>
                <a:latin typeface="+mn-lt"/>
              </a:rPr>
              <a:t>Inclusive Education (contd.)</a:t>
            </a:r>
            <a:endParaRPr lang="en-ZA" sz="2800" dirty="0">
              <a:solidFill>
                <a:schemeClr val="bg1"/>
              </a:solidFill>
              <a:latin typeface="+mn-lt"/>
            </a:endParaRPr>
          </a:p>
        </p:txBody>
      </p:sp>
      <p:sp>
        <p:nvSpPr>
          <p:cNvPr id="3" name="Content Placeholder 2"/>
          <p:cNvSpPr>
            <a:spLocks noGrp="1"/>
          </p:cNvSpPr>
          <p:nvPr>
            <p:ph idx="1"/>
          </p:nvPr>
        </p:nvSpPr>
        <p:spPr>
          <a:xfrm>
            <a:off x="838200" y="1390650"/>
            <a:ext cx="10515600" cy="5181600"/>
          </a:xfrm>
          <a:ln>
            <a:solidFill>
              <a:srgbClr val="0000FF"/>
            </a:solidFill>
          </a:ln>
        </p:spPr>
        <p:txBody>
          <a:bodyPr>
            <a:normAutofit/>
          </a:bodyPr>
          <a:lstStyle/>
          <a:p>
            <a:pPr marL="0" indent="0">
              <a:buNone/>
            </a:pPr>
            <a:r>
              <a:rPr lang="en-ZA" sz="2000" b="1" dirty="0" smtClean="0"/>
              <a:t>Instructions</a:t>
            </a:r>
            <a:r>
              <a:rPr lang="en-ZA" sz="2000" b="1" dirty="0"/>
              <a:t>: </a:t>
            </a:r>
            <a:r>
              <a:rPr lang="en-ZA" sz="1600" dirty="0"/>
              <a:t>(may take the form of a game, or gamification, simple research, etc., etc. – be inventive, but appropriate</a:t>
            </a:r>
            <a:r>
              <a:rPr lang="en-ZA" sz="1600" dirty="0" smtClean="0"/>
              <a:t>)</a:t>
            </a:r>
            <a:endParaRPr lang="en-ZA" sz="2000" b="1" dirty="0" smtClean="0"/>
          </a:p>
          <a:p>
            <a:pPr marL="0" indent="0">
              <a:buNone/>
            </a:pPr>
            <a:r>
              <a:rPr lang="en-ZA" sz="2000" dirty="0" smtClean="0"/>
              <a:t>We </a:t>
            </a:r>
            <a:r>
              <a:rPr lang="en-ZA" sz="2000" dirty="0"/>
              <a:t>have provided three resources in the form of videos. You must watch these video clips as many times as you can. There will be a quiz at the end of this session based on these videos. </a:t>
            </a:r>
          </a:p>
          <a:p>
            <a:pPr marL="0" indent="0">
              <a:buNone/>
            </a:pPr>
            <a:r>
              <a:rPr lang="en-ZA" sz="2000" b="1" dirty="0" smtClean="0"/>
              <a:t>Resources:</a:t>
            </a:r>
            <a:endParaRPr lang="en-ZA" sz="2000" dirty="0"/>
          </a:p>
          <a:p>
            <a:r>
              <a:rPr lang="en-ZA" sz="2000" u="sng" dirty="0">
                <a:hlinkClick r:id="rId2"/>
              </a:rPr>
              <a:t>https://www.youtube.com/watch?v=aNM81AkdBZ4</a:t>
            </a:r>
            <a:r>
              <a:rPr lang="en-ZA" sz="2000" dirty="0"/>
              <a:t> – Inclusive Education in South Africa</a:t>
            </a:r>
          </a:p>
          <a:p>
            <a:r>
              <a:rPr lang="en-ZA" sz="2000" u="sng" dirty="0">
                <a:hlinkClick r:id="rId3"/>
              </a:rPr>
              <a:t>https://www.youtube.com/watch?v=ZIPsPRaZP6M</a:t>
            </a:r>
            <a:r>
              <a:rPr lang="en-ZA" sz="2000" dirty="0"/>
              <a:t> – The power of inclusive education</a:t>
            </a:r>
          </a:p>
          <a:p>
            <a:r>
              <a:rPr lang="en-ZA" sz="2000" u="sng" dirty="0">
                <a:hlinkClick r:id="rId4"/>
              </a:rPr>
              <a:t>https://www.youtube.com/watch?v=YVRchyurs1g</a:t>
            </a:r>
            <a:r>
              <a:rPr lang="en-ZA" sz="2000" dirty="0"/>
              <a:t> – Include Me: Social Inclusion in Education</a:t>
            </a:r>
          </a:p>
          <a:p>
            <a:r>
              <a:rPr lang="en-ZA" sz="2000" dirty="0"/>
              <a:t>White Paper 6 on Inclusive Education in South Africa (Department of Education, 2001</a:t>
            </a:r>
            <a:r>
              <a:rPr lang="en-ZA" sz="2000" dirty="0" smtClean="0"/>
              <a:t>)</a:t>
            </a:r>
            <a:endParaRPr lang="en-ZA" sz="2000" dirty="0"/>
          </a:p>
          <a:p>
            <a:pPr marL="0" indent="0">
              <a:buNone/>
            </a:pPr>
            <a:r>
              <a:rPr lang="en-ZA" sz="2000" b="1" dirty="0"/>
              <a:t>Formative Assessment: </a:t>
            </a:r>
            <a:endParaRPr lang="en-ZA" sz="2000" b="1" dirty="0" smtClean="0"/>
          </a:p>
          <a:p>
            <a:pPr marL="0" indent="0">
              <a:buNone/>
            </a:pPr>
            <a:r>
              <a:rPr lang="en-ZA" sz="2000" dirty="0" smtClean="0"/>
              <a:t>Now </a:t>
            </a:r>
            <a:r>
              <a:rPr lang="en-ZA" sz="2000" dirty="0"/>
              <a:t>that you have watched the videos, you must answer the following questions. Note that you cannot proceed to the next session if you fail to answer 7 out of the 10 questions. Again here, students will be doing MCQs. This is a quicker way to assess the students. Also, this is an online module so automated questions will work better.</a:t>
            </a:r>
          </a:p>
          <a:p>
            <a:pPr lvl="0"/>
            <a:endParaRPr lang="en-ZA" sz="2000" dirty="0"/>
          </a:p>
        </p:txBody>
      </p:sp>
    </p:spTree>
    <p:extLst>
      <p:ext uri="{BB962C8B-B14F-4D97-AF65-F5344CB8AC3E}">
        <p14:creationId xmlns:p14="http://schemas.microsoft.com/office/powerpoint/2010/main" val="22246552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a:bodyPr>
          <a:lstStyle/>
          <a:p>
            <a:r>
              <a:rPr lang="en-ZA" sz="2800" dirty="0">
                <a:solidFill>
                  <a:schemeClr val="bg1"/>
                </a:solidFill>
                <a:latin typeface="+mn-lt"/>
              </a:rPr>
              <a:t>Possible activities &amp; resources: </a:t>
            </a:r>
            <a:r>
              <a:rPr lang="en-ZA" sz="2800" dirty="0" smtClean="0">
                <a:solidFill>
                  <a:schemeClr val="bg1"/>
                </a:solidFill>
                <a:latin typeface="+mn-lt"/>
              </a:rPr>
              <a:t>Activity 7: Diversity of TVET students</a:t>
            </a:r>
            <a:endParaRPr lang="en-ZA" sz="2800" dirty="0">
              <a:solidFill>
                <a:schemeClr val="bg1"/>
              </a:solidFill>
              <a:latin typeface="+mn-lt"/>
            </a:endParaRPr>
          </a:p>
        </p:txBody>
      </p:sp>
      <p:sp>
        <p:nvSpPr>
          <p:cNvPr id="3" name="Content Placeholder 2"/>
          <p:cNvSpPr>
            <a:spLocks noGrp="1"/>
          </p:cNvSpPr>
          <p:nvPr>
            <p:ph idx="1"/>
          </p:nvPr>
        </p:nvSpPr>
        <p:spPr>
          <a:xfrm>
            <a:off x="838200" y="1371600"/>
            <a:ext cx="10515600" cy="5181600"/>
          </a:xfrm>
          <a:ln>
            <a:solidFill>
              <a:srgbClr val="0000FF"/>
            </a:solidFill>
          </a:ln>
        </p:spPr>
        <p:txBody>
          <a:bodyPr>
            <a:normAutofit fontScale="77500" lnSpcReduction="20000"/>
          </a:bodyPr>
          <a:lstStyle/>
          <a:p>
            <a:pPr marL="0" indent="0">
              <a:buNone/>
            </a:pPr>
            <a:r>
              <a:rPr lang="en-ZA" sz="1800" dirty="0"/>
              <a:t>(Based on assumed prior learning or common knowledge, with an additional challenge leading on to the central problem / issue / substance of the course):</a:t>
            </a:r>
          </a:p>
          <a:p>
            <a:pPr marL="0" lvl="0" indent="0">
              <a:buNone/>
            </a:pPr>
            <a:r>
              <a:rPr lang="en-ZA" b="1" dirty="0" smtClean="0"/>
              <a:t>Instructions:</a:t>
            </a:r>
            <a:endParaRPr lang="en-ZA" b="1" dirty="0"/>
          </a:p>
          <a:p>
            <a:pPr marL="0" lvl="0" indent="0">
              <a:lnSpc>
                <a:spcPct val="110000"/>
              </a:lnSpc>
              <a:buNone/>
            </a:pPr>
            <a:r>
              <a:rPr lang="en-US" sz="2000" dirty="0" smtClean="0"/>
              <a:t>Before consulting the resource below, consider the ‘variety of being’ that exists amongst your students </a:t>
            </a:r>
            <a:r>
              <a:rPr lang="en-US" sz="2000" dirty="0"/>
              <a:t>… </a:t>
            </a:r>
            <a:r>
              <a:rPr lang="en-US" sz="2000" dirty="0" smtClean="0"/>
              <a:t>(race</a:t>
            </a:r>
            <a:r>
              <a:rPr lang="en-US" sz="2000" dirty="0"/>
              <a:t>, ethnicity, gender, sexual orientation, socio-economic status, age, physical abilities, religious beliefs, </a:t>
            </a:r>
            <a:r>
              <a:rPr lang="en-US" sz="2000" dirty="0" smtClean="0"/>
              <a:t>behavioral matters, political </a:t>
            </a:r>
            <a:r>
              <a:rPr lang="en-US" sz="2000" dirty="0"/>
              <a:t>beliefs, or other </a:t>
            </a:r>
            <a:r>
              <a:rPr lang="en-US" sz="2000" dirty="0" smtClean="0"/>
              <a:t>ideologies). Consider in an essay (200 words) the ways that this diversity makes your task as lecturer:</a:t>
            </a:r>
          </a:p>
          <a:p>
            <a:pPr marL="914400" lvl="1" indent="-457200">
              <a:buAutoNum type="arabicPeriod"/>
            </a:pPr>
            <a:r>
              <a:rPr lang="en-US" sz="2100" dirty="0"/>
              <a:t>m</a:t>
            </a:r>
            <a:r>
              <a:rPr lang="en-US" sz="2100" dirty="0" smtClean="0"/>
              <a:t>ore </a:t>
            </a:r>
            <a:r>
              <a:rPr lang="en-US" sz="2100" dirty="0"/>
              <a:t>difficult, and</a:t>
            </a:r>
          </a:p>
          <a:p>
            <a:pPr marL="914400" lvl="1" indent="-457200">
              <a:buAutoNum type="arabicPeriod"/>
            </a:pPr>
            <a:r>
              <a:rPr lang="en-US" sz="2100" dirty="0"/>
              <a:t>m</a:t>
            </a:r>
            <a:r>
              <a:rPr lang="en-US" sz="2100" dirty="0" smtClean="0"/>
              <a:t>ore </a:t>
            </a:r>
            <a:r>
              <a:rPr lang="en-US" sz="2100" dirty="0"/>
              <a:t>exciting</a:t>
            </a:r>
            <a:r>
              <a:rPr lang="en-US" sz="2100" dirty="0" smtClean="0"/>
              <a:t>.</a:t>
            </a:r>
            <a:endParaRPr lang="en-ZA" sz="2100" dirty="0"/>
          </a:p>
          <a:p>
            <a:pPr marL="0" indent="0">
              <a:buNone/>
            </a:pPr>
            <a:r>
              <a:rPr lang="en-US" sz="2900" b="1" dirty="0"/>
              <a:t>Rationale:</a:t>
            </a:r>
          </a:p>
          <a:p>
            <a:pPr marL="0" indent="0">
              <a:buNone/>
            </a:pPr>
            <a:r>
              <a:rPr lang="en-US" sz="2100" dirty="0"/>
              <a:t>This activity speaks directly to the first core content component of the module: </a:t>
            </a:r>
            <a:r>
              <a:rPr lang="en-ZA" sz="2100" b="1" i="1" dirty="0"/>
              <a:t>Diverse nature of TVET students </a:t>
            </a:r>
            <a:r>
              <a:rPr lang="en-ZA" sz="2100" dirty="0"/>
              <a:t>… </a:t>
            </a:r>
            <a:r>
              <a:rPr lang="en-ZA" sz="2100" dirty="0" smtClean="0"/>
              <a:t>once a lecturer has a grasp on </a:t>
            </a:r>
            <a:r>
              <a:rPr lang="en-ZA" sz="2100" dirty="0" err="1" smtClean="0"/>
              <a:t>thius</a:t>
            </a:r>
            <a:r>
              <a:rPr lang="en-ZA" sz="2100" dirty="0" smtClean="0"/>
              <a:t>, (s)he may consider other ways of teaching – see activity 2.</a:t>
            </a:r>
            <a:endParaRPr lang="en-ZA" sz="2100" dirty="0"/>
          </a:p>
          <a:p>
            <a:pPr marL="0" indent="0">
              <a:buNone/>
            </a:pPr>
            <a:r>
              <a:rPr lang="en-ZA" b="1" dirty="0" smtClean="0"/>
              <a:t>Resources required:</a:t>
            </a:r>
            <a:endParaRPr lang="en-ZA" b="1" dirty="0"/>
          </a:p>
          <a:p>
            <a:pPr marL="0" indent="0">
              <a:buNone/>
            </a:pPr>
            <a:r>
              <a:rPr lang="en-ZA" sz="2100" b="1" dirty="0"/>
              <a:t>College </a:t>
            </a:r>
            <a:r>
              <a:rPr lang="en-ZA" sz="2100" b="1" dirty="0" smtClean="0"/>
              <a:t>Diversity </a:t>
            </a:r>
            <a:r>
              <a:rPr lang="en-ZA" sz="2100" dirty="0" smtClean="0"/>
              <a:t>(</a:t>
            </a:r>
            <a:r>
              <a:rPr lang="en-ZA" sz="2100" dirty="0" err="1" smtClean="0"/>
              <a:t>Youtube</a:t>
            </a:r>
            <a:r>
              <a:rPr lang="en-ZA" sz="2100" dirty="0"/>
              <a:t>)</a:t>
            </a:r>
            <a:r>
              <a:rPr lang="en-ZA" sz="1900" dirty="0"/>
              <a:t> - </a:t>
            </a:r>
            <a:r>
              <a:rPr lang="en-ZA" sz="1800" dirty="0">
                <a:hlinkClick r:id="rId2"/>
              </a:rPr>
              <a:t>https://www.youtube.com/watch?v=gw875fIHOho</a:t>
            </a:r>
            <a:r>
              <a:rPr lang="en-ZA" sz="1800" dirty="0"/>
              <a:t> </a:t>
            </a:r>
            <a:endParaRPr lang="en-US" sz="1800" dirty="0"/>
          </a:p>
          <a:p>
            <a:pPr marL="0" lvl="0" indent="0">
              <a:buNone/>
            </a:pPr>
            <a:r>
              <a:rPr lang="en-US" sz="2000" b="1" dirty="0" smtClean="0"/>
              <a:t>Dialogue </a:t>
            </a:r>
            <a:r>
              <a:rPr lang="en-US" sz="2000" b="1" dirty="0"/>
              <a:t>on Diversity in the Classroom</a:t>
            </a:r>
            <a:endParaRPr lang="en-ZA" sz="2000" b="1" dirty="0"/>
          </a:p>
          <a:p>
            <a:pPr marL="0" lvl="0" indent="0">
              <a:buNone/>
            </a:pPr>
            <a:r>
              <a:rPr lang="en-ZA" sz="1800" dirty="0">
                <a:hlinkClick r:id="rId3"/>
              </a:rPr>
              <a:t>https://www.colorado.edu/ftep/sites/default/files/attached-files/on_diversity_in_teaching_and_learning-_</a:t>
            </a:r>
            <a:r>
              <a:rPr lang="en-ZA" sz="1800" dirty="0" smtClean="0">
                <a:hlinkClick r:id="rId3"/>
              </a:rPr>
              <a:t>a_compendium.26-30.pdf</a:t>
            </a:r>
            <a:r>
              <a:rPr lang="en-ZA" sz="1800" dirty="0" smtClean="0"/>
              <a:t> </a:t>
            </a:r>
            <a:endParaRPr lang="en-ZA" sz="1800" dirty="0"/>
          </a:p>
          <a:p>
            <a:pPr marL="0" lvl="0" indent="0">
              <a:buNone/>
            </a:pPr>
            <a:r>
              <a:rPr lang="en-ZA" b="1" dirty="0"/>
              <a:t>Formative </a:t>
            </a:r>
            <a:r>
              <a:rPr lang="en-ZA" b="1" dirty="0" smtClean="0"/>
              <a:t>assessment: </a:t>
            </a:r>
            <a:r>
              <a:rPr lang="en-ZA" sz="2000" dirty="0"/>
              <a:t>(</a:t>
            </a:r>
            <a:r>
              <a:rPr lang="en-ZA" sz="2000" i="1" dirty="0"/>
              <a:t>possibly</a:t>
            </a:r>
            <a:r>
              <a:rPr lang="en-ZA" sz="2000" dirty="0"/>
              <a:t> demonstrates learning and readiness to continue?)</a:t>
            </a:r>
          </a:p>
          <a:p>
            <a:pPr marL="0" indent="0">
              <a:buNone/>
            </a:pPr>
            <a:r>
              <a:rPr lang="en-US" sz="2100" dirty="0"/>
              <a:t>After internalizing the two resources provided, write a brief reflection (</a:t>
            </a:r>
            <a:r>
              <a:rPr lang="en-US" sz="2100" dirty="0" smtClean="0"/>
              <a:t>150 </a:t>
            </a:r>
            <a:r>
              <a:rPr lang="en-US" sz="2100" dirty="0"/>
              <a:t>words) on </a:t>
            </a:r>
            <a:r>
              <a:rPr lang="en-US" sz="2100" dirty="0" smtClean="0"/>
              <a:t>the essay you wrote. </a:t>
            </a:r>
            <a:r>
              <a:rPr lang="en-US" sz="2100" dirty="0"/>
              <a:t>Focus on any new learnings/interesting connections </a:t>
            </a:r>
            <a:r>
              <a:rPr lang="en-US" sz="2100" dirty="0" smtClean="0"/>
              <a:t>that may exist between </a:t>
            </a:r>
            <a:r>
              <a:rPr lang="en-US" sz="2100" dirty="0"/>
              <a:t>your experience and those of the folk in the resources.</a:t>
            </a:r>
            <a:endParaRPr lang="en-ZA" sz="2100" dirty="0"/>
          </a:p>
        </p:txBody>
      </p:sp>
    </p:spTree>
    <p:extLst>
      <p:ext uri="{BB962C8B-B14F-4D97-AF65-F5344CB8AC3E}">
        <p14:creationId xmlns:p14="http://schemas.microsoft.com/office/powerpoint/2010/main" val="11696893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2060"/>
          </a:solidFill>
        </p:spPr>
        <p:txBody>
          <a:bodyPr>
            <a:normAutofit/>
          </a:bodyPr>
          <a:lstStyle/>
          <a:p>
            <a:r>
              <a:rPr lang="en-ZA" sz="2800" dirty="0">
                <a:solidFill>
                  <a:schemeClr val="bg1"/>
                </a:solidFill>
                <a:latin typeface="+mn-lt"/>
              </a:rPr>
              <a:t>Possible activities &amp; resources: </a:t>
            </a:r>
            <a:r>
              <a:rPr lang="en-ZA" sz="2800" dirty="0" smtClean="0">
                <a:solidFill>
                  <a:schemeClr val="bg1"/>
                </a:solidFill>
                <a:latin typeface="+mn-lt"/>
              </a:rPr>
              <a:t>Activity 7: Diversity (contd.)</a:t>
            </a:r>
            <a:endParaRPr lang="en-ZA" sz="2800" dirty="0">
              <a:solidFill>
                <a:schemeClr val="bg1"/>
              </a:solidFill>
              <a:latin typeface="+mn-lt"/>
            </a:endParaRPr>
          </a:p>
        </p:txBody>
      </p:sp>
      <p:sp>
        <p:nvSpPr>
          <p:cNvPr id="3" name="Content Placeholder 2"/>
          <p:cNvSpPr>
            <a:spLocks noGrp="1"/>
          </p:cNvSpPr>
          <p:nvPr>
            <p:ph idx="1"/>
          </p:nvPr>
        </p:nvSpPr>
        <p:spPr>
          <a:xfrm>
            <a:off x="838200" y="1390650"/>
            <a:ext cx="10515600" cy="5181600"/>
          </a:xfrm>
          <a:ln>
            <a:solidFill>
              <a:srgbClr val="0000FF"/>
            </a:solidFill>
          </a:ln>
        </p:spPr>
        <p:txBody>
          <a:bodyPr>
            <a:normAutofit fontScale="85000" lnSpcReduction="20000"/>
          </a:bodyPr>
          <a:lstStyle/>
          <a:p>
            <a:pPr marL="0" indent="0">
              <a:buNone/>
            </a:pPr>
            <a:r>
              <a:rPr lang="en-ZA" sz="2400" b="1" dirty="0" smtClean="0"/>
              <a:t>Instructions: </a:t>
            </a:r>
            <a:r>
              <a:rPr lang="en-ZA" sz="2000" dirty="0"/>
              <a:t>(may take the form of a game, or gamification, simple research, etc., etc. – be inventive, but appropriate)</a:t>
            </a:r>
          </a:p>
          <a:p>
            <a:pPr marL="0" lvl="0" indent="0">
              <a:buNone/>
            </a:pPr>
            <a:r>
              <a:rPr lang="en-US" sz="2000" dirty="0" smtClean="0"/>
              <a:t>In the introductory activity to this component (above), you explored the ways in which </a:t>
            </a:r>
            <a:r>
              <a:rPr lang="en-US" sz="2000" i="1" dirty="0" smtClean="0"/>
              <a:t>diversity</a:t>
            </a:r>
            <a:r>
              <a:rPr lang="en-US" sz="2000" dirty="0" smtClean="0"/>
              <a:t> as a reality exists in your lecture venue (classroom, laboratory, workshop). You also considered the impact of this diversity on your disciplinary practice as a lecturer (in Mathematics, Engineering, Tourism, etc.) from the perspective of how it (diversity) makes your task easier or more difficult.</a:t>
            </a:r>
          </a:p>
          <a:p>
            <a:pPr marL="0" lvl="0" indent="0">
              <a:buNone/>
            </a:pPr>
            <a:r>
              <a:rPr lang="en-US" sz="2000" dirty="0"/>
              <a:t>N</a:t>
            </a:r>
            <a:r>
              <a:rPr lang="en-US" sz="2000" dirty="0" smtClean="0"/>
              <a:t>ow consider the implications of these new learnings for your teaching practice. How will you teach differently in order that </a:t>
            </a:r>
            <a:r>
              <a:rPr lang="en-US" sz="2000" i="1" dirty="0" smtClean="0"/>
              <a:t>all students </a:t>
            </a:r>
            <a:r>
              <a:rPr lang="en-US" sz="2000" dirty="0" smtClean="0"/>
              <a:t>get a fair deal? Make a list of the ways in which you will consider/experiment with different methodologies/approaches/strategies.</a:t>
            </a:r>
          </a:p>
          <a:p>
            <a:pPr marL="0" lvl="0" indent="0">
              <a:buNone/>
            </a:pPr>
            <a:r>
              <a:rPr lang="en-US" sz="2400" b="1" dirty="0"/>
              <a:t>Rationale:</a:t>
            </a:r>
            <a:endParaRPr lang="en-ZA" sz="2400" b="1" dirty="0"/>
          </a:p>
          <a:p>
            <a:pPr marL="0" lvl="0" indent="0">
              <a:buNone/>
            </a:pPr>
            <a:r>
              <a:rPr lang="en-US" sz="2000" dirty="0" smtClean="0"/>
              <a:t>The purpose of reflecting on the diversity of their students, is that they (lecturers) may adjust their teaching to deal as much as possible with this diversity.</a:t>
            </a:r>
            <a:endParaRPr lang="en-ZA" sz="2000" dirty="0"/>
          </a:p>
          <a:p>
            <a:pPr marL="0" lvl="0" indent="0">
              <a:buNone/>
            </a:pPr>
            <a:r>
              <a:rPr lang="en-ZA" sz="2400" b="1" dirty="0"/>
              <a:t>Resources </a:t>
            </a:r>
            <a:r>
              <a:rPr lang="en-ZA" sz="2400" b="1" dirty="0" smtClean="0"/>
              <a:t>required:</a:t>
            </a:r>
            <a:endParaRPr lang="en-ZA" sz="2400" b="1" dirty="0"/>
          </a:p>
          <a:p>
            <a:pPr marL="0" indent="0">
              <a:buNone/>
            </a:pPr>
            <a:r>
              <a:rPr lang="en-ZA" sz="2000" dirty="0"/>
              <a:t>Diversity in the </a:t>
            </a:r>
            <a:r>
              <a:rPr lang="en-ZA" sz="2000" dirty="0" smtClean="0"/>
              <a:t>Classroom: </a:t>
            </a:r>
            <a:r>
              <a:rPr lang="en-ZA" sz="2000" dirty="0"/>
              <a:t>Sourced from: </a:t>
            </a:r>
            <a:r>
              <a:rPr lang="en-ZA" sz="2000" dirty="0">
                <a:hlinkClick r:id="rId2"/>
              </a:rPr>
              <a:t>https://</a:t>
            </a:r>
            <a:r>
              <a:rPr lang="en-ZA" sz="2000" dirty="0" smtClean="0">
                <a:hlinkClick r:id="rId2"/>
              </a:rPr>
              <a:t>ctl.yale.edu/teaching/ideas-teaching/diversity-classroom</a:t>
            </a:r>
            <a:r>
              <a:rPr lang="en-ZA" sz="2000" dirty="0" smtClean="0"/>
              <a:t> </a:t>
            </a:r>
            <a:endParaRPr lang="en-ZA" sz="2000" dirty="0"/>
          </a:p>
          <a:p>
            <a:pPr marL="0" lvl="0" indent="0">
              <a:buNone/>
            </a:pPr>
            <a:r>
              <a:rPr lang="en-ZA" sz="2400" b="1" dirty="0"/>
              <a:t>Formative </a:t>
            </a:r>
            <a:r>
              <a:rPr lang="en-ZA" sz="2400" b="1" dirty="0" smtClean="0"/>
              <a:t>assessment: </a:t>
            </a:r>
            <a:r>
              <a:rPr lang="en-ZA" sz="2000" dirty="0"/>
              <a:t>(e.g. demonstrate learning)</a:t>
            </a:r>
          </a:p>
          <a:p>
            <a:pPr marL="0" lvl="0" indent="0">
              <a:buNone/>
            </a:pPr>
            <a:r>
              <a:rPr lang="en-US" sz="2000" dirty="0" smtClean="0"/>
              <a:t>Write a reflective piece at a point </a:t>
            </a:r>
            <a:r>
              <a:rPr lang="en-US" sz="2000" i="1" dirty="0" smtClean="0"/>
              <a:t>after </a:t>
            </a:r>
            <a:r>
              <a:rPr lang="en-US" sz="2000" dirty="0" smtClean="0"/>
              <a:t>which you introduced </a:t>
            </a:r>
            <a:r>
              <a:rPr lang="en-US" sz="2000" i="1" dirty="0" smtClean="0"/>
              <a:t>the list </a:t>
            </a:r>
            <a:r>
              <a:rPr lang="en-US" sz="2000" dirty="0" smtClean="0"/>
              <a:t>you created above, in which you engage with the processes of change that may have occurred. How have you grown as a lecturer … or not?</a:t>
            </a:r>
            <a:endParaRPr lang="en-ZA" sz="2000" dirty="0"/>
          </a:p>
          <a:p>
            <a:pPr marL="0" indent="0">
              <a:buNone/>
            </a:pPr>
            <a:r>
              <a:rPr lang="en-ZA" sz="2400" b="1" dirty="0"/>
              <a:t>Feedback leading to new </a:t>
            </a:r>
            <a:r>
              <a:rPr lang="en-ZA" sz="2400" b="1" dirty="0" smtClean="0"/>
              <a:t>content:</a:t>
            </a:r>
          </a:p>
          <a:p>
            <a:pPr marL="0" indent="0">
              <a:buNone/>
            </a:pPr>
            <a:r>
              <a:rPr lang="en-US" sz="2000" dirty="0"/>
              <a:t>This outcome hopefully achieved.</a:t>
            </a:r>
          </a:p>
        </p:txBody>
      </p:sp>
      <p:sp>
        <p:nvSpPr>
          <p:cNvPr id="4" name="AutoShape 2" descr="Page 39"/>
          <p:cNvSpPr>
            <a:spLocks noChangeAspect="1" noChangeArrowheads="1"/>
          </p:cNvSpPr>
          <p:nvPr/>
        </p:nvSpPr>
        <p:spPr bwMode="auto">
          <a:xfrm>
            <a:off x="349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 name="Rectangle 4"/>
          <p:cNvSpPr/>
          <p:nvPr/>
        </p:nvSpPr>
        <p:spPr>
          <a:xfrm>
            <a:off x="5974813" y="3244334"/>
            <a:ext cx="242374" cy="369332"/>
          </a:xfrm>
          <a:prstGeom prst="rect">
            <a:avLst/>
          </a:prstGeom>
        </p:spPr>
        <p:txBody>
          <a:bodyPr wrap="none">
            <a:spAutoFit/>
          </a:bodyPr>
          <a:lstStyle/>
          <a:p>
            <a:r>
              <a:rPr lang="en-ZA" dirty="0">
                <a:solidFill>
                  <a:srgbClr val="000000"/>
                </a:solidFill>
                <a:latin typeface="Times New Roman" panose="02020603050405020304" pitchFamily="18" charset="0"/>
              </a:rPr>
              <a:t> </a:t>
            </a:r>
            <a:endParaRPr lang="en-ZA" dirty="0"/>
          </a:p>
        </p:txBody>
      </p:sp>
      <p:sp>
        <p:nvSpPr>
          <p:cNvPr id="6" name="Rectangle 5"/>
          <p:cNvSpPr/>
          <p:nvPr/>
        </p:nvSpPr>
        <p:spPr>
          <a:xfrm>
            <a:off x="5974813" y="3244334"/>
            <a:ext cx="242374" cy="369332"/>
          </a:xfrm>
          <a:prstGeom prst="rect">
            <a:avLst/>
          </a:prstGeom>
        </p:spPr>
        <p:txBody>
          <a:bodyPr wrap="none">
            <a:spAutoFit/>
          </a:bodyPr>
          <a:lstStyle/>
          <a:p>
            <a:r>
              <a:rPr lang="en-ZA" dirty="0">
                <a:solidFill>
                  <a:srgbClr val="000000"/>
                </a:solidFill>
                <a:latin typeface="Times New Roman" panose="02020603050405020304" pitchFamily="18" charset="0"/>
              </a:rPr>
              <a:t> </a:t>
            </a:r>
            <a:endParaRPr lang="en-ZA" dirty="0"/>
          </a:p>
        </p:txBody>
      </p:sp>
      <p:sp>
        <p:nvSpPr>
          <p:cNvPr id="7" name="Rectangle 6"/>
          <p:cNvSpPr/>
          <p:nvPr/>
        </p:nvSpPr>
        <p:spPr>
          <a:xfrm>
            <a:off x="5974813" y="3244334"/>
            <a:ext cx="242374" cy="369332"/>
          </a:xfrm>
          <a:prstGeom prst="rect">
            <a:avLst/>
          </a:prstGeom>
        </p:spPr>
        <p:txBody>
          <a:bodyPr wrap="none">
            <a:spAutoFit/>
          </a:bodyPr>
          <a:lstStyle/>
          <a:p>
            <a:r>
              <a:rPr lang="en-ZA" dirty="0">
                <a:solidFill>
                  <a:srgbClr val="000000"/>
                </a:solidFill>
                <a:latin typeface="Times New Roman" panose="02020603050405020304" pitchFamily="18" charset="0"/>
              </a:rPr>
              <a:t> </a:t>
            </a:r>
            <a:endParaRPr lang="en-ZA" dirty="0"/>
          </a:p>
        </p:txBody>
      </p:sp>
      <p:sp>
        <p:nvSpPr>
          <p:cNvPr id="8" name="Rectangle 7"/>
          <p:cNvSpPr/>
          <p:nvPr/>
        </p:nvSpPr>
        <p:spPr>
          <a:xfrm>
            <a:off x="5974813" y="3244334"/>
            <a:ext cx="242374" cy="369332"/>
          </a:xfrm>
          <a:prstGeom prst="rect">
            <a:avLst/>
          </a:prstGeom>
        </p:spPr>
        <p:txBody>
          <a:bodyPr wrap="none">
            <a:spAutoFit/>
          </a:bodyPr>
          <a:lstStyle/>
          <a:p>
            <a:r>
              <a:rPr lang="en-ZA" dirty="0">
                <a:solidFill>
                  <a:srgbClr val="000000"/>
                </a:solidFill>
                <a:latin typeface="Times New Roman" panose="02020603050405020304" pitchFamily="18" charset="0"/>
              </a:rPr>
              <a:t> </a:t>
            </a:r>
            <a:endParaRPr lang="en-ZA" dirty="0"/>
          </a:p>
        </p:txBody>
      </p:sp>
      <p:sp>
        <p:nvSpPr>
          <p:cNvPr id="9" name="Rectangle 8"/>
          <p:cNvSpPr/>
          <p:nvPr/>
        </p:nvSpPr>
        <p:spPr>
          <a:xfrm>
            <a:off x="5977217" y="3244334"/>
            <a:ext cx="237566" cy="369332"/>
          </a:xfrm>
          <a:prstGeom prst="rect">
            <a:avLst/>
          </a:prstGeom>
        </p:spPr>
        <p:txBody>
          <a:bodyPr wrap="none">
            <a:spAutoFit/>
          </a:bodyPr>
          <a:lstStyle/>
          <a:p>
            <a:r>
              <a:rPr lang="en-ZA" dirty="0"/>
              <a:t> </a:t>
            </a:r>
          </a:p>
        </p:txBody>
      </p:sp>
      <p:sp>
        <p:nvSpPr>
          <p:cNvPr id="10" name="Rectangle 9"/>
          <p:cNvSpPr/>
          <p:nvPr/>
        </p:nvSpPr>
        <p:spPr>
          <a:xfrm>
            <a:off x="5974813" y="3244334"/>
            <a:ext cx="242374" cy="369332"/>
          </a:xfrm>
          <a:prstGeom prst="rect">
            <a:avLst/>
          </a:prstGeom>
        </p:spPr>
        <p:txBody>
          <a:bodyPr wrap="none">
            <a:spAutoFit/>
          </a:bodyPr>
          <a:lstStyle/>
          <a:p>
            <a:r>
              <a:rPr lang="en-ZA" dirty="0">
                <a:solidFill>
                  <a:srgbClr val="000000"/>
                </a:solidFill>
                <a:latin typeface="Times New Roman" panose="02020603050405020304" pitchFamily="18" charset="0"/>
              </a:rPr>
              <a:t> </a:t>
            </a:r>
            <a:endParaRPr lang="en-ZA" dirty="0"/>
          </a:p>
        </p:txBody>
      </p:sp>
      <p:sp>
        <p:nvSpPr>
          <p:cNvPr id="11" name="Rectangle 10"/>
          <p:cNvSpPr/>
          <p:nvPr/>
        </p:nvSpPr>
        <p:spPr>
          <a:xfrm>
            <a:off x="5974813" y="3244334"/>
            <a:ext cx="242374" cy="369332"/>
          </a:xfrm>
          <a:prstGeom prst="rect">
            <a:avLst/>
          </a:prstGeom>
        </p:spPr>
        <p:txBody>
          <a:bodyPr wrap="none">
            <a:spAutoFit/>
          </a:bodyPr>
          <a:lstStyle/>
          <a:p>
            <a:r>
              <a:rPr lang="en-ZA" dirty="0">
                <a:solidFill>
                  <a:srgbClr val="000000"/>
                </a:solidFill>
                <a:latin typeface="Times New Roman" panose="02020603050405020304" pitchFamily="18" charset="0"/>
              </a:rPr>
              <a:t> </a:t>
            </a:r>
            <a:endParaRPr lang="en-ZA" dirty="0"/>
          </a:p>
        </p:txBody>
      </p:sp>
      <p:sp>
        <p:nvSpPr>
          <p:cNvPr id="12" name="Rectangle 11"/>
          <p:cNvSpPr/>
          <p:nvPr/>
        </p:nvSpPr>
        <p:spPr>
          <a:xfrm>
            <a:off x="5974813" y="3244334"/>
            <a:ext cx="242374" cy="369332"/>
          </a:xfrm>
          <a:prstGeom prst="rect">
            <a:avLst/>
          </a:prstGeom>
        </p:spPr>
        <p:txBody>
          <a:bodyPr wrap="none">
            <a:spAutoFit/>
          </a:bodyPr>
          <a:lstStyle/>
          <a:p>
            <a:r>
              <a:rPr lang="en-ZA" dirty="0">
                <a:solidFill>
                  <a:srgbClr val="000000"/>
                </a:solidFill>
                <a:latin typeface="Times New Roman" panose="02020603050405020304" pitchFamily="18" charset="0"/>
              </a:rPr>
              <a:t> </a:t>
            </a:r>
            <a:endParaRPr lang="en-ZA" dirty="0"/>
          </a:p>
        </p:txBody>
      </p:sp>
      <p:sp>
        <p:nvSpPr>
          <p:cNvPr id="13" name="Rectangle 12"/>
          <p:cNvSpPr/>
          <p:nvPr/>
        </p:nvSpPr>
        <p:spPr>
          <a:xfrm>
            <a:off x="5977217" y="3244334"/>
            <a:ext cx="237566" cy="369332"/>
          </a:xfrm>
          <a:prstGeom prst="rect">
            <a:avLst/>
          </a:prstGeom>
        </p:spPr>
        <p:txBody>
          <a:bodyPr wrap="none">
            <a:spAutoFit/>
          </a:bodyPr>
          <a:lstStyle/>
          <a:p>
            <a:r>
              <a:rPr lang="en-ZA" dirty="0"/>
              <a:t> </a:t>
            </a:r>
          </a:p>
        </p:txBody>
      </p:sp>
      <p:sp>
        <p:nvSpPr>
          <p:cNvPr id="14" name="Rectangle 13"/>
          <p:cNvSpPr/>
          <p:nvPr/>
        </p:nvSpPr>
        <p:spPr>
          <a:xfrm>
            <a:off x="5977217" y="3244334"/>
            <a:ext cx="237566" cy="369332"/>
          </a:xfrm>
          <a:prstGeom prst="rect">
            <a:avLst/>
          </a:prstGeom>
        </p:spPr>
        <p:txBody>
          <a:bodyPr wrap="none">
            <a:spAutoFit/>
          </a:bodyPr>
          <a:lstStyle/>
          <a:p>
            <a:r>
              <a:rPr lang="en-ZA" dirty="0"/>
              <a:t> </a:t>
            </a:r>
          </a:p>
        </p:txBody>
      </p:sp>
    </p:spTree>
    <p:extLst>
      <p:ext uri="{BB962C8B-B14F-4D97-AF65-F5344CB8AC3E}">
        <p14:creationId xmlns:p14="http://schemas.microsoft.com/office/powerpoint/2010/main" val="36575564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800080"/>
          </a:solidFill>
        </p:spPr>
        <p:txBody>
          <a:bodyPr>
            <a:normAutofit/>
          </a:bodyPr>
          <a:lstStyle/>
          <a:p>
            <a:r>
              <a:rPr lang="en-ZA" sz="3200" dirty="0">
                <a:solidFill>
                  <a:schemeClr val="bg1"/>
                </a:solidFill>
                <a:latin typeface="+mn-lt"/>
              </a:rPr>
              <a:t>Videos: </a:t>
            </a:r>
            <a:r>
              <a:rPr lang="en-ZA" sz="2800" dirty="0">
                <a:solidFill>
                  <a:schemeClr val="bg1"/>
                </a:solidFill>
                <a:latin typeface="+mn-lt"/>
              </a:rPr>
              <a:t>Insert video heading here</a:t>
            </a:r>
          </a:p>
        </p:txBody>
      </p:sp>
      <p:sp>
        <p:nvSpPr>
          <p:cNvPr id="3" name="Content Placeholder 2"/>
          <p:cNvSpPr>
            <a:spLocks noGrp="1"/>
          </p:cNvSpPr>
          <p:nvPr>
            <p:ph idx="1"/>
          </p:nvPr>
        </p:nvSpPr>
        <p:spPr>
          <a:xfrm>
            <a:off x="838200" y="1371600"/>
            <a:ext cx="10515600" cy="5181600"/>
          </a:xfrm>
          <a:ln>
            <a:solidFill>
              <a:srgbClr val="0000FF"/>
            </a:solidFill>
          </a:ln>
        </p:spPr>
        <p:txBody>
          <a:bodyPr>
            <a:noAutofit/>
          </a:bodyPr>
          <a:lstStyle/>
          <a:p>
            <a:pPr marL="0" indent="0">
              <a:buNone/>
            </a:pPr>
            <a:r>
              <a:rPr lang="en-ZA" sz="2300" dirty="0">
                <a:solidFill>
                  <a:srgbClr val="0000FF"/>
                </a:solidFill>
              </a:rPr>
              <a:t>6-10 in all, most of which may hopefully be sourced as existing videos:</a:t>
            </a:r>
            <a:r>
              <a:rPr lang="en-ZA" sz="2300" b="1" dirty="0">
                <a:solidFill>
                  <a:srgbClr val="0000FF"/>
                </a:solidFill>
              </a:rPr>
              <a:t> </a:t>
            </a:r>
            <a:endParaRPr lang="en-ZA" sz="2300" dirty="0">
              <a:solidFill>
                <a:srgbClr val="0000FF"/>
              </a:solidFill>
            </a:endParaRPr>
          </a:p>
          <a:p>
            <a:pPr lvl="0"/>
            <a:r>
              <a:rPr lang="en-ZA" sz="2300" b="1" dirty="0">
                <a:solidFill>
                  <a:srgbClr val="0000FF"/>
                </a:solidFill>
              </a:rPr>
              <a:t>Ways of learning that work well in TVET</a:t>
            </a:r>
            <a:r>
              <a:rPr lang="en-ZA" sz="2300" dirty="0">
                <a:solidFill>
                  <a:srgbClr val="0000FF"/>
                </a:solidFill>
              </a:rPr>
              <a:t>: </a:t>
            </a:r>
            <a:r>
              <a:rPr lang="en-ZA" sz="2300" u="sng" dirty="0">
                <a:solidFill>
                  <a:srgbClr val="0000FF"/>
                </a:solidFill>
              </a:rPr>
              <a:t>Content</a:t>
            </a:r>
            <a:r>
              <a:rPr lang="en-ZA" sz="2300" dirty="0">
                <a:solidFill>
                  <a:srgbClr val="0000FF"/>
                </a:solidFill>
              </a:rPr>
              <a:t>: Cover the 20 bullet points in point 2 under Sub-topics above (4 minutes): </a:t>
            </a:r>
            <a:r>
              <a:rPr lang="en-ZA" sz="2300" u="sng" dirty="0">
                <a:solidFill>
                  <a:srgbClr val="0000FF"/>
                </a:solidFill>
              </a:rPr>
              <a:t>Requirements</a:t>
            </a:r>
            <a:r>
              <a:rPr lang="en-ZA" sz="2300" dirty="0">
                <a:solidFill>
                  <a:srgbClr val="0000FF"/>
                </a:solidFill>
              </a:rPr>
              <a:t>: Animation – either cut-outs or drawn animation, plus voice-over).</a:t>
            </a:r>
          </a:p>
          <a:p>
            <a:pPr lvl="0"/>
            <a:r>
              <a:rPr lang="en-ZA" sz="2300" b="1" dirty="0">
                <a:solidFill>
                  <a:srgbClr val="0000FF"/>
                </a:solidFill>
              </a:rPr>
              <a:t>Theories of learning</a:t>
            </a:r>
            <a:r>
              <a:rPr lang="en-ZA" sz="2300" dirty="0">
                <a:solidFill>
                  <a:srgbClr val="0000FF"/>
                </a:solidFill>
              </a:rPr>
              <a:t>: (any length from 5-10 minutes) Look for existing OER videos (there are a number available, but many are very amateurish and lopsided, or based on an idiosyncratic choice of theories, so careful selection is required). Aim at offering a choice of about three good videos.</a:t>
            </a:r>
          </a:p>
          <a:p>
            <a:pPr lvl="0"/>
            <a:r>
              <a:rPr lang="en-ZA" sz="2300" b="1" dirty="0">
                <a:solidFill>
                  <a:srgbClr val="0000FF"/>
                </a:solidFill>
              </a:rPr>
              <a:t>Intelligence</a:t>
            </a:r>
            <a:r>
              <a:rPr lang="en-ZA" sz="2300" dirty="0">
                <a:solidFill>
                  <a:srgbClr val="0000FF"/>
                </a:solidFill>
              </a:rPr>
              <a:t>, Part 1: A brief history of the concept “intelligence” (a thought-stirrer – could use animation, drawing on ideas from books such as Stephen Jay Gould’s </a:t>
            </a:r>
            <a:r>
              <a:rPr lang="en-ZA" sz="2300" i="1" dirty="0">
                <a:solidFill>
                  <a:srgbClr val="0000FF"/>
                </a:solidFill>
              </a:rPr>
              <a:t>The </a:t>
            </a:r>
            <a:r>
              <a:rPr lang="en-ZA" sz="2300" i="1" dirty="0" err="1">
                <a:solidFill>
                  <a:srgbClr val="0000FF"/>
                </a:solidFill>
              </a:rPr>
              <a:t>Mismeasure</a:t>
            </a:r>
            <a:r>
              <a:rPr lang="en-ZA" sz="2300" i="1" dirty="0">
                <a:solidFill>
                  <a:srgbClr val="0000FF"/>
                </a:solidFill>
              </a:rPr>
              <a:t> of Man</a:t>
            </a:r>
            <a:r>
              <a:rPr lang="en-ZA" sz="2300" dirty="0">
                <a:solidFill>
                  <a:srgbClr val="0000FF"/>
                </a:solidFill>
              </a:rPr>
              <a:t>). Search for available OER videos, or non-OER videos that could be re-made.</a:t>
            </a:r>
          </a:p>
          <a:p>
            <a:pPr lvl="0"/>
            <a:r>
              <a:rPr lang="en-ZA" sz="2300" b="1" dirty="0">
                <a:solidFill>
                  <a:srgbClr val="0000FF"/>
                </a:solidFill>
              </a:rPr>
              <a:t>Intelligence</a:t>
            </a:r>
            <a:r>
              <a:rPr lang="en-ZA" sz="2300" dirty="0">
                <a:solidFill>
                  <a:srgbClr val="0000FF"/>
                </a:solidFill>
              </a:rPr>
              <a:t>, Part 2: Multiple intelligences.  Search for available OER videos to use as resources.</a:t>
            </a:r>
            <a:endParaRPr lang="en-ZA" sz="2300" dirty="0">
              <a:solidFill>
                <a:srgbClr val="0000FF"/>
              </a:solidFill>
            </a:endParaRPr>
          </a:p>
        </p:txBody>
      </p:sp>
    </p:spTree>
    <p:extLst>
      <p:ext uri="{BB962C8B-B14F-4D97-AF65-F5344CB8AC3E}">
        <p14:creationId xmlns:p14="http://schemas.microsoft.com/office/powerpoint/2010/main" val="3357420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1" y="203201"/>
            <a:ext cx="11029950" cy="730250"/>
          </a:xfrm>
          <a:solidFill>
            <a:schemeClr val="accent2">
              <a:lumMod val="75000"/>
            </a:schemeClr>
          </a:solidFill>
        </p:spPr>
        <p:txBody>
          <a:bodyPr>
            <a:normAutofit/>
          </a:bodyPr>
          <a:lstStyle/>
          <a:p>
            <a:pPr algn="ctr"/>
            <a:r>
              <a:rPr lang="en-ZA" sz="3200" dirty="0">
                <a:solidFill>
                  <a:schemeClr val="bg1"/>
                </a:solidFill>
                <a:latin typeface="+mn-lt"/>
              </a:rPr>
              <a:t>Points for subject </a:t>
            </a:r>
            <a:r>
              <a:rPr lang="en-ZA" sz="3200" dirty="0" smtClean="0">
                <a:solidFill>
                  <a:schemeClr val="bg1"/>
                </a:solidFill>
                <a:latin typeface="+mn-lt"/>
              </a:rPr>
              <a:t>experts, learning designers etc. to </a:t>
            </a:r>
            <a:r>
              <a:rPr lang="en-ZA" sz="3200" dirty="0">
                <a:solidFill>
                  <a:schemeClr val="bg1"/>
                </a:solidFill>
                <a:latin typeface="+mn-lt"/>
              </a:rPr>
              <a:t>keep in mind</a:t>
            </a:r>
          </a:p>
        </p:txBody>
      </p:sp>
      <p:sp>
        <p:nvSpPr>
          <p:cNvPr id="3" name="Content Placeholder 2"/>
          <p:cNvSpPr>
            <a:spLocks noGrp="1"/>
          </p:cNvSpPr>
          <p:nvPr>
            <p:ph idx="1"/>
          </p:nvPr>
        </p:nvSpPr>
        <p:spPr>
          <a:xfrm>
            <a:off x="476251" y="1143000"/>
            <a:ext cx="11029950" cy="5553075"/>
          </a:xfrm>
        </p:spPr>
        <p:txBody>
          <a:bodyPr>
            <a:normAutofit fontScale="92500"/>
          </a:bodyPr>
          <a:lstStyle/>
          <a:p>
            <a:pPr marL="180975" lvl="1" indent="0">
              <a:spcBef>
                <a:spcPts val="1200"/>
              </a:spcBef>
              <a:buNone/>
            </a:pPr>
            <a:r>
              <a:rPr lang="en-US" sz="2300" dirty="0" smtClean="0">
                <a:solidFill>
                  <a:schemeClr val="accent2">
                    <a:lumMod val="75000"/>
                  </a:schemeClr>
                </a:solidFill>
              </a:rPr>
              <a:t>…the </a:t>
            </a:r>
            <a:r>
              <a:rPr lang="en-US" sz="2300" dirty="0">
                <a:solidFill>
                  <a:schemeClr val="accent2">
                    <a:lumMod val="75000"/>
                  </a:schemeClr>
                </a:solidFill>
              </a:rPr>
              <a:t>course, consider, respectively, </a:t>
            </a:r>
            <a:r>
              <a:rPr lang="en-US" sz="2300" dirty="0" err="1">
                <a:solidFill>
                  <a:schemeClr val="accent2">
                    <a:lumMod val="75000"/>
                  </a:schemeClr>
                </a:solidFill>
              </a:rPr>
              <a:t>summarised</a:t>
            </a:r>
            <a:r>
              <a:rPr lang="en-US" sz="2300" dirty="0">
                <a:solidFill>
                  <a:schemeClr val="accent2">
                    <a:lumMod val="75000"/>
                  </a:schemeClr>
                </a:solidFill>
              </a:rPr>
              <a:t> transcripts or simplified comic-like </a:t>
            </a:r>
            <a:r>
              <a:rPr lang="en-US" sz="2300" dirty="0" smtClean="0">
                <a:solidFill>
                  <a:schemeClr val="accent2">
                    <a:lumMod val="75000"/>
                  </a:schemeClr>
                </a:solidFill>
              </a:rPr>
              <a:t>representations </a:t>
            </a:r>
            <a:r>
              <a:rPr lang="en-US" sz="2300" dirty="0">
                <a:solidFill>
                  <a:schemeClr val="accent2">
                    <a:lumMod val="75000"/>
                  </a:schemeClr>
                </a:solidFill>
              </a:rPr>
              <a:t>of the video using screen-grabs and subtitles or captions</a:t>
            </a:r>
            <a:r>
              <a:rPr lang="en-US" sz="2300" dirty="0" smtClean="0">
                <a:solidFill>
                  <a:schemeClr val="accent2">
                    <a:lumMod val="75000"/>
                  </a:schemeClr>
                </a:solidFill>
              </a:rPr>
              <a:t>.</a:t>
            </a:r>
            <a:endParaRPr lang="en-ZA" sz="2300" dirty="0">
              <a:solidFill>
                <a:schemeClr val="accent2">
                  <a:lumMod val="75000"/>
                </a:schemeClr>
              </a:solidFill>
            </a:endParaRPr>
          </a:p>
          <a:p>
            <a:pPr lvl="0"/>
            <a:r>
              <a:rPr lang="en-US" sz="2300" dirty="0">
                <a:solidFill>
                  <a:schemeClr val="accent2">
                    <a:lumMod val="75000"/>
                  </a:schemeClr>
                </a:solidFill>
              </a:rPr>
              <a:t>Videos should not be either simply “talking heads + monologue”, or video representations of what is essentially a </a:t>
            </a:r>
            <a:r>
              <a:rPr lang="en-US" sz="2300" dirty="0" err="1">
                <a:solidFill>
                  <a:schemeClr val="accent2">
                    <a:lumMod val="75000"/>
                  </a:schemeClr>
                </a:solidFill>
              </a:rPr>
              <a:t>powerpoint</a:t>
            </a:r>
            <a:r>
              <a:rPr lang="en-US" sz="2300" dirty="0">
                <a:solidFill>
                  <a:schemeClr val="accent2">
                    <a:lumMod val="75000"/>
                  </a:schemeClr>
                </a:solidFill>
              </a:rPr>
              <a:t> presentation. Videos should focus on subjects such as processes, real-life situations, in-location interviews or focus groups. </a:t>
            </a:r>
            <a:endParaRPr lang="en-ZA" sz="2300" dirty="0">
              <a:solidFill>
                <a:schemeClr val="accent2">
                  <a:lumMod val="75000"/>
                </a:schemeClr>
              </a:solidFill>
            </a:endParaRPr>
          </a:p>
          <a:p>
            <a:pPr lvl="0"/>
            <a:r>
              <a:rPr lang="en-US" sz="2300" dirty="0" err="1">
                <a:solidFill>
                  <a:schemeClr val="accent2">
                    <a:lumMod val="75000"/>
                  </a:schemeClr>
                </a:solidFill>
              </a:rPr>
              <a:t>Standardised</a:t>
            </a:r>
            <a:r>
              <a:rPr lang="en-US" sz="2300" dirty="0">
                <a:solidFill>
                  <a:schemeClr val="accent2">
                    <a:lumMod val="75000"/>
                  </a:schemeClr>
                </a:solidFill>
              </a:rPr>
              <a:t> signposting is to be used throughout courses, so that the look and feel of </a:t>
            </a:r>
            <a:r>
              <a:rPr lang="en-US" sz="2300" dirty="0" err="1">
                <a:solidFill>
                  <a:schemeClr val="accent2">
                    <a:lumMod val="75000"/>
                  </a:schemeClr>
                </a:solidFill>
              </a:rPr>
              <a:t>Adv</a:t>
            </a:r>
            <a:r>
              <a:rPr lang="en-US" sz="2300" dirty="0">
                <a:solidFill>
                  <a:schemeClr val="accent2">
                    <a:lumMod val="75000"/>
                  </a:schemeClr>
                </a:solidFill>
              </a:rPr>
              <a:t> Dip TVT materials will all be instantly recognizable. </a:t>
            </a:r>
            <a:endParaRPr lang="en-ZA" sz="2300" dirty="0">
              <a:solidFill>
                <a:schemeClr val="accent2">
                  <a:lumMod val="75000"/>
                </a:schemeClr>
              </a:solidFill>
            </a:endParaRPr>
          </a:p>
          <a:p>
            <a:pPr lvl="0"/>
            <a:r>
              <a:rPr lang="en-US" sz="2300" dirty="0">
                <a:solidFill>
                  <a:schemeClr val="accent2">
                    <a:lumMod val="75000"/>
                  </a:schemeClr>
                </a:solidFill>
              </a:rPr>
              <a:t>The EU and </a:t>
            </a:r>
            <a:r>
              <a:rPr lang="en-US" sz="2300" dirty="0" smtClean="0">
                <a:solidFill>
                  <a:schemeClr val="accent2">
                    <a:lumMod val="75000"/>
                  </a:schemeClr>
                </a:solidFill>
              </a:rPr>
              <a:t>DHET logos </a:t>
            </a:r>
            <a:r>
              <a:rPr lang="en-US" sz="2300" dirty="0">
                <a:solidFill>
                  <a:schemeClr val="accent2">
                    <a:lumMod val="75000"/>
                  </a:schemeClr>
                </a:solidFill>
              </a:rPr>
              <a:t>should appear on the </a:t>
            </a:r>
            <a:r>
              <a:rPr lang="en-US" sz="2300" dirty="0" smtClean="0">
                <a:solidFill>
                  <a:schemeClr val="accent2">
                    <a:lumMod val="75000"/>
                  </a:schemeClr>
                </a:solidFill>
              </a:rPr>
              <a:t>upper or lower </a:t>
            </a:r>
            <a:r>
              <a:rPr lang="en-US" sz="2300" dirty="0">
                <a:solidFill>
                  <a:schemeClr val="accent2">
                    <a:lumMod val="75000"/>
                  </a:schemeClr>
                </a:solidFill>
              </a:rPr>
              <a:t>left and right corners respectively of the opening screen of </a:t>
            </a:r>
            <a:r>
              <a:rPr lang="en-US" sz="2300" dirty="0" smtClean="0">
                <a:solidFill>
                  <a:schemeClr val="accent2">
                    <a:lumMod val="75000"/>
                  </a:schemeClr>
                </a:solidFill>
              </a:rPr>
              <a:t>each course, and of all videos, animations, </a:t>
            </a:r>
            <a:r>
              <a:rPr lang="en-US" sz="2300" dirty="0" err="1" smtClean="0">
                <a:solidFill>
                  <a:schemeClr val="accent2">
                    <a:lumMod val="75000"/>
                  </a:schemeClr>
                </a:solidFill>
              </a:rPr>
              <a:t>powerpoints</a:t>
            </a:r>
            <a:r>
              <a:rPr lang="en-US" sz="2300" dirty="0" smtClean="0">
                <a:solidFill>
                  <a:schemeClr val="accent2">
                    <a:lumMod val="75000"/>
                  </a:schemeClr>
                </a:solidFill>
              </a:rPr>
              <a:t>, readings or other resources </a:t>
            </a:r>
            <a:r>
              <a:rPr lang="en-US" sz="2300" dirty="0">
                <a:solidFill>
                  <a:schemeClr val="accent2">
                    <a:lumMod val="75000"/>
                  </a:schemeClr>
                </a:solidFill>
              </a:rPr>
              <a:t>created for the </a:t>
            </a:r>
            <a:r>
              <a:rPr lang="en-US" sz="2300" dirty="0" smtClean="0">
                <a:solidFill>
                  <a:schemeClr val="accent2">
                    <a:lumMod val="75000"/>
                  </a:schemeClr>
                </a:solidFill>
              </a:rPr>
              <a:t>project (approximately the same size – see examples in next slide).</a:t>
            </a:r>
            <a:endParaRPr lang="en-ZA" sz="2300" dirty="0">
              <a:solidFill>
                <a:schemeClr val="accent2">
                  <a:lumMod val="75000"/>
                </a:schemeClr>
              </a:solidFill>
            </a:endParaRPr>
          </a:p>
          <a:p>
            <a:pPr lvl="0"/>
            <a:r>
              <a:rPr lang="en-US" sz="2300" dirty="0">
                <a:solidFill>
                  <a:schemeClr val="accent2">
                    <a:lumMod val="75000"/>
                  </a:schemeClr>
                </a:solidFill>
              </a:rPr>
              <a:t>Chat rooms (synchronous) and discussion forums (asynchronous) play an important role in the </a:t>
            </a:r>
            <a:r>
              <a:rPr lang="en-US" sz="2300" dirty="0" err="1">
                <a:solidFill>
                  <a:schemeClr val="accent2">
                    <a:lumMod val="75000"/>
                  </a:schemeClr>
                </a:solidFill>
              </a:rPr>
              <a:t>Adv</a:t>
            </a:r>
            <a:r>
              <a:rPr lang="en-US" sz="2300" dirty="0">
                <a:solidFill>
                  <a:schemeClr val="accent2">
                    <a:lumMod val="75000"/>
                  </a:schemeClr>
                </a:solidFill>
              </a:rPr>
              <a:t> Dip TVT courses, especially as many of the students </a:t>
            </a:r>
            <a:r>
              <a:rPr lang="en-US" sz="2300" i="1" dirty="0">
                <a:solidFill>
                  <a:schemeClr val="accent2">
                    <a:lumMod val="75000"/>
                  </a:schemeClr>
                </a:solidFill>
              </a:rPr>
              <a:t>are themselves lecturers with a lot of experience</a:t>
            </a:r>
            <a:r>
              <a:rPr lang="en-US" sz="2300" dirty="0">
                <a:solidFill>
                  <a:schemeClr val="accent2">
                    <a:lumMod val="75000"/>
                  </a:schemeClr>
                </a:solidFill>
              </a:rPr>
              <a:t>, even if they have lacked professional qualifications as TVET lecturers.</a:t>
            </a:r>
            <a:endParaRPr lang="en-ZA" sz="2300" dirty="0">
              <a:solidFill>
                <a:schemeClr val="accent2">
                  <a:lumMod val="75000"/>
                </a:schemeClr>
              </a:solidFill>
            </a:endParaRPr>
          </a:p>
          <a:p>
            <a:pPr marL="180975" lvl="1" indent="-180975">
              <a:spcBef>
                <a:spcPts val="1200"/>
              </a:spcBef>
            </a:pPr>
            <a:r>
              <a:rPr lang="en-US" sz="2300" dirty="0">
                <a:solidFill>
                  <a:schemeClr val="accent2">
                    <a:lumMod val="75000"/>
                  </a:schemeClr>
                </a:solidFill>
              </a:rPr>
              <a:t>The learning outcomes, and possibly the key questions, need to be introduced in a way that locates them as central to the course. All learning activities and assessments, as well as the resources, need to be visibly linked/aligned to the LOs.</a:t>
            </a:r>
            <a:endParaRPr lang="en-US" sz="2300" dirty="0" smtClean="0">
              <a:solidFill>
                <a:schemeClr val="accent2">
                  <a:lumMod val="75000"/>
                </a:schemeClr>
              </a:solidFill>
            </a:endParaRPr>
          </a:p>
        </p:txBody>
      </p:sp>
    </p:spTree>
    <p:extLst>
      <p:ext uri="{BB962C8B-B14F-4D97-AF65-F5344CB8AC3E}">
        <p14:creationId xmlns:p14="http://schemas.microsoft.com/office/powerpoint/2010/main" val="30604566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475"/>
            <a:ext cx="10515600" cy="720725"/>
          </a:xfrm>
          <a:solidFill>
            <a:srgbClr val="800080"/>
          </a:solidFill>
        </p:spPr>
        <p:txBody>
          <a:bodyPr>
            <a:normAutofit/>
          </a:bodyPr>
          <a:lstStyle/>
          <a:p>
            <a:r>
              <a:rPr lang="en-ZA" sz="3200" dirty="0">
                <a:solidFill>
                  <a:schemeClr val="bg1"/>
                </a:solidFill>
                <a:latin typeface="+mn-lt"/>
              </a:rPr>
              <a:t>Videos: </a:t>
            </a:r>
            <a:r>
              <a:rPr lang="en-ZA" sz="2800" dirty="0">
                <a:solidFill>
                  <a:schemeClr val="bg1"/>
                </a:solidFill>
                <a:latin typeface="+mn-lt"/>
              </a:rPr>
              <a:t>Insert video heading here</a:t>
            </a:r>
          </a:p>
        </p:txBody>
      </p:sp>
      <p:sp>
        <p:nvSpPr>
          <p:cNvPr id="3" name="Content Placeholder 2"/>
          <p:cNvSpPr>
            <a:spLocks noGrp="1"/>
          </p:cNvSpPr>
          <p:nvPr>
            <p:ph idx="1"/>
          </p:nvPr>
        </p:nvSpPr>
        <p:spPr>
          <a:xfrm>
            <a:off x="838200" y="952499"/>
            <a:ext cx="10515600" cy="5724525"/>
          </a:xfrm>
          <a:ln>
            <a:solidFill>
              <a:srgbClr val="0000FF"/>
            </a:solidFill>
          </a:ln>
        </p:spPr>
        <p:txBody>
          <a:bodyPr>
            <a:noAutofit/>
          </a:bodyPr>
          <a:lstStyle/>
          <a:p>
            <a:pPr lvl="0"/>
            <a:r>
              <a:rPr lang="en-ZA" sz="2300" b="1" dirty="0" smtClean="0">
                <a:solidFill>
                  <a:srgbClr val="0000FF"/>
                </a:solidFill>
              </a:rPr>
              <a:t>Barriers </a:t>
            </a:r>
            <a:r>
              <a:rPr lang="en-ZA" sz="2300" b="1" dirty="0">
                <a:solidFill>
                  <a:srgbClr val="0000FF"/>
                </a:solidFill>
              </a:rPr>
              <a:t>to Learning</a:t>
            </a:r>
            <a:r>
              <a:rPr lang="en-ZA" sz="2300" dirty="0">
                <a:solidFill>
                  <a:srgbClr val="0000FF"/>
                </a:solidFill>
              </a:rPr>
              <a:t>: </a:t>
            </a:r>
          </a:p>
          <a:p>
            <a:pPr marL="542925" lvl="0" indent="-180975">
              <a:spcBef>
                <a:spcPts val="0"/>
              </a:spcBef>
            </a:pPr>
            <a:r>
              <a:rPr lang="en-ZA" sz="2300" dirty="0">
                <a:solidFill>
                  <a:srgbClr val="0000FF"/>
                </a:solidFill>
              </a:rPr>
              <a:t>Socio-economic and cultural issues, e.g. poverty, perceptions of practical work and learning</a:t>
            </a:r>
          </a:p>
          <a:p>
            <a:pPr marL="542925" lvl="0" indent="-180975">
              <a:spcBef>
                <a:spcPts val="0"/>
              </a:spcBef>
            </a:pPr>
            <a:r>
              <a:rPr lang="en-ZA" sz="2300" dirty="0">
                <a:solidFill>
                  <a:srgbClr val="0000FF"/>
                </a:solidFill>
              </a:rPr>
              <a:t>Linguistic barriers</a:t>
            </a:r>
          </a:p>
          <a:p>
            <a:pPr marL="542925" lvl="0" indent="-180975">
              <a:spcBef>
                <a:spcPts val="0"/>
              </a:spcBef>
            </a:pPr>
            <a:r>
              <a:rPr lang="en-ZA" sz="2300" dirty="0">
                <a:solidFill>
                  <a:srgbClr val="0000FF"/>
                </a:solidFill>
              </a:rPr>
              <a:t>Physical disabilities</a:t>
            </a:r>
          </a:p>
          <a:p>
            <a:pPr marL="542925" lvl="0" indent="-180975">
              <a:spcBef>
                <a:spcPts val="0"/>
              </a:spcBef>
            </a:pPr>
            <a:r>
              <a:rPr lang="en-ZA" sz="2300" dirty="0">
                <a:solidFill>
                  <a:srgbClr val="0000FF"/>
                </a:solidFill>
              </a:rPr>
              <a:t>Demotivated learners </a:t>
            </a:r>
          </a:p>
          <a:p>
            <a:pPr marL="542925" lvl="0" indent="-180975">
              <a:spcBef>
                <a:spcPts val="0"/>
              </a:spcBef>
            </a:pPr>
            <a:r>
              <a:rPr lang="en-ZA" sz="2300" dirty="0">
                <a:solidFill>
                  <a:srgbClr val="0000FF"/>
                </a:solidFill>
              </a:rPr>
              <a:t>The implications of barriers for one’s own teaching approach – how to mitigate their effects or deal with them appropriately</a:t>
            </a:r>
          </a:p>
          <a:p>
            <a:r>
              <a:rPr lang="en-ZA" sz="2300" dirty="0">
                <a:solidFill>
                  <a:srgbClr val="0000FF"/>
                </a:solidFill>
              </a:rPr>
              <a:t>Part 1: Barriers to learning: Look for existing OER. Could create own video (3-4 minutes), interspersing animation between interviews with five or six students who have experienced such barriers. </a:t>
            </a:r>
          </a:p>
          <a:p>
            <a:r>
              <a:rPr lang="en-ZA" sz="2300" dirty="0">
                <a:solidFill>
                  <a:srgbClr val="0000FF"/>
                </a:solidFill>
              </a:rPr>
              <a:t>Part 2: How to support students who face particular barriers to learning. Look for existing OER. Or could create own video (3-4 minutes). </a:t>
            </a:r>
          </a:p>
          <a:p>
            <a:r>
              <a:rPr lang="en-ZA" sz="2300" b="1" dirty="0">
                <a:solidFill>
                  <a:srgbClr val="0000FF"/>
                </a:solidFill>
              </a:rPr>
              <a:t>Diversity and Inclusivity:</a:t>
            </a:r>
            <a:r>
              <a:rPr lang="en-ZA" sz="2300" dirty="0">
                <a:solidFill>
                  <a:srgbClr val="0000FF"/>
                </a:solidFill>
              </a:rPr>
              <a:t> Look for existing OER to use or adapt as a set of resources to choose from, preferably set in a TVET/Vocational/FET or at least college context. </a:t>
            </a:r>
            <a:endParaRPr lang="en-ZA" sz="2300" dirty="0" smtClean="0">
              <a:solidFill>
                <a:srgbClr val="0000FF"/>
              </a:solidFill>
            </a:endParaRPr>
          </a:p>
        </p:txBody>
      </p:sp>
    </p:spTree>
    <p:extLst>
      <p:ext uri="{BB962C8B-B14F-4D97-AF65-F5344CB8AC3E}">
        <p14:creationId xmlns:p14="http://schemas.microsoft.com/office/powerpoint/2010/main" val="40632452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5"/>
            <a:ext cx="10515600" cy="704851"/>
          </a:xfrm>
          <a:solidFill>
            <a:srgbClr val="0000CC"/>
          </a:solidFill>
        </p:spPr>
        <p:txBody>
          <a:bodyPr>
            <a:normAutofit/>
          </a:bodyPr>
          <a:lstStyle/>
          <a:p>
            <a:r>
              <a:rPr lang="en-ZA" sz="3200" dirty="0">
                <a:solidFill>
                  <a:schemeClr val="bg1"/>
                </a:solidFill>
                <a:latin typeface="+mn-lt"/>
              </a:rPr>
              <a:t>Summative </a:t>
            </a:r>
            <a:r>
              <a:rPr lang="en-ZA" sz="3200" dirty="0" smtClean="0">
                <a:solidFill>
                  <a:schemeClr val="bg1"/>
                </a:solidFill>
                <a:latin typeface="+mn-lt"/>
              </a:rPr>
              <a:t>Assessment 1</a:t>
            </a:r>
            <a:endParaRPr lang="en-ZA" sz="2800" dirty="0">
              <a:solidFill>
                <a:schemeClr val="bg1"/>
              </a:solidFill>
              <a:latin typeface="+mn-lt"/>
            </a:endParaRPr>
          </a:p>
        </p:txBody>
      </p:sp>
      <p:sp>
        <p:nvSpPr>
          <p:cNvPr id="3" name="Content Placeholder 2"/>
          <p:cNvSpPr>
            <a:spLocks noGrp="1"/>
          </p:cNvSpPr>
          <p:nvPr>
            <p:ph idx="1"/>
          </p:nvPr>
        </p:nvSpPr>
        <p:spPr>
          <a:xfrm>
            <a:off x="838200" y="1009650"/>
            <a:ext cx="10515600" cy="5543550"/>
          </a:xfrm>
          <a:ln>
            <a:solidFill>
              <a:srgbClr val="0000FF"/>
            </a:solidFill>
          </a:ln>
        </p:spPr>
        <p:txBody>
          <a:bodyPr>
            <a:noAutofit/>
          </a:bodyPr>
          <a:lstStyle/>
          <a:p>
            <a:r>
              <a:rPr lang="en-ZA" sz="2200" b="1" dirty="0" smtClean="0">
                <a:solidFill>
                  <a:srgbClr val="0000CC"/>
                </a:solidFill>
              </a:rPr>
              <a:t>Summative </a:t>
            </a:r>
            <a:r>
              <a:rPr lang="en-ZA" sz="2200" b="1" dirty="0">
                <a:solidFill>
                  <a:srgbClr val="0000CC"/>
                </a:solidFill>
              </a:rPr>
              <a:t>assessment 1</a:t>
            </a:r>
            <a:r>
              <a:rPr lang="en-ZA" sz="2200" dirty="0">
                <a:solidFill>
                  <a:srgbClr val="0000CC"/>
                </a:solidFill>
              </a:rPr>
              <a:t> (Suggested weighting: 50%; maximum length: 1,500 words): </a:t>
            </a:r>
          </a:p>
          <a:p>
            <a:r>
              <a:rPr lang="en-ZA" sz="2200" dirty="0">
                <a:solidFill>
                  <a:srgbClr val="0000CC"/>
                </a:solidFill>
              </a:rPr>
              <a:t>Option 1: Construct an imaginary dialogue between yourself, one other colleague of your choice, and </a:t>
            </a:r>
            <a:r>
              <a:rPr lang="en-ZA" sz="2200" b="1" dirty="0">
                <a:solidFill>
                  <a:srgbClr val="0000CC"/>
                </a:solidFill>
              </a:rPr>
              <a:t>any three well-known learning theorists or contemporary representatives of key learning theories</a:t>
            </a:r>
            <a:r>
              <a:rPr lang="en-ZA" sz="2200" dirty="0">
                <a:solidFill>
                  <a:srgbClr val="0000CC"/>
                </a:solidFill>
              </a:rPr>
              <a:t> (including theories of multiple intelligences and learning styles). This should be in-depth, and explore divergent and convergent perspectives of each theory.</a:t>
            </a:r>
          </a:p>
          <a:p>
            <a:r>
              <a:rPr lang="en-ZA" sz="2200" dirty="0">
                <a:solidFill>
                  <a:srgbClr val="0000CC"/>
                </a:solidFill>
              </a:rPr>
              <a:t>Option 2: Identify one or two (related) challenges in your teaching, in your students’ learning, or in your college, that you feel could benefit from a workshop or other input based on one or two </a:t>
            </a:r>
            <a:r>
              <a:rPr lang="en-ZA" sz="2200" b="1" dirty="0">
                <a:solidFill>
                  <a:srgbClr val="0000CC"/>
                </a:solidFill>
              </a:rPr>
              <a:t>key learning theories</a:t>
            </a:r>
            <a:r>
              <a:rPr lang="en-ZA" sz="2200" dirty="0">
                <a:solidFill>
                  <a:srgbClr val="0000CC"/>
                </a:solidFill>
              </a:rPr>
              <a:t>. (</a:t>
            </a:r>
            <a:r>
              <a:rPr lang="en-ZA" sz="2200" dirty="0" err="1">
                <a:solidFill>
                  <a:srgbClr val="0000CC"/>
                </a:solidFill>
              </a:rPr>
              <a:t>i</a:t>
            </a:r>
            <a:r>
              <a:rPr lang="en-ZA" sz="2200" dirty="0">
                <a:solidFill>
                  <a:srgbClr val="0000CC"/>
                </a:solidFill>
              </a:rPr>
              <a:t>) Describe the challenge(s) in depth, (ii) set out the perspectives and recommendations that would be put forward in such a workshop or other initiative, and (iii) write up the benefits that you would expect to flow from applying the theory</a:t>
            </a:r>
            <a:r>
              <a:rPr lang="en-ZA" sz="2200" dirty="0" smtClean="0">
                <a:solidFill>
                  <a:srgbClr val="0000CC"/>
                </a:solidFill>
              </a:rPr>
              <a:t>.</a:t>
            </a:r>
            <a:endParaRPr lang="en-ZA" sz="2200" dirty="0">
              <a:solidFill>
                <a:srgbClr val="0000CC"/>
              </a:solidFill>
            </a:endParaRPr>
          </a:p>
        </p:txBody>
      </p:sp>
    </p:spTree>
    <p:extLst>
      <p:ext uri="{BB962C8B-B14F-4D97-AF65-F5344CB8AC3E}">
        <p14:creationId xmlns:p14="http://schemas.microsoft.com/office/powerpoint/2010/main" val="41952624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5"/>
            <a:ext cx="10515600" cy="704851"/>
          </a:xfrm>
          <a:solidFill>
            <a:srgbClr val="0000CC"/>
          </a:solidFill>
        </p:spPr>
        <p:txBody>
          <a:bodyPr>
            <a:normAutofit/>
          </a:bodyPr>
          <a:lstStyle/>
          <a:p>
            <a:r>
              <a:rPr lang="en-ZA" sz="3200" dirty="0">
                <a:solidFill>
                  <a:schemeClr val="bg1"/>
                </a:solidFill>
                <a:latin typeface="+mn-lt"/>
              </a:rPr>
              <a:t>Summative </a:t>
            </a:r>
            <a:r>
              <a:rPr lang="en-ZA" sz="3200" dirty="0" smtClean="0">
                <a:solidFill>
                  <a:schemeClr val="bg1"/>
                </a:solidFill>
                <a:latin typeface="+mn-lt"/>
              </a:rPr>
              <a:t>Assessment 2</a:t>
            </a:r>
            <a:endParaRPr lang="en-ZA" sz="2800" dirty="0">
              <a:solidFill>
                <a:schemeClr val="bg1"/>
              </a:solidFill>
              <a:latin typeface="+mn-lt"/>
            </a:endParaRPr>
          </a:p>
        </p:txBody>
      </p:sp>
      <p:sp>
        <p:nvSpPr>
          <p:cNvPr id="3" name="Content Placeholder 2"/>
          <p:cNvSpPr>
            <a:spLocks noGrp="1"/>
          </p:cNvSpPr>
          <p:nvPr>
            <p:ph idx="1"/>
          </p:nvPr>
        </p:nvSpPr>
        <p:spPr>
          <a:xfrm>
            <a:off x="838200" y="1009650"/>
            <a:ext cx="10515600" cy="5543550"/>
          </a:xfrm>
          <a:ln>
            <a:solidFill>
              <a:srgbClr val="0000FF"/>
            </a:solidFill>
          </a:ln>
        </p:spPr>
        <p:txBody>
          <a:bodyPr>
            <a:noAutofit/>
          </a:bodyPr>
          <a:lstStyle/>
          <a:p>
            <a:r>
              <a:rPr lang="en-ZA" sz="2200" b="1" dirty="0">
                <a:solidFill>
                  <a:srgbClr val="0000CC"/>
                </a:solidFill>
              </a:rPr>
              <a:t>Summative assessment 2</a:t>
            </a:r>
            <a:r>
              <a:rPr lang="en-ZA" sz="2200" dirty="0">
                <a:solidFill>
                  <a:srgbClr val="0000CC"/>
                </a:solidFill>
              </a:rPr>
              <a:t> (Suggested weighting: 50%; maximum length: 1,500 words): </a:t>
            </a:r>
          </a:p>
          <a:p>
            <a:r>
              <a:rPr lang="en-ZA" sz="2200" dirty="0">
                <a:solidFill>
                  <a:srgbClr val="0000CC"/>
                </a:solidFill>
              </a:rPr>
              <a:t>Option 1: Students undertake an in-depth case study of a particular student/group of students in their college experiencing a particular/similar </a:t>
            </a:r>
            <a:r>
              <a:rPr lang="en-ZA" sz="2200" b="1" dirty="0">
                <a:solidFill>
                  <a:srgbClr val="0000CC"/>
                </a:solidFill>
              </a:rPr>
              <a:t>barrier to learning</a:t>
            </a:r>
            <a:r>
              <a:rPr lang="en-ZA" sz="2200" dirty="0">
                <a:solidFill>
                  <a:srgbClr val="0000CC"/>
                </a:solidFill>
              </a:rPr>
              <a:t>, and suggest appropriate </a:t>
            </a:r>
            <a:r>
              <a:rPr lang="en-ZA" sz="2200" b="1" dirty="0">
                <a:solidFill>
                  <a:srgbClr val="0000CC"/>
                </a:solidFill>
              </a:rPr>
              <a:t>responses</a:t>
            </a:r>
            <a:r>
              <a:rPr lang="en-ZA" sz="2200" dirty="0">
                <a:solidFill>
                  <a:srgbClr val="0000CC"/>
                </a:solidFill>
              </a:rPr>
              <a:t> to this issue (with motivation for each response). Guidelines provided. This may be delivered in the form of a video of approximately 5-10 minutes.</a:t>
            </a:r>
          </a:p>
          <a:p>
            <a:r>
              <a:rPr lang="en-ZA" sz="2200" dirty="0">
                <a:solidFill>
                  <a:srgbClr val="0000CC"/>
                </a:solidFill>
              </a:rPr>
              <a:t>Option 2: Conduct a survey of the </a:t>
            </a:r>
            <a:r>
              <a:rPr lang="en-ZA" sz="2200" b="1" dirty="0">
                <a:solidFill>
                  <a:srgbClr val="0000CC"/>
                </a:solidFill>
              </a:rPr>
              <a:t>barriers to learning</a:t>
            </a:r>
            <a:r>
              <a:rPr lang="en-ZA" sz="2200" dirty="0">
                <a:solidFill>
                  <a:srgbClr val="0000CC"/>
                </a:solidFill>
              </a:rPr>
              <a:t> that students in one or more of their classes experience (guidelines provided). </a:t>
            </a:r>
          </a:p>
          <a:p>
            <a:r>
              <a:rPr lang="en-ZA" sz="2200" dirty="0">
                <a:solidFill>
                  <a:srgbClr val="0000CC"/>
                </a:solidFill>
              </a:rPr>
              <a:t>Option 3: Provide five detailed “case studies” (text and photos) of particular TVET students representing experience of different </a:t>
            </a:r>
            <a:r>
              <a:rPr lang="en-ZA" sz="2200" b="1" dirty="0">
                <a:solidFill>
                  <a:srgbClr val="0000CC"/>
                </a:solidFill>
              </a:rPr>
              <a:t>barriers to learning</a:t>
            </a:r>
            <a:r>
              <a:rPr lang="en-ZA" sz="2200" dirty="0">
                <a:solidFill>
                  <a:srgbClr val="0000CC"/>
                </a:solidFill>
              </a:rPr>
              <a:t>, or different backgrounds – students choose three of them, and describe as well as motivate how they would (or the college should) respond to these students’ particular needs.</a:t>
            </a:r>
          </a:p>
          <a:p>
            <a:r>
              <a:rPr lang="en-ZA" sz="2200" dirty="0">
                <a:solidFill>
                  <a:srgbClr val="0000CC"/>
                </a:solidFill>
              </a:rPr>
              <a:t>Option 4: Develop and articulate your own </a:t>
            </a:r>
            <a:r>
              <a:rPr lang="en-ZA" sz="2200" b="1" i="1" dirty="0">
                <a:solidFill>
                  <a:srgbClr val="0000CC"/>
                </a:solidFill>
              </a:rPr>
              <a:t>policy</a:t>
            </a:r>
            <a:r>
              <a:rPr lang="en-ZA" sz="2200" dirty="0">
                <a:solidFill>
                  <a:srgbClr val="0000CC"/>
                </a:solidFill>
              </a:rPr>
              <a:t>, including a rationale, for teaching </a:t>
            </a:r>
            <a:r>
              <a:rPr lang="en-ZA" sz="2200" b="1" dirty="0">
                <a:solidFill>
                  <a:srgbClr val="0000CC"/>
                </a:solidFill>
              </a:rPr>
              <a:t>students of different ethnic, gender and/or ability backgrounds</a:t>
            </a:r>
            <a:r>
              <a:rPr lang="en-ZA" sz="2200" dirty="0">
                <a:solidFill>
                  <a:srgbClr val="0000CC"/>
                </a:solidFill>
              </a:rPr>
              <a:t> (for implementation in the teaching environment for which you are responsible, or could imagine yourself being responsible). In addition to what you have learnt about diversity, draw on what you have learnt about the theory, principles and practice of inclusive education.</a:t>
            </a:r>
            <a:endParaRPr lang="en-ZA" sz="2200" dirty="0"/>
          </a:p>
        </p:txBody>
      </p:sp>
    </p:spTree>
    <p:extLst>
      <p:ext uri="{BB962C8B-B14F-4D97-AF65-F5344CB8AC3E}">
        <p14:creationId xmlns:p14="http://schemas.microsoft.com/office/powerpoint/2010/main" val="10526654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50"/>
            <a:ext cx="10515600" cy="568325"/>
          </a:xfrm>
          <a:solidFill>
            <a:srgbClr val="00B050"/>
          </a:solidFill>
        </p:spPr>
        <p:txBody>
          <a:bodyPr>
            <a:normAutofit/>
          </a:bodyPr>
          <a:lstStyle/>
          <a:p>
            <a:r>
              <a:rPr lang="en-ZA" sz="3200" dirty="0" smtClean="0">
                <a:solidFill>
                  <a:schemeClr val="bg1"/>
                </a:solidFill>
                <a:latin typeface="+mn-lt"/>
              </a:rPr>
              <a:t>Conclusion</a:t>
            </a:r>
            <a:endParaRPr lang="en-ZA" sz="3200" dirty="0">
              <a:solidFill>
                <a:schemeClr val="bg1"/>
              </a:solidFill>
              <a:latin typeface="+mn-lt"/>
            </a:endParaRPr>
          </a:p>
        </p:txBody>
      </p:sp>
      <p:sp>
        <p:nvSpPr>
          <p:cNvPr id="3" name="Content Placeholder 2"/>
          <p:cNvSpPr>
            <a:spLocks noGrp="1"/>
          </p:cNvSpPr>
          <p:nvPr>
            <p:ph idx="1"/>
          </p:nvPr>
        </p:nvSpPr>
        <p:spPr>
          <a:xfrm>
            <a:off x="838200" y="790575"/>
            <a:ext cx="10515600" cy="5981700"/>
          </a:xfrm>
          <a:ln>
            <a:solidFill>
              <a:srgbClr val="0000FF"/>
            </a:solidFill>
          </a:ln>
        </p:spPr>
        <p:txBody>
          <a:bodyPr>
            <a:noAutofit/>
          </a:bodyPr>
          <a:lstStyle/>
          <a:p>
            <a:pPr marL="0" indent="0">
              <a:buNone/>
            </a:pPr>
            <a:r>
              <a:rPr lang="en-ZA" sz="1900" dirty="0" smtClean="0">
                <a:solidFill>
                  <a:srgbClr val="0000CC"/>
                </a:solidFill>
              </a:rPr>
              <a:t>This course began by attempting to help you think about learning at a fairly fundamental level as something the human species is uniquely well equipped to do, having evolved very powerful ways of dealing with the challenges that complex learning presents. Pre-eminent among these is language. There are limits to how much we can learn by ourselves, and language is the means by which we share knowledge, and economically avoid having to learn everything for ourselves, through our own experience, thus learning for the human species is essentially social, and involves teaching.</a:t>
            </a:r>
          </a:p>
          <a:p>
            <a:pPr marL="0" indent="0">
              <a:spcBef>
                <a:spcPts val="600"/>
              </a:spcBef>
              <a:buNone/>
            </a:pPr>
            <a:r>
              <a:rPr lang="en-ZA" sz="1900" dirty="0" smtClean="0">
                <a:solidFill>
                  <a:srgbClr val="0000CC"/>
                </a:solidFill>
              </a:rPr>
              <a:t>Nevertheless the course made the point that the way we frame our attempts to teach the young often still create some significant and unnecessary </a:t>
            </a:r>
            <a:r>
              <a:rPr lang="en-ZA" sz="1900" i="1" dirty="0" smtClean="0">
                <a:solidFill>
                  <a:srgbClr val="0000CC"/>
                </a:solidFill>
              </a:rPr>
              <a:t>barriers</a:t>
            </a:r>
            <a:r>
              <a:rPr lang="en-ZA" sz="1900" dirty="0" smtClean="0">
                <a:solidFill>
                  <a:srgbClr val="0000CC"/>
                </a:solidFill>
              </a:rPr>
              <a:t> to learning. </a:t>
            </a:r>
          </a:p>
          <a:p>
            <a:pPr marL="0" indent="0">
              <a:spcBef>
                <a:spcPts val="600"/>
              </a:spcBef>
              <a:buNone/>
            </a:pPr>
            <a:r>
              <a:rPr lang="en-ZA" sz="1900" dirty="0" smtClean="0">
                <a:solidFill>
                  <a:srgbClr val="0000CC"/>
                </a:solidFill>
              </a:rPr>
              <a:t>Fortunately, a combination of learning theories, research, and plain common sense can help us to get around these barriers and help learners, young and old, to make the most of their learning capacity. Therefore this course has introduced you to a selection of key learning theories and research that have particular relevance for technical and vocational learning, as well as taking some time to look at learning in TVET from a common sense point of view. Indeed, we have tried to employ the insights offered by theory, research and common sense thinking in the construction of this course. </a:t>
            </a:r>
          </a:p>
          <a:p>
            <a:pPr marL="0" indent="0">
              <a:spcBef>
                <a:spcPts val="600"/>
              </a:spcBef>
              <a:buNone/>
            </a:pPr>
            <a:r>
              <a:rPr lang="en-ZA" sz="1900" dirty="0" smtClean="0">
                <a:solidFill>
                  <a:srgbClr val="0000CC"/>
                </a:solidFill>
              </a:rPr>
              <a:t>In addition, this </a:t>
            </a:r>
            <a:r>
              <a:rPr lang="en-ZA" sz="1900" dirty="0">
                <a:solidFill>
                  <a:srgbClr val="0000CC"/>
                </a:solidFill>
              </a:rPr>
              <a:t>module </a:t>
            </a:r>
            <a:r>
              <a:rPr lang="en-ZA" sz="1900" dirty="0" smtClean="0">
                <a:solidFill>
                  <a:srgbClr val="0000CC"/>
                </a:solidFill>
              </a:rPr>
              <a:t>has introduced you to different ways of viewing the construct “intelligence”, and has </a:t>
            </a:r>
            <a:r>
              <a:rPr lang="en-ZA" sz="1900" dirty="0">
                <a:solidFill>
                  <a:srgbClr val="0000CC"/>
                </a:solidFill>
              </a:rPr>
              <a:t>addressed the issues of barriers to </a:t>
            </a:r>
            <a:r>
              <a:rPr lang="en-ZA" sz="1900" dirty="0" smtClean="0">
                <a:solidFill>
                  <a:srgbClr val="0000CC"/>
                </a:solidFill>
              </a:rPr>
              <a:t>learning that stem from special educational needs, of </a:t>
            </a:r>
            <a:r>
              <a:rPr lang="en-ZA" sz="1900" dirty="0">
                <a:solidFill>
                  <a:srgbClr val="0000CC"/>
                </a:solidFill>
              </a:rPr>
              <a:t>inclusive education, and </a:t>
            </a:r>
            <a:r>
              <a:rPr lang="en-ZA" sz="1900" dirty="0" smtClean="0">
                <a:solidFill>
                  <a:srgbClr val="0000CC"/>
                </a:solidFill>
              </a:rPr>
              <a:t>of the </a:t>
            </a:r>
            <a:r>
              <a:rPr lang="en-ZA" sz="1900" dirty="0">
                <a:solidFill>
                  <a:srgbClr val="0000CC"/>
                </a:solidFill>
              </a:rPr>
              <a:t>diverse nature and contexts of TVET students. Throughout history, people living with various mental, sensory and physical impairments have been excluded from mainstream education systems. </a:t>
            </a:r>
            <a:r>
              <a:rPr lang="en-ZA" sz="1900" dirty="0" smtClean="0">
                <a:solidFill>
                  <a:srgbClr val="0000CC"/>
                </a:solidFill>
              </a:rPr>
              <a:t>Today there </a:t>
            </a:r>
            <a:r>
              <a:rPr lang="en-ZA" sz="1900" dirty="0">
                <a:solidFill>
                  <a:srgbClr val="0000CC"/>
                </a:solidFill>
              </a:rPr>
              <a:t>is an </a:t>
            </a:r>
            <a:r>
              <a:rPr lang="en-ZA" sz="1900" dirty="0" smtClean="0">
                <a:solidFill>
                  <a:srgbClr val="0000CC"/>
                </a:solidFill>
              </a:rPr>
              <a:t>internationally acknowledged </a:t>
            </a:r>
            <a:r>
              <a:rPr lang="en-ZA" sz="1900" dirty="0">
                <a:solidFill>
                  <a:srgbClr val="0000CC"/>
                </a:solidFill>
              </a:rPr>
              <a:t>imperative to include all learners in the learning process and to ensure that no learner is </a:t>
            </a:r>
            <a:r>
              <a:rPr lang="en-ZA" sz="1900" dirty="0" smtClean="0">
                <a:solidFill>
                  <a:srgbClr val="0000CC"/>
                </a:solidFill>
              </a:rPr>
              <a:t>excluded. </a:t>
            </a:r>
            <a:r>
              <a:rPr lang="en-ZA" sz="1900" dirty="0">
                <a:solidFill>
                  <a:srgbClr val="0000CC"/>
                </a:solidFill>
              </a:rPr>
              <a:t>We </a:t>
            </a:r>
            <a:r>
              <a:rPr lang="en-ZA" sz="1900" dirty="0" smtClean="0">
                <a:solidFill>
                  <a:srgbClr val="0000CC"/>
                </a:solidFill>
              </a:rPr>
              <a:t>have designed this course to equip you to begin the journey of learning to accommodate students </a:t>
            </a:r>
            <a:r>
              <a:rPr lang="en-ZA" sz="1900" dirty="0">
                <a:solidFill>
                  <a:srgbClr val="0000CC"/>
                </a:solidFill>
              </a:rPr>
              <a:t>with different </a:t>
            </a:r>
            <a:r>
              <a:rPr lang="en-ZA" sz="1900" dirty="0" smtClean="0">
                <a:solidFill>
                  <a:srgbClr val="0000CC"/>
                </a:solidFill>
              </a:rPr>
              <a:t>intelligences, learning strengths, and challenges in </a:t>
            </a:r>
            <a:r>
              <a:rPr lang="en-ZA" sz="1900" dirty="0">
                <a:solidFill>
                  <a:srgbClr val="0000CC"/>
                </a:solidFill>
              </a:rPr>
              <a:t>your </a:t>
            </a:r>
            <a:r>
              <a:rPr lang="en-ZA" sz="1900" dirty="0" smtClean="0">
                <a:solidFill>
                  <a:srgbClr val="0000CC"/>
                </a:solidFill>
              </a:rPr>
              <a:t>classroom or workshop. </a:t>
            </a:r>
            <a:endParaRPr lang="en-US" sz="1900" dirty="0"/>
          </a:p>
        </p:txBody>
      </p:sp>
    </p:spTree>
    <p:extLst>
      <p:ext uri="{BB962C8B-B14F-4D97-AF65-F5344CB8AC3E}">
        <p14:creationId xmlns:p14="http://schemas.microsoft.com/office/powerpoint/2010/main" val="210448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12.png"/>
          <p:cNvPicPr/>
          <p:nvPr/>
        </p:nvPicPr>
        <p:blipFill>
          <a:blip r:embed="rId2"/>
          <a:srcRect l="966" t="1424" r="1127"/>
          <a:stretch>
            <a:fillRect/>
          </a:stretch>
        </p:blipFill>
        <p:spPr>
          <a:xfrm>
            <a:off x="676275" y="457201"/>
            <a:ext cx="5000625" cy="3124200"/>
          </a:xfrm>
          <a:prstGeom prst="rect">
            <a:avLst/>
          </a:prstGeom>
          <a:ln w="12700">
            <a:solidFill>
              <a:srgbClr val="000000"/>
            </a:solidFill>
            <a:prstDash val="solid"/>
          </a:ln>
        </p:spPr>
      </p:pic>
      <p:pic>
        <p:nvPicPr>
          <p:cNvPr id="3" name="image11.png"/>
          <p:cNvPicPr/>
          <p:nvPr/>
        </p:nvPicPr>
        <p:blipFill>
          <a:blip r:embed="rId3"/>
          <a:srcRect l="2403" r="1121"/>
          <a:stretch>
            <a:fillRect/>
          </a:stretch>
        </p:blipFill>
        <p:spPr>
          <a:xfrm>
            <a:off x="5829300" y="3105150"/>
            <a:ext cx="5440997" cy="2951162"/>
          </a:xfrm>
          <a:prstGeom prst="rect">
            <a:avLst/>
          </a:prstGeom>
          <a:ln w="12700">
            <a:solidFill>
              <a:srgbClr val="000000"/>
            </a:solidFill>
            <a:prstDash val="solid"/>
          </a:ln>
        </p:spPr>
      </p:pic>
    </p:spTree>
    <p:extLst>
      <p:ext uri="{BB962C8B-B14F-4D97-AF65-F5344CB8AC3E}">
        <p14:creationId xmlns:p14="http://schemas.microsoft.com/office/powerpoint/2010/main" val="404862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101"/>
            <a:ext cx="10515600" cy="615949"/>
          </a:xfrm>
          <a:solidFill>
            <a:srgbClr val="C00000"/>
          </a:solidFill>
        </p:spPr>
        <p:txBody>
          <a:bodyPr>
            <a:normAutofit/>
          </a:bodyPr>
          <a:lstStyle/>
          <a:p>
            <a:r>
              <a:rPr lang="en-ZA" sz="3200" b="1" dirty="0" smtClean="0">
                <a:solidFill>
                  <a:schemeClr val="bg1"/>
                </a:solidFill>
                <a:latin typeface="+mn-lt"/>
              </a:rPr>
              <a:t>Note to lecturers</a:t>
            </a:r>
            <a:endParaRPr lang="en-ZA" sz="3200" b="1" dirty="0">
              <a:solidFill>
                <a:schemeClr val="bg1"/>
              </a:solidFill>
              <a:latin typeface="+mn-lt"/>
            </a:endParaRPr>
          </a:p>
        </p:txBody>
      </p:sp>
      <p:sp>
        <p:nvSpPr>
          <p:cNvPr id="3" name="Content Placeholder 2"/>
          <p:cNvSpPr>
            <a:spLocks noGrp="1"/>
          </p:cNvSpPr>
          <p:nvPr>
            <p:ph idx="1"/>
          </p:nvPr>
        </p:nvSpPr>
        <p:spPr>
          <a:xfrm>
            <a:off x="838200" y="876300"/>
            <a:ext cx="10515600" cy="5819775"/>
          </a:xfrm>
        </p:spPr>
        <p:txBody>
          <a:bodyPr>
            <a:noAutofit/>
          </a:bodyPr>
          <a:lstStyle/>
          <a:p>
            <a:pPr marL="0" indent="0">
              <a:lnSpc>
                <a:spcPct val="100000"/>
              </a:lnSpc>
              <a:spcBef>
                <a:spcPts val="0"/>
              </a:spcBef>
              <a:spcAft>
                <a:spcPts val="600"/>
              </a:spcAft>
              <a:buNone/>
              <a:tabLst>
                <a:tab pos="266700" algn="l"/>
              </a:tabLst>
            </a:pPr>
            <a:r>
              <a:rPr lang="en-ZA" sz="2300" b="1" dirty="0" smtClean="0">
                <a:solidFill>
                  <a:srgbClr val="C00000"/>
                </a:solidFill>
              </a:rPr>
              <a:t>Credit Value</a:t>
            </a:r>
          </a:p>
          <a:p>
            <a:pPr marL="0" indent="0">
              <a:lnSpc>
                <a:spcPct val="70000"/>
              </a:lnSpc>
              <a:spcBef>
                <a:spcPts val="0"/>
              </a:spcBef>
              <a:spcAft>
                <a:spcPts val="1200"/>
              </a:spcAft>
              <a:buNone/>
              <a:tabLst>
                <a:tab pos="266700" algn="l"/>
              </a:tabLst>
            </a:pPr>
            <a:r>
              <a:rPr lang="en-ZA" sz="2300" dirty="0" smtClean="0">
                <a:solidFill>
                  <a:srgbClr val="C00000"/>
                </a:solidFill>
              </a:rPr>
              <a:t>We </a:t>
            </a:r>
            <a:r>
              <a:rPr lang="en-ZA" sz="2300" dirty="0">
                <a:solidFill>
                  <a:srgbClr val="C00000"/>
                </a:solidFill>
              </a:rPr>
              <a:t>recommend that this course, if adopted in its entirety, be offered with a credit value of </a:t>
            </a:r>
            <a:r>
              <a:rPr lang="en-ZA" sz="2300" dirty="0" smtClean="0">
                <a:solidFill>
                  <a:srgbClr val="C00000"/>
                </a:solidFill>
              </a:rPr>
              <a:t>10.</a:t>
            </a:r>
            <a:endParaRPr lang="en-ZA" sz="2300" dirty="0">
              <a:solidFill>
                <a:srgbClr val="C00000"/>
              </a:solidFill>
            </a:endParaRPr>
          </a:p>
          <a:p>
            <a:pPr marL="0" indent="0">
              <a:lnSpc>
                <a:spcPct val="100000"/>
              </a:lnSpc>
              <a:spcBef>
                <a:spcPts val="0"/>
              </a:spcBef>
              <a:spcAft>
                <a:spcPts val="600"/>
              </a:spcAft>
              <a:buNone/>
              <a:tabLst>
                <a:tab pos="266700" algn="l"/>
              </a:tabLst>
            </a:pPr>
            <a:r>
              <a:rPr lang="en-ZA" sz="2300" b="1" dirty="0">
                <a:solidFill>
                  <a:srgbClr val="C00000"/>
                </a:solidFill>
              </a:rPr>
              <a:t>Breadth and </a:t>
            </a:r>
            <a:r>
              <a:rPr lang="en-ZA" sz="2300" b="1" dirty="0" smtClean="0">
                <a:solidFill>
                  <a:srgbClr val="C00000"/>
                </a:solidFill>
              </a:rPr>
              <a:t>Depth</a:t>
            </a:r>
            <a:endParaRPr lang="en-ZA" sz="2300" dirty="0" smtClean="0">
              <a:solidFill>
                <a:srgbClr val="C00000"/>
              </a:solidFill>
            </a:endParaRPr>
          </a:p>
          <a:p>
            <a:pPr marL="0" indent="0">
              <a:lnSpc>
                <a:spcPct val="70000"/>
              </a:lnSpc>
              <a:spcBef>
                <a:spcPts val="0"/>
              </a:spcBef>
              <a:spcAft>
                <a:spcPts val="1200"/>
              </a:spcAft>
              <a:buNone/>
              <a:tabLst>
                <a:tab pos="266700" algn="l"/>
              </a:tabLst>
            </a:pPr>
            <a:r>
              <a:rPr lang="en-ZA" sz="2300" dirty="0">
                <a:solidFill>
                  <a:srgbClr val="C00000"/>
                </a:solidFill>
              </a:rPr>
              <a:t>Lecturers should develop an understanding of the psychology of education in the TVET context – at NQF level 7 – in order to enable them to support students effectively in the learning process, taking into account diversity, barriers to learning, inclusivity and the management of maladaptive behaviours. </a:t>
            </a:r>
            <a:endParaRPr lang="en-ZA" sz="2300" dirty="0" smtClean="0">
              <a:solidFill>
                <a:srgbClr val="C00000"/>
              </a:solidFill>
            </a:endParaRPr>
          </a:p>
          <a:p>
            <a:pPr marL="0" indent="0">
              <a:lnSpc>
                <a:spcPct val="100000"/>
              </a:lnSpc>
              <a:spcBef>
                <a:spcPts val="0"/>
              </a:spcBef>
              <a:spcAft>
                <a:spcPts val="600"/>
              </a:spcAft>
              <a:buNone/>
              <a:tabLst>
                <a:tab pos="266700" algn="l"/>
              </a:tabLst>
            </a:pPr>
            <a:r>
              <a:rPr lang="en-ZA" sz="2300" b="1" dirty="0" smtClean="0">
                <a:solidFill>
                  <a:srgbClr val="C00000"/>
                </a:solidFill>
              </a:rPr>
              <a:t>Knowledge </a:t>
            </a:r>
            <a:r>
              <a:rPr lang="en-ZA" sz="2300" b="1" dirty="0">
                <a:solidFill>
                  <a:srgbClr val="C00000"/>
                </a:solidFill>
              </a:rPr>
              <a:t>and practice </a:t>
            </a:r>
            <a:r>
              <a:rPr lang="en-ZA" sz="2300" b="1" dirty="0" smtClean="0">
                <a:solidFill>
                  <a:srgbClr val="C00000"/>
                </a:solidFill>
              </a:rPr>
              <a:t>standards</a:t>
            </a:r>
            <a:r>
              <a:rPr lang="en-ZA" sz="2300" dirty="0" smtClean="0">
                <a:solidFill>
                  <a:srgbClr val="C00000"/>
                </a:solidFill>
              </a:rPr>
              <a:t> </a:t>
            </a:r>
            <a:endParaRPr lang="en-ZA" sz="2300" dirty="0" smtClean="0">
              <a:solidFill>
                <a:srgbClr val="C00000"/>
              </a:solidFill>
            </a:endParaRPr>
          </a:p>
          <a:p>
            <a:pPr marL="0" indent="0">
              <a:lnSpc>
                <a:spcPct val="70000"/>
              </a:lnSpc>
              <a:spcBef>
                <a:spcPts val="0"/>
              </a:spcBef>
              <a:spcAft>
                <a:spcPts val="600"/>
              </a:spcAft>
              <a:buNone/>
              <a:tabLst>
                <a:tab pos="266700" algn="l"/>
              </a:tabLst>
            </a:pPr>
            <a:r>
              <a:rPr lang="en-ZA" sz="2300" dirty="0" smtClean="0">
                <a:solidFill>
                  <a:srgbClr val="C00000"/>
                </a:solidFill>
              </a:rPr>
              <a:t>(</a:t>
            </a:r>
            <a:r>
              <a:rPr lang="en-ZA" sz="2300" dirty="0">
                <a:solidFill>
                  <a:srgbClr val="C00000"/>
                </a:solidFill>
              </a:rPr>
              <a:t>Based on the SACE Professional Teaching Standards, 2018: </a:t>
            </a:r>
            <a:r>
              <a:rPr lang="en-ZA" sz="2300" u="sng" dirty="0">
                <a:solidFill>
                  <a:srgbClr val="C00000"/>
                </a:solidFill>
                <a:hlinkClick r:id="rId2"/>
              </a:rPr>
              <a:t>https://www.sace.org.za/assets/documents/uploads/sace_65860-2017-10-13-SACE%20Professional%20Teaching%20Standards%20LR.%202.pdf</a:t>
            </a:r>
            <a:r>
              <a:rPr lang="en-ZA" sz="2300" dirty="0">
                <a:solidFill>
                  <a:srgbClr val="C00000"/>
                </a:solidFill>
              </a:rPr>
              <a:t> </a:t>
            </a:r>
            <a:r>
              <a:rPr lang="en-ZA" sz="2300" b="1" dirty="0">
                <a:solidFill>
                  <a:srgbClr val="C00000"/>
                </a:solidFill>
              </a:rPr>
              <a:t> </a:t>
            </a:r>
            <a:endParaRPr lang="en-ZA" sz="2300" dirty="0">
              <a:solidFill>
                <a:srgbClr val="C00000"/>
              </a:solidFill>
            </a:endParaRPr>
          </a:p>
          <a:p>
            <a:pPr marL="0" indent="0">
              <a:lnSpc>
                <a:spcPct val="70000"/>
              </a:lnSpc>
              <a:spcBef>
                <a:spcPts val="0"/>
              </a:spcBef>
              <a:spcAft>
                <a:spcPts val="600"/>
              </a:spcAft>
              <a:buNone/>
            </a:pPr>
            <a:r>
              <a:rPr lang="en-ZA" sz="2300" dirty="0" smtClean="0">
                <a:solidFill>
                  <a:srgbClr val="C00000"/>
                </a:solidFill>
              </a:rPr>
              <a:t>What all lecturers need to know and be able to do in order to teach the course proficiently, providing learners with knowledge-rich learning opportunities. </a:t>
            </a:r>
            <a:endParaRPr lang="en-ZA" sz="2300" dirty="0" smtClean="0">
              <a:solidFill>
                <a:srgbClr val="C00000"/>
              </a:solidFill>
            </a:endParaRPr>
          </a:p>
          <a:p>
            <a:pPr marL="0" indent="0">
              <a:lnSpc>
                <a:spcPct val="70000"/>
              </a:lnSpc>
              <a:spcBef>
                <a:spcPts val="0"/>
              </a:spcBef>
              <a:spcAft>
                <a:spcPts val="600"/>
              </a:spcAft>
              <a:buNone/>
            </a:pPr>
            <a:r>
              <a:rPr lang="en-ZA" sz="2300" dirty="0">
                <a:solidFill>
                  <a:srgbClr val="C00000"/>
                </a:solidFill>
              </a:rPr>
              <a:t>Graduates should:</a:t>
            </a:r>
          </a:p>
          <a:p>
            <a:pPr marL="447675" indent="-266700">
              <a:lnSpc>
                <a:spcPct val="70000"/>
              </a:lnSpc>
              <a:spcBef>
                <a:spcPts val="0"/>
              </a:spcBef>
              <a:spcAft>
                <a:spcPts val="600"/>
              </a:spcAft>
            </a:pPr>
            <a:r>
              <a:rPr lang="en-ZA" sz="2300" dirty="0">
                <a:solidFill>
                  <a:srgbClr val="C00000"/>
                </a:solidFill>
              </a:rPr>
              <a:t>understand how students develop and learn </a:t>
            </a:r>
            <a:r>
              <a:rPr lang="en-US" sz="2300" dirty="0">
                <a:solidFill>
                  <a:srgbClr val="C00000"/>
                </a:solidFill>
              </a:rPr>
              <a:t>– understand learning theories that are relevant to learning in the TVET context, and to adult learning in general, </a:t>
            </a:r>
            <a:r>
              <a:rPr lang="en-US" sz="2300" dirty="0" err="1" smtClean="0">
                <a:solidFill>
                  <a:srgbClr val="C00000"/>
                </a:solidFill>
              </a:rPr>
              <a:t>and</a:t>
            </a:r>
            <a:r>
              <a:rPr lang="en-US" sz="2300" dirty="0" err="1">
                <a:solidFill>
                  <a:srgbClr val="C00000"/>
                </a:solidFill>
              </a:rPr>
              <a:t>be</a:t>
            </a:r>
            <a:r>
              <a:rPr lang="en-US" sz="2300" dirty="0">
                <a:solidFill>
                  <a:srgbClr val="C00000"/>
                </a:solidFill>
              </a:rPr>
              <a:t> capable of interpreting and applying this knowledge in their planning</a:t>
            </a:r>
            <a:r>
              <a:rPr lang="en-US" sz="2300" dirty="0" smtClean="0">
                <a:solidFill>
                  <a:srgbClr val="C00000"/>
                </a:solidFill>
              </a:rPr>
              <a:t>, teaching </a:t>
            </a:r>
            <a:r>
              <a:rPr lang="en-US" sz="2300" dirty="0">
                <a:solidFill>
                  <a:srgbClr val="C00000"/>
                </a:solidFill>
              </a:rPr>
              <a:t>and reflection on practice.</a:t>
            </a:r>
            <a:endParaRPr lang="en-ZA" sz="2300" dirty="0">
              <a:solidFill>
                <a:srgbClr val="C00000"/>
              </a:solidFill>
            </a:endParaRPr>
          </a:p>
          <a:p>
            <a:pPr marL="447675" lvl="0" indent="-266700">
              <a:lnSpc>
                <a:spcPct val="70000"/>
              </a:lnSpc>
              <a:spcBef>
                <a:spcPts val="0"/>
              </a:spcBef>
              <a:spcAft>
                <a:spcPts val="600"/>
              </a:spcAft>
            </a:pPr>
            <a:endParaRPr lang="en-ZA" sz="2300" dirty="0">
              <a:solidFill>
                <a:srgbClr val="C00000"/>
              </a:solidFill>
            </a:endParaRPr>
          </a:p>
        </p:txBody>
      </p:sp>
    </p:spTree>
    <p:extLst>
      <p:ext uri="{BB962C8B-B14F-4D97-AF65-F5344CB8AC3E}">
        <p14:creationId xmlns:p14="http://schemas.microsoft.com/office/powerpoint/2010/main" val="3863604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101"/>
            <a:ext cx="10515600" cy="730250"/>
          </a:xfrm>
          <a:solidFill>
            <a:srgbClr val="C00000"/>
          </a:solidFill>
        </p:spPr>
        <p:txBody>
          <a:bodyPr>
            <a:normAutofit/>
          </a:bodyPr>
          <a:lstStyle/>
          <a:p>
            <a:r>
              <a:rPr lang="en-ZA" sz="3200" b="1" dirty="0" smtClean="0">
                <a:solidFill>
                  <a:schemeClr val="bg1"/>
                </a:solidFill>
                <a:latin typeface="+mn-lt"/>
              </a:rPr>
              <a:t>Note to lecturers (</a:t>
            </a:r>
            <a:r>
              <a:rPr lang="en-ZA" sz="3200" b="1" dirty="0" err="1" smtClean="0">
                <a:solidFill>
                  <a:schemeClr val="bg1"/>
                </a:solidFill>
                <a:latin typeface="+mn-lt"/>
              </a:rPr>
              <a:t>contd</a:t>
            </a:r>
            <a:r>
              <a:rPr lang="en-ZA" sz="3200" b="1" dirty="0" smtClean="0">
                <a:solidFill>
                  <a:schemeClr val="bg1"/>
                </a:solidFill>
                <a:latin typeface="+mn-lt"/>
              </a:rPr>
              <a:t>)</a:t>
            </a:r>
            <a:endParaRPr lang="en-ZA" sz="3200" b="1" dirty="0">
              <a:solidFill>
                <a:schemeClr val="bg1"/>
              </a:solidFill>
              <a:latin typeface="+mn-lt"/>
            </a:endParaRPr>
          </a:p>
        </p:txBody>
      </p:sp>
      <p:sp>
        <p:nvSpPr>
          <p:cNvPr id="3" name="Content Placeholder 2"/>
          <p:cNvSpPr>
            <a:spLocks noGrp="1"/>
          </p:cNvSpPr>
          <p:nvPr>
            <p:ph idx="1"/>
          </p:nvPr>
        </p:nvSpPr>
        <p:spPr>
          <a:xfrm>
            <a:off x="838200" y="1085850"/>
            <a:ext cx="10515600" cy="5610225"/>
          </a:xfrm>
        </p:spPr>
        <p:txBody>
          <a:bodyPr>
            <a:normAutofit/>
          </a:bodyPr>
          <a:lstStyle/>
          <a:p>
            <a:pPr marL="542925" indent="-276225">
              <a:lnSpc>
                <a:spcPct val="70000"/>
              </a:lnSpc>
              <a:spcBef>
                <a:spcPts val="0"/>
              </a:spcBef>
              <a:spcAft>
                <a:spcPts val="600"/>
              </a:spcAft>
            </a:pPr>
            <a:r>
              <a:rPr lang="en-ZA" sz="2300" dirty="0" smtClean="0">
                <a:solidFill>
                  <a:srgbClr val="C00000"/>
                </a:solidFill>
              </a:rPr>
              <a:t>understand </a:t>
            </a:r>
            <a:r>
              <a:rPr lang="en-ZA" sz="2300" dirty="0">
                <a:solidFill>
                  <a:srgbClr val="C00000"/>
                </a:solidFill>
              </a:rPr>
              <a:t>the different challenges that confront learners and their families, and consider how these issues may affect their learning –</a:t>
            </a:r>
            <a:r>
              <a:rPr lang="en-US" sz="2300" dirty="0">
                <a:solidFill>
                  <a:srgbClr val="C00000"/>
                </a:solidFill>
              </a:rPr>
              <a:t> be aware of and confidently conversant with issues, concepts and research in the areas of intelligence, barriers to learning, diversity and inclusivity.</a:t>
            </a:r>
            <a:endParaRPr lang="en-ZA" sz="2300" dirty="0">
              <a:solidFill>
                <a:srgbClr val="C00000"/>
              </a:solidFill>
            </a:endParaRPr>
          </a:p>
          <a:p>
            <a:pPr marL="542925" indent="-276225">
              <a:lnSpc>
                <a:spcPct val="70000"/>
              </a:lnSpc>
              <a:spcBef>
                <a:spcPts val="0"/>
              </a:spcBef>
              <a:spcAft>
                <a:spcPts val="600"/>
              </a:spcAft>
            </a:pPr>
            <a:r>
              <a:rPr lang="en-ZA" sz="2300" dirty="0">
                <a:solidFill>
                  <a:srgbClr val="C00000"/>
                </a:solidFill>
              </a:rPr>
              <a:t>respect different aspects of learners’ identities, and regard diversity as a strength and resource for teaching and learning.</a:t>
            </a:r>
          </a:p>
          <a:p>
            <a:pPr marL="714375" indent="-352425">
              <a:lnSpc>
                <a:spcPct val="80000"/>
              </a:lnSpc>
              <a:spcBef>
                <a:spcPts val="0"/>
              </a:spcBef>
              <a:spcAft>
                <a:spcPts val="600"/>
              </a:spcAft>
              <a:buNone/>
            </a:pPr>
            <a:endParaRPr lang="en-ZA" sz="2400" b="1" dirty="0" smtClean="0">
              <a:solidFill>
                <a:srgbClr val="C00000"/>
              </a:solidFill>
            </a:endParaRPr>
          </a:p>
          <a:p>
            <a:pPr marL="714375" indent="-352425"/>
            <a:endParaRPr lang="en-ZA" sz="2600" dirty="0">
              <a:solidFill>
                <a:srgbClr val="C00000"/>
              </a:solidFill>
            </a:endParaRPr>
          </a:p>
        </p:txBody>
      </p:sp>
    </p:spTree>
    <p:extLst>
      <p:ext uri="{BB962C8B-B14F-4D97-AF65-F5344CB8AC3E}">
        <p14:creationId xmlns:p14="http://schemas.microsoft.com/office/powerpoint/2010/main" val="3918882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175" y="165101"/>
            <a:ext cx="10868025" cy="730250"/>
          </a:xfrm>
          <a:solidFill>
            <a:srgbClr val="C00000"/>
          </a:solidFill>
        </p:spPr>
        <p:txBody>
          <a:bodyPr>
            <a:normAutofit fontScale="90000"/>
          </a:bodyPr>
          <a:lstStyle/>
          <a:p>
            <a:r>
              <a:rPr lang="en-ZA" sz="3200" b="1" dirty="0" smtClean="0">
                <a:solidFill>
                  <a:schemeClr val="bg1"/>
                </a:solidFill>
                <a:latin typeface="+mn-lt"/>
              </a:rPr>
              <a:t>Note to lecturers (</a:t>
            </a:r>
            <a:r>
              <a:rPr lang="en-ZA" sz="3200" b="1" dirty="0" err="1" smtClean="0">
                <a:solidFill>
                  <a:schemeClr val="bg1"/>
                </a:solidFill>
                <a:latin typeface="+mn-lt"/>
              </a:rPr>
              <a:t>contd</a:t>
            </a:r>
            <a:r>
              <a:rPr lang="en-ZA" sz="3200" b="1" dirty="0" smtClean="0">
                <a:solidFill>
                  <a:schemeClr val="bg1"/>
                </a:solidFill>
                <a:latin typeface="+mn-lt"/>
              </a:rPr>
              <a:t>) </a:t>
            </a:r>
            <a:r>
              <a:rPr lang="en-ZA" sz="1800" dirty="0">
                <a:solidFill>
                  <a:schemeClr val="bg1"/>
                </a:solidFill>
              </a:rPr>
              <a:t>(The last 2 or 3 items </a:t>
            </a:r>
            <a:r>
              <a:rPr lang="en-ZA" sz="1800" dirty="0" smtClean="0">
                <a:solidFill>
                  <a:schemeClr val="bg1"/>
                </a:solidFill>
              </a:rPr>
              <a:t>in this note can </a:t>
            </a:r>
            <a:r>
              <a:rPr lang="en-ZA" sz="1800" dirty="0">
                <a:solidFill>
                  <a:schemeClr val="bg1"/>
                </a:solidFill>
              </a:rPr>
              <a:t>be included/adapted for the students as well)</a:t>
            </a:r>
            <a:endParaRPr lang="en-ZA" sz="1800" b="1" dirty="0">
              <a:solidFill>
                <a:schemeClr val="bg1"/>
              </a:solidFill>
              <a:latin typeface="+mn-lt"/>
            </a:endParaRPr>
          </a:p>
        </p:txBody>
      </p:sp>
      <p:sp>
        <p:nvSpPr>
          <p:cNvPr id="3" name="Content Placeholder 2"/>
          <p:cNvSpPr>
            <a:spLocks noGrp="1"/>
          </p:cNvSpPr>
          <p:nvPr>
            <p:ph idx="1"/>
          </p:nvPr>
        </p:nvSpPr>
        <p:spPr>
          <a:xfrm>
            <a:off x="552450" y="1085850"/>
            <a:ext cx="11049000" cy="5610225"/>
          </a:xfrm>
        </p:spPr>
        <p:txBody>
          <a:bodyPr>
            <a:normAutofit/>
          </a:bodyPr>
          <a:lstStyle/>
          <a:p>
            <a:pPr marL="0" indent="0">
              <a:buNone/>
            </a:pPr>
            <a:r>
              <a:rPr lang="en-ZA" sz="2400" b="1" dirty="0">
                <a:solidFill>
                  <a:srgbClr val="C00000"/>
                </a:solidFill>
              </a:rPr>
              <a:t>Associated core learning </a:t>
            </a:r>
            <a:r>
              <a:rPr lang="en-ZA" sz="2400" b="1" dirty="0" smtClean="0">
                <a:solidFill>
                  <a:srgbClr val="C00000"/>
                </a:solidFill>
              </a:rPr>
              <a:t>area</a:t>
            </a:r>
            <a:endParaRPr lang="en-ZA" sz="2400" b="1" dirty="0">
              <a:solidFill>
                <a:srgbClr val="C00000"/>
              </a:solidFill>
            </a:endParaRPr>
          </a:p>
          <a:p>
            <a:pPr marL="0" indent="0">
              <a:spcAft>
                <a:spcPts val="800"/>
              </a:spcAft>
              <a:buNone/>
            </a:pPr>
            <a:r>
              <a:rPr lang="en-ZA" sz="2400" dirty="0">
                <a:solidFill>
                  <a:srgbClr val="C00000"/>
                </a:solidFill>
              </a:rPr>
              <a:t>General pedagogy (general pedagogical knowledge) and Specialised Subject Pedagogy (specialised pedagogical content knowledge) – parts of this course may be incorporated into the latter</a:t>
            </a:r>
          </a:p>
          <a:p>
            <a:pPr marL="0" indent="0">
              <a:lnSpc>
                <a:spcPct val="100000"/>
              </a:lnSpc>
              <a:spcBef>
                <a:spcPts val="0"/>
              </a:spcBef>
              <a:buNone/>
            </a:pPr>
            <a:r>
              <a:rPr lang="en-ZA" sz="2400" b="1" dirty="0" smtClean="0">
                <a:solidFill>
                  <a:srgbClr val="C00000"/>
                </a:solidFill>
              </a:rPr>
              <a:t>How </a:t>
            </a:r>
            <a:r>
              <a:rPr lang="en-ZA" sz="2400" b="1" dirty="0">
                <a:solidFill>
                  <a:srgbClr val="C00000"/>
                </a:solidFill>
              </a:rPr>
              <a:t>does it link to this core learning area?</a:t>
            </a:r>
          </a:p>
          <a:p>
            <a:pPr marL="0" indent="0">
              <a:spcAft>
                <a:spcPts val="800"/>
              </a:spcAft>
              <a:buNone/>
            </a:pPr>
            <a:r>
              <a:rPr lang="en-ZA" sz="2400" i="1" dirty="0">
                <a:solidFill>
                  <a:srgbClr val="C00000"/>
                </a:solidFill>
              </a:rPr>
              <a:t>Educational Psychology for TVET</a:t>
            </a:r>
            <a:r>
              <a:rPr lang="en-ZA" sz="2400" dirty="0">
                <a:solidFill>
                  <a:srgbClr val="C00000"/>
                </a:solidFill>
              </a:rPr>
              <a:t>: The philosophy we draw from is Vygotsky’s social constructivist theory, which sees learning as a social process, and holds that there is nothing like knowledge “out there” other than knowledge as constructed by humans. Also </a:t>
            </a:r>
            <a:r>
              <a:rPr lang="en-ZA" sz="2400" i="1" dirty="0">
                <a:solidFill>
                  <a:srgbClr val="C00000"/>
                </a:solidFill>
              </a:rPr>
              <a:t>Vocational pedagogy</a:t>
            </a:r>
            <a:r>
              <a:rPr lang="en-ZA" sz="2400" dirty="0">
                <a:solidFill>
                  <a:srgbClr val="C00000"/>
                </a:solidFill>
              </a:rPr>
              <a:t> (3.1.1) and </a:t>
            </a:r>
            <a:r>
              <a:rPr lang="en-ZA" sz="2400" i="1" dirty="0">
                <a:solidFill>
                  <a:srgbClr val="C00000"/>
                </a:solidFill>
              </a:rPr>
              <a:t>Managing the vocational classroom</a:t>
            </a:r>
            <a:r>
              <a:rPr lang="en-ZA" sz="2400" dirty="0">
                <a:solidFill>
                  <a:srgbClr val="C00000"/>
                </a:solidFill>
              </a:rPr>
              <a:t> (4.2.3)</a:t>
            </a:r>
          </a:p>
          <a:p>
            <a:pPr marL="0" indent="0">
              <a:lnSpc>
                <a:spcPct val="100000"/>
              </a:lnSpc>
              <a:spcBef>
                <a:spcPts val="0"/>
              </a:spcBef>
              <a:buNone/>
            </a:pPr>
            <a:r>
              <a:rPr lang="en-ZA" sz="2400" b="1" dirty="0" smtClean="0">
                <a:solidFill>
                  <a:srgbClr val="C00000"/>
                </a:solidFill>
              </a:rPr>
              <a:t>How </a:t>
            </a:r>
            <a:r>
              <a:rPr lang="en-ZA" sz="2400" b="1" dirty="0">
                <a:solidFill>
                  <a:srgbClr val="C00000"/>
                </a:solidFill>
              </a:rPr>
              <a:t>does it link to other areas of the programme as a whole? </a:t>
            </a:r>
          </a:p>
          <a:p>
            <a:pPr marL="0" indent="0">
              <a:buNone/>
            </a:pPr>
            <a:r>
              <a:rPr lang="en-ZA" sz="2400" dirty="0">
                <a:solidFill>
                  <a:srgbClr val="C00000"/>
                </a:solidFill>
              </a:rPr>
              <a:t>This course relates to the whole programme as it addresses the importance of communication and the ability to work in groups, develop shared understandings and build communities of practice.</a:t>
            </a:r>
          </a:p>
          <a:p>
            <a:endParaRPr lang="en-ZA" sz="2600" dirty="0">
              <a:solidFill>
                <a:srgbClr val="C00000"/>
              </a:solidFill>
            </a:endParaRPr>
          </a:p>
        </p:txBody>
      </p:sp>
    </p:spTree>
    <p:extLst>
      <p:ext uri="{BB962C8B-B14F-4D97-AF65-F5344CB8AC3E}">
        <p14:creationId xmlns:p14="http://schemas.microsoft.com/office/powerpoint/2010/main" val="291111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025"/>
            <a:ext cx="10515600" cy="720725"/>
          </a:xfrm>
          <a:solidFill>
            <a:srgbClr val="00B050"/>
          </a:solidFill>
        </p:spPr>
        <p:txBody>
          <a:bodyPr>
            <a:normAutofit/>
          </a:bodyPr>
          <a:lstStyle/>
          <a:p>
            <a:r>
              <a:rPr lang="en-ZA" sz="3200" dirty="0">
                <a:solidFill>
                  <a:schemeClr val="bg1"/>
                </a:solidFill>
                <a:latin typeface="+mn-lt"/>
              </a:rPr>
              <a:t>Course Introduction</a:t>
            </a:r>
          </a:p>
        </p:txBody>
      </p:sp>
      <p:sp>
        <p:nvSpPr>
          <p:cNvPr id="3" name="Content Placeholder 2"/>
          <p:cNvSpPr>
            <a:spLocks noGrp="1"/>
          </p:cNvSpPr>
          <p:nvPr>
            <p:ph idx="1"/>
          </p:nvPr>
        </p:nvSpPr>
        <p:spPr>
          <a:xfrm>
            <a:off x="838200" y="1371600"/>
            <a:ext cx="10515600" cy="5181600"/>
          </a:xfrm>
          <a:ln>
            <a:solidFill>
              <a:srgbClr val="0000FF"/>
            </a:solidFill>
          </a:ln>
        </p:spPr>
        <p:txBody>
          <a:bodyPr>
            <a:normAutofit fontScale="85000" lnSpcReduction="20000"/>
          </a:bodyPr>
          <a:lstStyle/>
          <a:p>
            <a:pPr marL="0" indent="0">
              <a:buNone/>
            </a:pPr>
            <a:r>
              <a:rPr lang="en-US" sz="2200" dirty="0" smtClean="0">
                <a:solidFill>
                  <a:srgbClr val="0000CC"/>
                </a:solidFill>
              </a:rPr>
              <a:t>This </a:t>
            </a:r>
            <a:r>
              <a:rPr lang="en-US" sz="2200" dirty="0" smtClean="0">
                <a:solidFill>
                  <a:srgbClr val="0000CC"/>
                </a:solidFill>
              </a:rPr>
              <a:t>course </a:t>
            </a:r>
            <a:r>
              <a:rPr lang="en-US" sz="2200" dirty="0" smtClean="0">
                <a:solidFill>
                  <a:srgbClr val="0000CC"/>
                </a:solidFill>
              </a:rPr>
              <a:t>starts by encouraging you to think about </a:t>
            </a:r>
            <a:r>
              <a:rPr lang="en-US" sz="2200" i="1" dirty="0" smtClean="0">
                <a:solidFill>
                  <a:srgbClr val="0000CC"/>
                </a:solidFill>
              </a:rPr>
              <a:t>learning</a:t>
            </a:r>
            <a:r>
              <a:rPr lang="en-US" sz="2200" dirty="0" smtClean="0">
                <a:solidFill>
                  <a:srgbClr val="0000CC"/>
                </a:solidFill>
              </a:rPr>
              <a:t> in fresh ways that may enable you to approach teaching, and your relations with students, more positively.</a:t>
            </a:r>
          </a:p>
          <a:p>
            <a:pPr marL="0" lvl="0" indent="0">
              <a:spcAft>
                <a:spcPts val="600"/>
              </a:spcAft>
              <a:buNone/>
            </a:pPr>
            <a:r>
              <a:rPr lang="en-ZA" sz="2200" dirty="0" smtClean="0">
                <a:solidFill>
                  <a:srgbClr val="0000CC"/>
                </a:solidFill>
              </a:rPr>
              <a:t>It then introduces you to some key </a:t>
            </a:r>
            <a:r>
              <a:rPr lang="en-ZA" sz="2200" i="1" dirty="0" smtClean="0">
                <a:solidFill>
                  <a:srgbClr val="0000CC"/>
                </a:solidFill>
              </a:rPr>
              <a:t>theories </a:t>
            </a:r>
            <a:r>
              <a:rPr lang="en-ZA" sz="2200" i="1" dirty="0">
                <a:solidFill>
                  <a:srgbClr val="0000CC"/>
                </a:solidFill>
              </a:rPr>
              <a:t>of </a:t>
            </a:r>
            <a:r>
              <a:rPr lang="en-ZA" sz="2200" i="1" dirty="0" smtClean="0">
                <a:solidFill>
                  <a:srgbClr val="0000CC"/>
                </a:solidFill>
              </a:rPr>
              <a:t>learning </a:t>
            </a:r>
            <a:r>
              <a:rPr lang="en-ZA" sz="2200" dirty="0" smtClean="0">
                <a:solidFill>
                  <a:srgbClr val="0000CC"/>
                </a:solidFill>
              </a:rPr>
              <a:t>that have been influential in shaping approaches to teaching. These will be picked up again when teaching approaches are introduced in the </a:t>
            </a:r>
            <a:r>
              <a:rPr lang="en-ZA" sz="2200" i="1" dirty="0" smtClean="0">
                <a:solidFill>
                  <a:srgbClr val="0000CC"/>
                </a:solidFill>
              </a:rPr>
              <a:t>Technical and Vocational Pedagogy</a:t>
            </a:r>
            <a:r>
              <a:rPr lang="en-ZA" sz="2200" dirty="0">
                <a:solidFill>
                  <a:srgbClr val="0000CC"/>
                </a:solidFill>
              </a:rPr>
              <a:t> </a:t>
            </a:r>
            <a:r>
              <a:rPr lang="en-ZA" sz="2200" dirty="0" smtClean="0">
                <a:solidFill>
                  <a:srgbClr val="0000CC"/>
                </a:solidFill>
              </a:rPr>
              <a:t>course, and in the subject specialisation courses. </a:t>
            </a:r>
          </a:p>
          <a:p>
            <a:pPr marL="0" lvl="0" indent="0">
              <a:spcAft>
                <a:spcPts val="600"/>
              </a:spcAft>
              <a:buNone/>
            </a:pPr>
            <a:r>
              <a:rPr lang="en-ZA" sz="2200" dirty="0" smtClean="0">
                <a:solidFill>
                  <a:srgbClr val="0000CC"/>
                </a:solidFill>
              </a:rPr>
              <a:t>Part of the background to theories of learning is the history of different ways in which human intelligence has been viewed over the last two centuries – a history unfortunately characterised by ideas that are now discredited but often still influence how we relate to and think about students. The course thus introduces more enlightened theories of intelligence, and ways of learning – many of them quite practical and relevant in the world of technical and vocational education and training.</a:t>
            </a:r>
            <a:endParaRPr lang="en-ZA" sz="2200" dirty="0">
              <a:solidFill>
                <a:srgbClr val="0000CC"/>
              </a:solidFill>
            </a:endParaRPr>
          </a:p>
          <a:p>
            <a:pPr marL="0" indent="0">
              <a:spcAft>
                <a:spcPts val="600"/>
              </a:spcAft>
              <a:buNone/>
            </a:pPr>
            <a:r>
              <a:rPr lang="en-US" sz="2200" dirty="0" smtClean="0">
                <a:solidFill>
                  <a:srgbClr val="0000CC"/>
                </a:solidFill>
              </a:rPr>
              <a:t>The course also provides </a:t>
            </a:r>
            <a:r>
              <a:rPr lang="en-US" sz="2200" dirty="0">
                <a:solidFill>
                  <a:srgbClr val="0000CC"/>
                </a:solidFill>
              </a:rPr>
              <a:t>an overview of </a:t>
            </a:r>
            <a:r>
              <a:rPr lang="en-US" sz="2200" dirty="0" smtClean="0">
                <a:solidFill>
                  <a:srgbClr val="0000CC"/>
                </a:solidFill>
              </a:rPr>
              <a:t>physical, mental and sensory barriers </a:t>
            </a:r>
            <a:r>
              <a:rPr lang="en-US" sz="2200" dirty="0">
                <a:solidFill>
                  <a:srgbClr val="0000CC"/>
                </a:solidFill>
              </a:rPr>
              <a:t>to learning </a:t>
            </a:r>
            <a:r>
              <a:rPr lang="en-US" sz="2200" dirty="0" smtClean="0">
                <a:solidFill>
                  <a:srgbClr val="0000CC"/>
                </a:solidFill>
              </a:rPr>
              <a:t>that may confront </a:t>
            </a:r>
            <a:r>
              <a:rPr lang="en-US" sz="2200" dirty="0">
                <a:solidFill>
                  <a:srgbClr val="0000CC"/>
                </a:solidFill>
              </a:rPr>
              <a:t>students </a:t>
            </a:r>
            <a:r>
              <a:rPr lang="en-US" sz="2200" dirty="0" smtClean="0">
                <a:solidFill>
                  <a:srgbClr val="0000CC"/>
                </a:solidFill>
              </a:rPr>
              <a:t>in </a:t>
            </a:r>
            <a:r>
              <a:rPr lang="en-US" sz="2200" dirty="0">
                <a:solidFill>
                  <a:srgbClr val="0000CC"/>
                </a:solidFill>
              </a:rPr>
              <a:t>the TVET sector, so that </a:t>
            </a:r>
            <a:r>
              <a:rPr lang="en-US" sz="2200" dirty="0" smtClean="0">
                <a:solidFill>
                  <a:srgbClr val="0000CC"/>
                </a:solidFill>
              </a:rPr>
              <a:t>lecturers may </a:t>
            </a:r>
            <a:r>
              <a:rPr lang="en-US" sz="2200" dirty="0">
                <a:solidFill>
                  <a:srgbClr val="0000CC"/>
                </a:solidFill>
              </a:rPr>
              <a:t>develop an understanding </a:t>
            </a:r>
            <a:r>
              <a:rPr lang="en-US" sz="2200" dirty="0" smtClean="0">
                <a:solidFill>
                  <a:srgbClr val="0000CC"/>
                </a:solidFill>
              </a:rPr>
              <a:t>and </a:t>
            </a:r>
            <a:r>
              <a:rPr lang="en-US" sz="2200" dirty="0">
                <a:solidFill>
                  <a:srgbClr val="0000CC"/>
                </a:solidFill>
              </a:rPr>
              <a:t>appreciation </a:t>
            </a:r>
            <a:r>
              <a:rPr lang="en-US" sz="2200" dirty="0" smtClean="0">
                <a:solidFill>
                  <a:srgbClr val="0000CC"/>
                </a:solidFill>
              </a:rPr>
              <a:t>of </a:t>
            </a:r>
            <a:r>
              <a:rPr lang="en-US" sz="2200" dirty="0">
                <a:solidFill>
                  <a:srgbClr val="0000CC"/>
                </a:solidFill>
              </a:rPr>
              <a:t>their learners’ holistic development</a:t>
            </a:r>
            <a:r>
              <a:rPr lang="en-US" sz="2200" dirty="0" smtClean="0">
                <a:solidFill>
                  <a:srgbClr val="0000CC"/>
                </a:solidFill>
              </a:rPr>
              <a:t>.</a:t>
            </a:r>
          </a:p>
          <a:p>
            <a:pPr marL="0" indent="0">
              <a:spcAft>
                <a:spcPts val="600"/>
              </a:spcAft>
              <a:buNone/>
            </a:pPr>
            <a:r>
              <a:rPr lang="en-US" sz="2200" dirty="0" smtClean="0">
                <a:solidFill>
                  <a:srgbClr val="0000CC"/>
                </a:solidFill>
              </a:rPr>
              <a:t>We </a:t>
            </a:r>
            <a:r>
              <a:rPr lang="en-US" sz="2200" dirty="0" smtClean="0">
                <a:solidFill>
                  <a:srgbClr val="0000CC"/>
                </a:solidFill>
              </a:rPr>
              <a:t>hope lecturers will make use of these insights to guide and improve their teaching strategies.</a:t>
            </a:r>
          </a:p>
          <a:p>
            <a:pPr marL="0" indent="0">
              <a:buNone/>
            </a:pPr>
            <a:r>
              <a:rPr lang="en-US" sz="2200" dirty="0" smtClean="0">
                <a:solidFill>
                  <a:srgbClr val="0000CC"/>
                </a:solidFill>
              </a:rPr>
              <a:t>This course is not about the lecturer becoming a psychologist; it rather aims to </a:t>
            </a:r>
            <a:r>
              <a:rPr lang="en-US" sz="2200" dirty="0" smtClean="0">
                <a:solidFill>
                  <a:srgbClr val="0000CC"/>
                </a:solidFill>
              </a:rPr>
              <a:t>equip </a:t>
            </a:r>
            <a:r>
              <a:rPr lang="en-US" sz="2200" dirty="0" smtClean="0">
                <a:solidFill>
                  <a:srgbClr val="0000CC"/>
                </a:solidFill>
              </a:rPr>
              <a:t>you to develops skills to </a:t>
            </a:r>
            <a:r>
              <a:rPr lang="en-US" sz="2200" dirty="0">
                <a:solidFill>
                  <a:srgbClr val="0000CC"/>
                </a:solidFill>
              </a:rPr>
              <a:t>support learning and </a:t>
            </a:r>
            <a:r>
              <a:rPr lang="en-US" sz="2200" dirty="0" smtClean="0">
                <a:solidFill>
                  <a:srgbClr val="0000CC"/>
                </a:solidFill>
              </a:rPr>
              <a:t>to assist students as </a:t>
            </a:r>
            <a:r>
              <a:rPr lang="en-US" sz="2200" dirty="0" smtClean="0">
                <a:solidFill>
                  <a:srgbClr val="0000CC"/>
                </a:solidFill>
              </a:rPr>
              <a:t>well </a:t>
            </a:r>
            <a:r>
              <a:rPr lang="en-US" sz="2200" dirty="0" smtClean="0">
                <a:solidFill>
                  <a:srgbClr val="0000CC"/>
                </a:solidFill>
              </a:rPr>
              <a:t>as </a:t>
            </a:r>
            <a:r>
              <a:rPr lang="en-US" sz="2200" dirty="0" smtClean="0">
                <a:solidFill>
                  <a:srgbClr val="0000CC"/>
                </a:solidFill>
              </a:rPr>
              <a:t>possible, </a:t>
            </a:r>
            <a:r>
              <a:rPr lang="en-US" sz="2200" dirty="0" smtClean="0">
                <a:solidFill>
                  <a:srgbClr val="0000CC"/>
                </a:solidFill>
              </a:rPr>
              <a:t>and </a:t>
            </a:r>
            <a:r>
              <a:rPr lang="en-US" sz="2200" dirty="0" smtClean="0">
                <a:solidFill>
                  <a:srgbClr val="0000CC"/>
                </a:solidFill>
              </a:rPr>
              <a:t>when particular challenges arise, to know </a:t>
            </a:r>
            <a:r>
              <a:rPr lang="en-US" sz="2200" dirty="0" smtClean="0">
                <a:solidFill>
                  <a:srgbClr val="0000CC"/>
                </a:solidFill>
              </a:rPr>
              <a:t>when (and where) to refer students to professionals who are qualified through the Medical Association of South Africa (SAMA).</a:t>
            </a:r>
            <a:endParaRPr lang="en-US" sz="2200" i="1" dirty="0"/>
          </a:p>
          <a:p>
            <a:pPr marL="0" indent="0">
              <a:buNone/>
            </a:pPr>
            <a:r>
              <a:rPr lang="en-US" i="1" dirty="0" smtClean="0"/>
              <a:t> </a:t>
            </a:r>
            <a:endParaRPr lang="en-ZA" dirty="0"/>
          </a:p>
          <a:p>
            <a:pPr marL="0" indent="0">
              <a:buNone/>
            </a:pPr>
            <a:endParaRPr lang="en-ZA" sz="1800" dirty="0"/>
          </a:p>
        </p:txBody>
      </p:sp>
    </p:spTree>
    <p:extLst>
      <p:ext uri="{BB962C8B-B14F-4D97-AF65-F5344CB8AC3E}">
        <p14:creationId xmlns:p14="http://schemas.microsoft.com/office/powerpoint/2010/main" val="4259468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2929</TotalTime>
  <Words>6894</Words>
  <Application>Microsoft Office PowerPoint</Application>
  <PresentationFormat>Widescreen</PresentationFormat>
  <Paragraphs>383</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Calibri Light</vt:lpstr>
      <vt:lpstr>Times New Roman</vt:lpstr>
      <vt:lpstr>Office Theme</vt:lpstr>
      <vt:lpstr>Programme: Advanced Diploma (TVT)  Course: </vt:lpstr>
      <vt:lpstr>Points for subject experts, learning designers etc. to keep in mind</vt:lpstr>
      <vt:lpstr>Points for subject experts, learning designers etc. to keep in mind</vt:lpstr>
      <vt:lpstr>Points for subject experts, learning designers etc. to keep in mind</vt:lpstr>
      <vt:lpstr>PowerPoint Presentation</vt:lpstr>
      <vt:lpstr>Note to lecturers</vt:lpstr>
      <vt:lpstr>Note to lecturers (contd)</vt:lpstr>
      <vt:lpstr>Note to lecturers (contd) (The last 2 or 3 items in this note can be included/adapted for the students as well)</vt:lpstr>
      <vt:lpstr>Course Introduction</vt:lpstr>
      <vt:lpstr>Learning Outcomes for Course</vt:lpstr>
      <vt:lpstr>Course Contents</vt:lpstr>
      <vt:lpstr> Section 1: Learning: An introduction </vt:lpstr>
      <vt:lpstr> Section 2: Ways of learning that work in TVET </vt:lpstr>
      <vt:lpstr> Section 3:  Understanding learning: Theories of learning </vt:lpstr>
      <vt:lpstr>Section 4: Intelligence </vt:lpstr>
      <vt:lpstr>Section 5: Barriers to Learning</vt:lpstr>
      <vt:lpstr>Section 6: Diversity of TVET students</vt:lpstr>
      <vt:lpstr> Section 7: Inclusive Education </vt:lpstr>
      <vt:lpstr>Key Terms:</vt:lpstr>
      <vt:lpstr>Key Terms (contd.)</vt:lpstr>
      <vt:lpstr>Possible activities &amp; resources: Activity 1: Thinking about learning</vt:lpstr>
      <vt:lpstr>Possible activities &amp; resources: Activity 2: Ways of learning that work in TVET</vt:lpstr>
      <vt:lpstr>Possible activities &amp; resources: Activity 3: Theories of learning</vt:lpstr>
      <vt:lpstr>Possible activities &amp; resources: Activity 3: Theories of learning (contd)</vt:lpstr>
      <vt:lpstr>Possible activities &amp; resources: Activity 4: Intelligence</vt:lpstr>
      <vt:lpstr>Possible activities &amp; resources: Intelligence (contd.)</vt:lpstr>
      <vt:lpstr>Possible activities &amp; resources: Intelligence (contd.)</vt:lpstr>
      <vt:lpstr>Possible activities &amp; resources: Activity 5: Barriers to learning</vt:lpstr>
      <vt:lpstr>Possible activities &amp; resources: Barriers to learning - Language issues</vt:lpstr>
      <vt:lpstr>Possible activities &amp; resources: Barriers to learning - Langauage issues</vt:lpstr>
      <vt:lpstr>Possible activities &amp; resources: Barriers to learning – Cognitive issues</vt:lpstr>
      <vt:lpstr>Possible activities &amp; resources: Barriers to learning – Physical issues</vt:lpstr>
      <vt:lpstr>Possible activities &amp; resources: Activity 6: Inclusive Education</vt:lpstr>
      <vt:lpstr>Possible activities &amp; resources: Activity 6: Inclusive Education (contd.)</vt:lpstr>
      <vt:lpstr>Possible activities &amp; resources: Activity 6: Inclusive Education (contd.)</vt:lpstr>
      <vt:lpstr>Possible activities &amp; resources: Activity 6: Inclusive Education (contd.)</vt:lpstr>
      <vt:lpstr>Possible activities &amp; resources: Activity 7: Diversity of TVET students</vt:lpstr>
      <vt:lpstr>Possible activities &amp; resources: Activity 7: Diversity (contd.)</vt:lpstr>
      <vt:lpstr>Videos: Insert video heading here</vt:lpstr>
      <vt:lpstr>Videos: Insert video heading here</vt:lpstr>
      <vt:lpstr>Summative Assessment 1</vt:lpstr>
      <vt:lpstr>Summative Assessment 2</vt:lpstr>
      <vt:lpstr>Conclusion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Adendorff.Michael</dc:creator>
  <cp:lastModifiedBy>Adendorff.Michael</cp:lastModifiedBy>
  <cp:revision>273</cp:revision>
  <cp:lastPrinted>2018-09-30T20:06:17Z</cp:lastPrinted>
  <dcterms:created xsi:type="dcterms:W3CDTF">2017-12-26T13:54:24Z</dcterms:created>
  <dcterms:modified xsi:type="dcterms:W3CDTF">2019-03-26T12:01:43Z</dcterms:modified>
</cp:coreProperties>
</file>