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8" r:id="rId4"/>
    <p:sldId id="329" r:id="rId5"/>
    <p:sldId id="330" r:id="rId6"/>
    <p:sldId id="331" r:id="rId7"/>
    <p:sldId id="332" r:id="rId8"/>
    <p:sldId id="333" r:id="rId9"/>
    <p:sldId id="261" r:id="rId10"/>
    <p:sldId id="260" r:id="rId11"/>
    <p:sldId id="257" r:id="rId12"/>
    <p:sldId id="317" r:id="rId13"/>
    <p:sldId id="284" r:id="rId14"/>
    <p:sldId id="259" r:id="rId15"/>
    <p:sldId id="318" r:id="rId16"/>
    <p:sldId id="288" r:id="rId17"/>
    <p:sldId id="262" r:id="rId18"/>
    <p:sldId id="294" r:id="rId19"/>
    <p:sldId id="263" r:id="rId20"/>
    <p:sldId id="291" r:id="rId21"/>
    <p:sldId id="319" r:id="rId22"/>
    <p:sldId id="320" r:id="rId23"/>
    <p:sldId id="321" r:id="rId24"/>
    <p:sldId id="322" r:id="rId25"/>
    <p:sldId id="286" r:id="rId26"/>
    <p:sldId id="285" r:id="rId27"/>
    <p:sldId id="287" r:id="rId28"/>
    <p:sldId id="290" r:id="rId29"/>
    <p:sldId id="292" r:id="rId30"/>
    <p:sldId id="299" r:id="rId31"/>
    <p:sldId id="293" r:id="rId32"/>
    <p:sldId id="295" r:id="rId33"/>
    <p:sldId id="296" r:id="rId34"/>
    <p:sldId id="297"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23" r:id="rId49"/>
    <p:sldId id="314" r:id="rId50"/>
    <p:sldId id="315" r:id="rId51"/>
    <p:sldId id="316" r:id="rId52"/>
    <p:sldId id="265" r:id="rId53"/>
    <p:sldId id="324" r:id="rId54"/>
    <p:sldId id="267" r:id="rId55"/>
    <p:sldId id="271" r:id="rId56"/>
    <p:sldId id="273" r:id="rId57"/>
    <p:sldId id="266" r:id="rId58"/>
    <p:sldId id="268" r:id="rId59"/>
    <p:sldId id="270"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FF6600"/>
    <a:srgbClr val="6600CC"/>
    <a:srgbClr val="FF0066"/>
    <a:srgbClr val="660066"/>
    <a:srgbClr val="A50021"/>
    <a:srgbClr val="0000CC"/>
    <a:srgbClr val="0033C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120775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21333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5230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22832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5010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0354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A0CDC3E-B0D3-44CC-86AC-4954957DBF01}" type="datetimeFigureOut">
              <a:rPr lang="en-ZA" smtClean="0"/>
              <a:t>2019/03/26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3568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A0CDC3E-B0D3-44CC-86AC-4954957DBF01}" type="datetimeFigureOut">
              <a:rPr lang="en-ZA" smtClean="0"/>
              <a:t>2019/03/26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508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CDC3E-B0D3-44CC-86AC-4954957DBF01}" type="datetimeFigureOut">
              <a:rPr lang="en-ZA" smtClean="0"/>
              <a:t>2019/03/26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53736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2277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91420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CDC3E-B0D3-44CC-86AC-4954957DBF01}" type="datetimeFigureOut">
              <a:rPr lang="en-ZA" smtClean="0"/>
              <a:t>2019/03/26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D5F16-9DDA-4E9D-B17F-E58C1BC90584}" type="slidenum">
              <a:rPr lang="en-ZA" smtClean="0"/>
              <a:t>‹#›</a:t>
            </a:fld>
            <a:endParaRPr lang="en-ZA"/>
          </a:p>
        </p:txBody>
      </p:sp>
    </p:spTree>
    <p:extLst>
      <p:ext uri="{BB962C8B-B14F-4D97-AF65-F5344CB8AC3E}">
        <p14:creationId xmlns:p14="http://schemas.microsoft.com/office/powerpoint/2010/main" val="106081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erafrica.org/system/files/8801/being-teacher-guideb_0.pdf?file=1&amp;type=node&amp;id=8801&amp;for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U58EFAwnKpw"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youtube.com/watch?v=eghw1fAU0PM" TargetMode="External"/><Relationship Id="rId2" Type="http://schemas.openxmlformats.org/officeDocument/2006/relationships/hyperlink" Target="https://www.coursera.org/learn/professional-teacher/lecture/PIxzX/teaching-as-a-profession-characteristics-of-a-profession-and-a-professiona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learningpolicyinstitute.org/product/effective-teacher-professional-development-report" TargetMode="External"/><Relationship Id="rId2" Type="http://schemas.openxmlformats.org/officeDocument/2006/relationships/hyperlink" Target="https://www.edglossary.org/professional-developmen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coursera.org/learn/professional-teacher/lecture/PIxzX/teaching-as-a-profession-characteristics-of-a-profession-and-a-professional" TargetMode="External"/><Relationship Id="rId2" Type="http://schemas.openxmlformats.org/officeDocument/2006/relationships/hyperlink" Target="https://www.youtube.com/watch?v=U58EFAwnKpw" TargetMode="External"/><Relationship Id="rId1" Type="http://schemas.openxmlformats.org/officeDocument/2006/relationships/slideLayout" Target="../slideLayouts/slideLayout2.xml"/><Relationship Id="rId4" Type="http://schemas.openxmlformats.org/officeDocument/2006/relationships/hyperlink" Target="https://www.youtube.com/watch?v=b97Kh0ngMr8"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ace.org.za/assets/documents/uploads/sace_65860-2017-10-13-SACE%20Professional%20Teaching%20Standards%20LR.%2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695792"/>
            <a:ext cx="9144000" cy="1523534"/>
          </a:xfrm>
          <a:solidFill>
            <a:srgbClr val="00B050"/>
          </a:solidFill>
        </p:spPr>
        <p:txBody>
          <a:bodyPr anchor="t">
            <a:normAutofit/>
          </a:bodyPr>
          <a:lstStyle/>
          <a:p>
            <a:pPr algn="l">
              <a:lnSpc>
                <a:spcPct val="100000"/>
              </a:lnSpc>
            </a:pPr>
            <a:r>
              <a:rPr lang="en-ZA" sz="3200" b="1" dirty="0">
                <a:solidFill>
                  <a:schemeClr val="bg1"/>
                </a:solidFill>
                <a:latin typeface="+mn-lt"/>
              </a:rPr>
              <a:t>Programme: </a:t>
            </a:r>
            <a:r>
              <a:rPr lang="en-ZA" sz="3200" b="1" dirty="0" err="1">
                <a:solidFill>
                  <a:schemeClr val="bg1"/>
                </a:solidFill>
                <a:latin typeface="+mn-lt"/>
              </a:rPr>
              <a:t>Adv</a:t>
            </a:r>
            <a:r>
              <a:rPr lang="en-ZA" sz="3200" b="1" dirty="0">
                <a:solidFill>
                  <a:schemeClr val="bg1"/>
                </a:solidFill>
                <a:latin typeface="+mn-lt"/>
              </a:rPr>
              <a:t> Dip TVT</a:t>
            </a:r>
            <a:r>
              <a:rPr lang="en-ZA" sz="3200" dirty="0">
                <a:solidFill>
                  <a:schemeClr val="bg1"/>
                </a:solidFill>
                <a:latin typeface="+mn-lt"/>
              </a:rPr>
              <a:t/>
            </a:r>
            <a:br>
              <a:rPr lang="en-ZA" sz="3200" dirty="0">
                <a:solidFill>
                  <a:schemeClr val="bg1"/>
                </a:solidFill>
                <a:latin typeface="+mn-lt"/>
              </a:rPr>
            </a:br>
            <a:r>
              <a:rPr lang="en-ZA" sz="2000" dirty="0">
                <a:solidFill>
                  <a:schemeClr val="bg1"/>
                </a:solidFill>
                <a:latin typeface="+mn-lt"/>
              </a:rPr>
              <a:t/>
            </a:r>
            <a:br>
              <a:rPr lang="en-ZA" sz="2000" dirty="0">
                <a:solidFill>
                  <a:schemeClr val="bg1"/>
                </a:solidFill>
                <a:latin typeface="+mn-lt"/>
              </a:rPr>
            </a:br>
            <a:r>
              <a:rPr lang="en-ZA" sz="3200" b="1" dirty="0">
                <a:solidFill>
                  <a:schemeClr val="bg1"/>
                </a:solidFill>
                <a:latin typeface="+mn-lt"/>
              </a:rPr>
              <a:t>Course: </a:t>
            </a:r>
          </a:p>
        </p:txBody>
      </p:sp>
      <p:sp>
        <p:nvSpPr>
          <p:cNvPr id="3" name="Subtitle 2"/>
          <p:cNvSpPr>
            <a:spLocks noGrp="1"/>
          </p:cNvSpPr>
          <p:nvPr>
            <p:ph type="subTitle" idx="1"/>
          </p:nvPr>
        </p:nvSpPr>
        <p:spPr>
          <a:xfrm>
            <a:off x="1538794" y="2353322"/>
            <a:ext cx="9144000" cy="4419599"/>
          </a:xfrm>
        </p:spPr>
        <p:txBody>
          <a:bodyPr>
            <a:normAutofit fontScale="92500" lnSpcReduction="10000"/>
          </a:bodyPr>
          <a:lstStyle/>
          <a:p>
            <a:pPr algn="l"/>
            <a:endParaRPr lang="en-ZA" sz="2000" dirty="0">
              <a:solidFill>
                <a:srgbClr val="00B050"/>
              </a:solidFill>
            </a:endParaRPr>
          </a:p>
          <a:p>
            <a:pPr algn="l">
              <a:spcAft>
                <a:spcPts val="600"/>
              </a:spcAft>
            </a:pPr>
            <a:r>
              <a:rPr lang="en-ZA" sz="2800" dirty="0" smtClean="0">
                <a:solidFill>
                  <a:srgbClr val="00B050"/>
                </a:solidFill>
              </a:rPr>
              <a:t>Guidelines contributed </a:t>
            </a:r>
            <a:r>
              <a:rPr lang="en-ZA" sz="2800" dirty="0">
                <a:solidFill>
                  <a:srgbClr val="00B050"/>
                </a:solidFill>
              </a:rPr>
              <a:t>by: 						</a:t>
            </a:r>
            <a:r>
              <a:rPr lang="en-ZA" sz="3800" dirty="0">
                <a:solidFill>
                  <a:srgbClr val="00B050"/>
                </a:solidFill>
              </a:rPr>
              <a:t>			</a:t>
            </a:r>
          </a:p>
          <a:p>
            <a:pPr algn="l">
              <a:spcAft>
                <a:spcPts val="600"/>
              </a:spcAft>
            </a:pPr>
            <a:endParaRPr lang="en-ZA" sz="3800" dirty="0">
              <a:solidFill>
                <a:srgbClr val="00B050"/>
              </a:solidFill>
            </a:endParaRPr>
          </a:p>
          <a:p>
            <a:pPr algn="l">
              <a:spcAft>
                <a:spcPts val="600"/>
              </a:spcAft>
            </a:pPr>
            <a:r>
              <a:rPr lang="en-ZA" sz="3800" dirty="0">
                <a:solidFill>
                  <a:srgbClr val="00B050"/>
                </a:solidFill>
              </a:rPr>
              <a:t>	</a:t>
            </a:r>
            <a:r>
              <a:rPr lang="en-ZA" sz="3200" dirty="0">
                <a:solidFill>
                  <a:srgbClr val="00B050"/>
                </a:solidFill>
              </a:rPr>
              <a:t>		</a:t>
            </a:r>
          </a:p>
          <a:p>
            <a:pPr algn="l"/>
            <a:r>
              <a:rPr lang="en-ZA" sz="2800" dirty="0">
                <a:solidFill>
                  <a:srgbClr val="00B050"/>
                </a:solidFill>
              </a:rPr>
              <a:t>Date contributed:	</a:t>
            </a:r>
          </a:p>
          <a:p>
            <a:pPr algn="l"/>
            <a:endParaRPr lang="en-ZA" sz="1700" dirty="0">
              <a:solidFill>
                <a:srgbClr val="00B050"/>
              </a:solidFill>
            </a:endParaRPr>
          </a:p>
          <a:p>
            <a:pPr algn="l"/>
            <a:r>
              <a:rPr lang="en-ZA" sz="2800" dirty="0">
                <a:solidFill>
                  <a:srgbClr val="00B050"/>
                </a:solidFill>
              </a:rPr>
              <a:t>What version of the </a:t>
            </a:r>
          </a:p>
          <a:p>
            <a:pPr algn="l"/>
            <a:r>
              <a:rPr lang="en-ZA" sz="2800" dirty="0">
                <a:solidFill>
                  <a:srgbClr val="00B050"/>
                </a:solidFill>
              </a:rPr>
              <a:t>course are you working on?	</a:t>
            </a:r>
          </a:p>
        </p:txBody>
      </p:sp>
      <p:sp>
        <p:nvSpPr>
          <p:cNvPr id="4" name="TextBox 3"/>
          <p:cNvSpPr txBox="1"/>
          <p:nvPr/>
        </p:nvSpPr>
        <p:spPr>
          <a:xfrm>
            <a:off x="3109912" y="1525259"/>
            <a:ext cx="6186488" cy="584775"/>
          </a:xfrm>
          <a:prstGeom prst="rect">
            <a:avLst/>
          </a:prstGeom>
          <a:noFill/>
        </p:spPr>
        <p:txBody>
          <a:bodyPr wrap="square" rtlCol="0">
            <a:spAutoFit/>
          </a:bodyPr>
          <a:lstStyle/>
          <a:p>
            <a:r>
              <a:rPr lang="en-ZA" sz="3200" b="1" dirty="0">
                <a:solidFill>
                  <a:schemeClr val="bg1"/>
                </a:solidFill>
              </a:rPr>
              <a:t>BEING A TVET LECTURER </a:t>
            </a:r>
          </a:p>
        </p:txBody>
      </p:sp>
      <p:sp>
        <p:nvSpPr>
          <p:cNvPr id="6" name="Rounded Rectangle 5"/>
          <p:cNvSpPr/>
          <p:nvPr/>
        </p:nvSpPr>
        <p:spPr>
          <a:xfrm>
            <a:off x="5676899" y="4943906"/>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smtClean="0">
                <a:solidFill>
                  <a:schemeClr val="bg1"/>
                </a:solidFill>
              </a:rPr>
              <a:t>September 2018</a:t>
            </a:r>
            <a:endParaRPr lang="en-ZA" sz="2800" dirty="0">
              <a:solidFill>
                <a:schemeClr val="bg1"/>
              </a:solidFill>
            </a:endParaRPr>
          </a:p>
        </p:txBody>
      </p:sp>
      <p:sp>
        <p:nvSpPr>
          <p:cNvPr id="7" name="Rounded Rectangle 6"/>
          <p:cNvSpPr/>
          <p:nvPr/>
        </p:nvSpPr>
        <p:spPr>
          <a:xfrm>
            <a:off x="5691694" y="2614498"/>
            <a:ext cx="4991100" cy="21954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Simon </a:t>
            </a:r>
            <a:r>
              <a:rPr lang="en-ZA" sz="2800" dirty="0">
                <a:solidFill>
                  <a:schemeClr val="bg1"/>
                </a:solidFill>
              </a:rPr>
              <a:t>Luggya                </a:t>
            </a:r>
            <a:endParaRPr lang="en-ZA" sz="2800" dirty="0" smtClean="0">
              <a:solidFill>
                <a:schemeClr val="bg1"/>
              </a:solidFill>
            </a:endParaRPr>
          </a:p>
          <a:p>
            <a:r>
              <a:rPr lang="en-ZA" sz="2800" dirty="0" smtClean="0">
                <a:solidFill>
                  <a:schemeClr val="bg1"/>
                </a:solidFill>
              </a:rPr>
              <a:t>Zanele </a:t>
            </a:r>
            <a:r>
              <a:rPr lang="en-ZA" sz="2800" dirty="0">
                <a:solidFill>
                  <a:schemeClr val="bg1"/>
                </a:solidFill>
              </a:rPr>
              <a:t>Shilenge               Sibusiso Sotsaka                Zandile Nkabinde </a:t>
            </a:r>
          </a:p>
          <a:p>
            <a:r>
              <a:rPr lang="en-ZA" sz="2800" dirty="0">
                <a:solidFill>
                  <a:schemeClr val="bg1"/>
                </a:solidFill>
              </a:rPr>
              <a:t>Mike Adendorff</a:t>
            </a:r>
          </a:p>
        </p:txBody>
      </p:sp>
      <p:sp>
        <p:nvSpPr>
          <p:cNvPr id="10" name="Rounded Rectangle 9"/>
          <p:cNvSpPr/>
          <p:nvPr/>
        </p:nvSpPr>
        <p:spPr>
          <a:xfrm>
            <a:off x="5676899" y="5882003"/>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V2</a:t>
            </a:r>
            <a:endParaRPr lang="en-ZA" sz="2800" dirty="0">
              <a:solidFill>
                <a:schemeClr val="bg1"/>
              </a:solidFill>
            </a:endParaRPr>
          </a:p>
        </p:txBody>
      </p:sp>
    </p:spTree>
    <p:extLst>
      <p:ext uri="{BB962C8B-B14F-4D97-AF65-F5344CB8AC3E}">
        <p14:creationId xmlns:p14="http://schemas.microsoft.com/office/powerpoint/2010/main" val="71362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Learning outcomes for this course</a:t>
            </a:r>
          </a:p>
        </p:txBody>
      </p:sp>
      <p:sp>
        <p:nvSpPr>
          <p:cNvPr id="3" name="Content Placeholder 2"/>
          <p:cNvSpPr>
            <a:spLocks noGrp="1"/>
          </p:cNvSpPr>
          <p:nvPr>
            <p:ph idx="1"/>
          </p:nvPr>
        </p:nvSpPr>
        <p:spPr>
          <a:xfrm>
            <a:off x="838200" y="1371600"/>
            <a:ext cx="10515600" cy="5181600"/>
          </a:xfrm>
          <a:ln>
            <a:solidFill>
              <a:srgbClr val="0000FF"/>
            </a:solidFill>
          </a:ln>
        </p:spPr>
        <p:txBody>
          <a:bodyPr vert="horz" lIns="91440" tIns="45720" rIns="91440" bIns="45720" rtlCol="0" anchor="t">
            <a:normAutofit lnSpcReduction="10000"/>
          </a:bodyPr>
          <a:lstStyle/>
          <a:p>
            <a:pPr marL="0" indent="0">
              <a:buNone/>
            </a:pPr>
            <a:r>
              <a:rPr lang="en-ZA" sz="2400" dirty="0"/>
              <a:t>When you have completed this course, you should be able to demonstrate:</a:t>
            </a:r>
          </a:p>
          <a:p>
            <a:r>
              <a:rPr lang="en-ZA" sz="2400" dirty="0"/>
              <a:t>a deepened understanding of the roles, responsibilities and rewards attached to being a TVET lecturer, including that of being an agent of social change, as a basis for reflecting on your own practice</a:t>
            </a:r>
            <a:endParaRPr lang="en-ZA" sz="2400" dirty="0">
              <a:cs typeface="Calibri"/>
            </a:endParaRPr>
          </a:p>
          <a:p>
            <a:pPr lvl="0"/>
            <a:r>
              <a:rPr lang="en-ZA" sz="2400" dirty="0"/>
              <a:t>an awareness and understanding of the generic demands and challenges facing TVET lecturers, of the particular demands and challenges facing TVET institutions in South Africa, and the knowledge, skills, attitudes and values required to meet these </a:t>
            </a:r>
          </a:p>
          <a:p>
            <a:pPr lvl="0"/>
            <a:r>
              <a:rPr lang="en-ZA" sz="2400" dirty="0"/>
              <a:t>an awareness of career and learning options and pathways for TVET lecturers</a:t>
            </a:r>
          </a:p>
          <a:p>
            <a:pPr lvl="0"/>
            <a:r>
              <a:rPr lang="en-ZA" sz="2400" dirty="0"/>
              <a:t>an awareness of what constitutes professionalism in education and training, and the ability to impart such principles and values to TVET students</a:t>
            </a:r>
          </a:p>
          <a:p>
            <a:pPr lvl="0"/>
            <a:r>
              <a:rPr lang="en-ZA" sz="2400" dirty="0"/>
              <a:t>an awareness of the particular issues and challenges involved in </a:t>
            </a:r>
            <a:r>
              <a:rPr lang="en-ZA" sz="2400" i="1" dirty="0"/>
              <a:t>becoming</a:t>
            </a:r>
            <a:r>
              <a:rPr lang="en-ZA" sz="2400" dirty="0"/>
              <a:t> a TVET lecturer in the initial years of this career (directed at those new to the profession, and at preparing more experienced lecturers to take on a mentorship role).</a:t>
            </a:r>
          </a:p>
          <a:p>
            <a:pPr marL="0" indent="0">
              <a:buNone/>
            </a:pPr>
            <a:endParaRPr lang="en-ZA" sz="1800" dirty="0"/>
          </a:p>
          <a:p>
            <a:pPr marL="0" indent="0">
              <a:buNone/>
            </a:pPr>
            <a:endParaRPr lang="en-ZA" sz="1800" dirty="0"/>
          </a:p>
          <a:p>
            <a:pPr marL="0" indent="0">
              <a:buNone/>
            </a:pPr>
            <a:endParaRPr lang="en-ZA" sz="1800" dirty="0"/>
          </a:p>
        </p:txBody>
      </p:sp>
    </p:spTree>
    <p:extLst>
      <p:ext uri="{BB962C8B-B14F-4D97-AF65-F5344CB8AC3E}">
        <p14:creationId xmlns:p14="http://schemas.microsoft.com/office/powerpoint/2010/main" val="1868143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27025"/>
            <a:ext cx="10658383" cy="720725"/>
          </a:xfrm>
          <a:solidFill>
            <a:srgbClr val="00B050"/>
          </a:solidFill>
        </p:spPr>
        <p:txBody>
          <a:bodyPr>
            <a:normAutofit/>
          </a:bodyPr>
          <a:lstStyle/>
          <a:p>
            <a:r>
              <a:rPr lang="en-ZA" sz="3200" dirty="0">
                <a:solidFill>
                  <a:schemeClr val="bg1"/>
                </a:solidFill>
                <a:latin typeface="+mn-lt"/>
              </a:rPr>
              <a:t>Course introduction</a:t>
            </a:r>
          </a:p>
        </p:txBody>
      </p:sp>
      <p:sp>
        <p:nvSpPr>
          <p:cNvPr id="3" name="Content Placeholder 2"/>
          <p:cNvSpPr>
            <a:spLocks noGrp="1"/>
          </p:cNvSpPr>
          <p:nvPr>
            <p:ph idx="1"/>
          </p:nvPr>
        </p:nvSpPr>
        <p:spPr>
          <a:xfrm>
            <a:off x="838200" y="1047750"/>
            <a:ext cx="10658382" cy="5717034"/>
          </a:xfrm>
          <a:ln>
            <a:solidFill>
              <a:srgbClr val="0000FF"/>
            </a:solidFill>
          </a:ln>
        </p:spPr>
        <p:txBody>
          <a:bodyPr>
            <a:normAutofit fontScale="25000" lnSpcReduction="20000"/>
          </a:bodyPr>
          <a:lstStyle/>
          <a:p>
            <a:pPr marL="0" indent="0">
              <a:spcBef>
                <a:spcPts val="600"/>
              </a:spcBef>
              <a:buNone/>
              <a:tabLst>
                <a:tab pos="266700" algn="l"/>
              </a:tabLst>
            </a:pPr>
            <a:endParaRPr lang="en-ZA" sz="4900" b="1" dirty="0">
              <a:solidFill>
                <a:srgbClr val="0000FF"/>
              </a:solidFill>
            </a:endParaRPr>
          </a:p>
          <a:p>
            <a:pPr marL="266700" indent="-266700">
              <a:spcBef>
                <a:spcPts val="600"/>
              </a:spcBef>
              <a:spcAft>
                <a:spcPts val="600"/>
              </a:spcAft>
              <a:tabLst>
                <a:tab pos="266700" algn="l"/>
              </a:tabLst>
            </a:pPr>
            <a:r>
              <a:rPr lang="en-ZA" sz="9600" b="1" dirty="0"/>
              <a:t>Why study a course on “being a TVET lecturer”?</a:t>
            </a:r>
          </a:p>
          <a:p>
            <a:pPr marL="265113" indent="-265113">
              <a:spcBef>
                <a:spcPts val="600"/>
              </a:spcBef>
              <a:buNone/>
              <a:tabLst>
                <a:tab pos="266700" algn="l"/>
              </a:tabLst>
            </a:pPr>
            <a:r>
              <a:rPr lang="en-ZA" sz="9600" dirty="0"/>
              <a:t>	This course on </a:t>
            </a:r>
            <a:r>
              <a:rPr lang="en-ZA" sz="9600" i="1" dirty="0"/>
              <a:t>Being a TVET Lecturer </a:t>
            </a:r>
            <a:r>
              <a:rPr lang="en-ZA" sz="9600" dirty="0"/>
              <a:t>forms part of the Advanced Diploma in Technical and Vocational Teaching materials developed by the Department of Higher Education and Training. </a:t>
            </a:r>
            <a:endParaRPr lang="en-ZA" sz="9600" dirty="0" smtClean="0"/>
          </a:p>
          <a:p>
            <a:pPr marL="265113" indent="-265113">
              <a:spcBef>
                <a:spcPts val="600"/>
              </a:spcBef>
              <a:buNone/>
              <a:tabLst>
                <a:tab pos="266700" algn="l"/>
              </a:tabLst>
            </a:pPr>
            <a:r>
              <a:rPr lang="en-ZA" sz="9600" dirty="0"/>
              <a:t>	</a:t>
            </a:r>
            <a:r>
              <a:rPr lang="en-ZA" sz="9600" dirty="0" smtClean="0"/>
              <a:t>It aims to help </a:t>
            </a:r>
            <a:r>
              <a:rPr lang="en-ZA" sz="9600" dirty="0"/>
              <a:t>lecturers to reflect critically on the role and contribution of a TVET lecturer, and to confront the challenges inherent in TVET teaching generally, and in South Africa specifically. In addition, the course explores the issues of </a:t>
            </a:r>
            <a:r>
              <a:rPr lang="en-ZA" sz="9600" dirty="0" smtClean="0"/>
              <a:t>professionalism, </a:t>
            </a:r>
            <a:r>
              <a:rPr lang="en-ZA" sz="9600" dirty="0"/>
              <a:t>and </a:t>
            </a:r>
            <a:r>
              <a:rPr lang="en-ZA" sz="9600" dirty="0" smtClean="0"/>
              <a:t>of life-long </a:t>
            </a:r>
            <a:r>
              <a:rPr lang="en-ZA" sz="9600" dirty="0"/>
              <a:t>learning </a:t>
            </a:r>
            <a:r>
              <a:rPr lang="en-ZA" sz="9600" dirty="0" smtClean="0"/>
              <a:t>as an important part of a career path in </a:t>
            </a:r>
            <a:r>
              <a:rPr lang="en-ZA" sz="9600" dirty="0"/>
              <a:t>the vocational education and training </a:t>
            </a:r>
            <a:r>
              <a:rPr lang="en-ZA" sz="9600" dirty="0" smtClean="0"/>
              <a:t>sector. It </a:t>
            </a:r>
            <a:r>
              <a:rPr lang="en-ZA" sz="9600" dirty="0"/>
              <a:t>concludes by providing guidance for students who are entering the profession, or for more experienced lecturers who are considering taking on a mentoring role in their college. </a:t>
            </a:r>
          </a:p>
          <a:p>
            <a:pPr marL="266700" indent="-266700">
              <a:spcBef>
                <a:spcPts val="600"/>
              </a:spcBef>
              <a:spcAft>
                <a:spcPts val="1200"/>
              </a:spcAft>
              <a:buNone/>
              <a:tabLst>
                <a:tab pos="266700" algn="l"/>
              </a:tabLst>
            </a:pPr>
            <a:r>
              <a:rPr lang="en-ZA" sz="9600" dirty="0"/>
              <a:t>	As such, this course should ideally be introduced and studied </a:t>
            </a:r>
            <a:r>
              <a:rPr lang="en-ZA" sz="9600" dirty="0" smtClean="0"/>
              <a:t>near </a:t>
            </a:r>
            <a:r>
              <a:rPr lang="en-ZA" sz="9600" dirty="0"/>
              <a:t>the beginning of </a:t>
            </a:r>
            <a:r>
              <a:rPr lang="en-ZA" sz="9600" dirty="0" smtClean="0"/>
              <a:t>an </a:t>
            </a:r>
            <a:r>
              <a:rPr lang="en-ZA" sz="9600" dirty="0" err="1"/>
              <a:t>Adv</a:t>
            </a:r>
            <a:r>
              <a:rPr lang="en-ZA" sz="9600" dirty="0"/>
              <a:t> Dip TVT offering, as an introduction to the rest of the programme.</a:t>
            </a:r>
          </a:p>
        </p:txBody>
      </p:sp>
    </p:spTree>
    <p:extLst>
      <p:ext uri="{BB962C8B-B14F-4D97-AF65-F5344CB8AC3E}">
        <p14:creationId xmlns:p14="http://schemas.microsoft.com/office/powerpoint/2010/main" val="425946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205"/>
            <a:ext cx="10515600" cy="720725"/>
          </a:xfrm>
          <a:solidFill>
            <a:srgbClr val="00B050"/>
          </a:solidFill>
        </p:spPr>
        <p:txBody>
          <a:bodyPr>
            <a:normAutofit/>
          </a:bodyPr>
          <a:lstStyle/>
          <a:p>
            <a:r>
              <a:rPr lang="en-ZA" sz="3200" dirty="0">
                <a:solidFill>
                  <a:schemeClr val="bg1"/>
                </a:solidFill>
                <a:latin typeface="+mn-lt"/>
              </a:rPr>
              <a:t>Course introduction (contd.)</a:t>
            </a:r>
          </a:p>
        </p:txBody>
      </p:sp>
      <p:sp>
        <p:nvSpPr>
          <p:cNvPr id="3" name="Content Placeholder 2"/>
          <p:cNvSpPr>
            <a:spLocks noGrp="1"/>
          </p:cNvSpPr>
          <p:nvPr>
            <p:ph idx="1"/>
          </p:nvPr>
        </p:nvSpPr>
        <p:spPr>
          <a:xfrm>
            <a:off x="838200" y="919930"/>
            <a:ext cx="10515600" cy="5938070"/>
          </a:xfrm>
          <a:ln>
            <a:solidFill>
              <a:srgbClr val="0000FF"/>
            </a:solidFill>
          </a:ln>
        </p:spPr>
        <p:txBody>
          <a:bodyPr>
            <a:normAutofit fontScale="85000" lnSpcReduction="20000"/>
          </a:bodyPr>
          <a:lstStyle/>
          <a:p>
            <a:pPr marL="0" indent="0">
              <a:buNone/>
              <a:tabLst>
                <a:tab pos="266700" algn="l"/>
              </a:tabLst>
            </a:pPr>
            <a:r>
              <a:rPr lang="en-ZA" sz="1800" dirty="0"/>
              <a:t> </a:t>
            </a:r>
          </a:p>
          <a:p>
            <a:pPr>
              <a:spcBef>
                <a:spcPts val="0"/>
              </a:spcBef>
              <a:tabLst>
                <a:tab pos="266700" algn="l"/>
              </a:tabLst>
            </a:pPr>
            <a:r>
              <a:rPr lang="en-ZA" b="1" dirty="0"/>
              <a:t>What does this course seek to achieve?</a:t>
            </a:r>
          </a:p>
          <a:p>
            <a:pPr marL="266700" indent="-266700">
              <a:spcBef>
                <a:spcPts val="600"/>
              </a:spcBef>
              <a:spcAft>
                <a:spcPts val="600"/>
              </a:spcAft>
              <a:buNone/>
              <a:tabLst>
                <a:tab pos="266700" algn="l"/>
              </a:tabLst>
            </a:pPr>
            <a:r>
              <a:rPr lang="en-ZA" dirty="0"/>
              <a:t>	The course has been designed to assist you to answer with confidence a number of crucial questions about the profession of TVET lecturer that you have chosen, are contemplating, or in which you may have been serving for some years. </a:t>
            </a:r>
          </a:p>
          <a:p>
            <a:pPr marL="266700" indent="-266700">
              <a:spcBef>
                <a:spcPts val="600"/>
              </a:spcBef>
              <a:tabLst>
                <a:tab pos="266700" algn="l"/>
              </a:tabLst>
            </a:pPr>
            <a:r>
              <a:rPr lang="en-ZA" b="1" dirty="0"/>
              <a:t>What are the prior requirements for undertaking this course?</a:t>
            </a:r>
          </a:p>
          <a:p>
            <a:pPr marL="266700" indent="-266700">
              <a:spcBef>
                <a:spcPts val="600"/>
              </a:spcBef>
              <a:buNone/>
              <a:tabLst>
                <a:tab pos="266700" algn="l"/>
              </a:tabLst>
            </a:pPr>
            <a:r>
              <a:rPr lang="en-ZA" dirty="0"/>
              <a:t>   	The course is aimed at people who are contemplating a career as a TVET lecturer as well as lecturers already serving, hence no prior learning is required. </a:t>
            </a:r>
          </a:p>
          <a:p>
            <a:pPr marL="266700" indent="-266700">
              <a:spcBef>
                <a:spcPts val="600"/>
              </a:spcBef>
              <a:spcAft>
                <a:spcPts val="600"/>
              </a:spcAft>
              <a:buNone/>
              <a:tabLst>
                <a:tab pos="266700" algn="l"/>
              </a:tabLst>
            </a:pPr>
            <a:r>
              <a:rPr lang="en-ZA" dirty="0"/>
              <a:t>	If you wish to use the online version of this course, you will need to have the basic ability to use a computer and the internet, and to have access to adequate internet connectivity (bandwidth …?) However, the text components of this course are all able to be printed from a computer using MS Word.  </a:t>
            </a:r>
          </a:p>
          <a:p>
            <a:pPr defTabSz="266700">
              <a:spcBef>
                <a:spcPts val="600"/>
              </a:spcBef>
              <a:tabLst>
                <a:tab pos="265113" algn="l"/>
              </a:tabLst>
            </a:pPr>
            <a:r>
              <a:rPr lang="en-ZA" dirty="0"/>
              <a:t> </a:t>
            </a:r>
            <a:r>
              <a:rPr lang="en-ZA" b="1" dirty="0"/>
              <a:t>How to use this course learning guide</a:t>
            </a:r>
          </a:p>
          <a:p>
            <a:pPr marL="266700" indent="-266700">
              <a:spcBef>
                <a:spcPts val="600"/>
              </a:spcBef>
              <a:buNone/>
              <a:tabLst>
                <a:tab pos="266700" algn="l"/>
              </a:tabLst>
            </a:pPr>
            <a:r>
              <a:rPr lang="en-ZA" dirty="0"/>
              <a:t>	The course is structured as a series of </a:t>
            </a:r>
            <a:r>
              <a:rPr lang="en-ZA" dirty="0" smtClean="0"/>
              <a:t>6 activities, </a:t>
            </a:r>
            <a:r>
              <a:rPr lang="en-ZA" dirty="0"/>
              <a:t>each based on one or more resources which you will need to engage with and respond to by writing a short reflective piece, before moving on to the next activity.</a:t>
            </a:r>
          </a:p>
          <a:p>
            <a:pPr marL="266700" indent="-266700">
              <a:spcBef>
                <a:spcPts val="600"/>
              </a:spcBef>
              <a:spcAft>
                <a:spcPts val="600"/>
              </a:spcAft>
              <a:buNone/>
              <a:tabLst>
                <a:tab pos="266700" algn="l"/>
              </a:tabLst>
            </a:pPr>
            <a:r>
              <a:rPr lang="en-ZA" dirty="0"/>
              <a:t>	At the end or the course, you will be required to submit a summative response for assessment, which will be assessed by your lecturer or tutor. You will find the assessment criteria for this summative activity set out clearly in an assessment grid, so there will be no mystery as to what you will be expected to achieve.</a:t>
            </a:r>
          </a:p>
        </p:txBody>
      </p:sp>
    </p:spTree>
    <p:extLst>
      <p:ext uri="{BB962C8B-B14F-4D97-AF65-F5344CB8AC3E}">
        <p14:creationId xmlns:p14="http://schemas.microsoft.com/office/powerpoint/2010/main" val="3434146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introduction (contd.)</a:t>
            </a:r>
          </a:p>
        </p:txBody>
      </p:sp>
      <p:sp>
        <p:nvSpPr>
          <p:cNvPr id="3" name="Content Placeholder 2"/>
          <p:cNvSpPr>
            <a:spLocks noGrp="1"/>
          </p:cNvSpPr>
          <p:nvPr>
            <p:ph idx="1"/>
          </p:nvPr>
        </p:nvSpPr>
        <p:spPr>
          <a:xfrm>
            <a:off x="838200" y="1047750"/>
            <a:ext cx="10515600" cy="5505450"/>
          </a:xfrm>
          <a:ln>
            <a:solidFill>
              <a:srgbClr val="0000FF"/>
            </a:solidFill>
          </a:ln>
        </p:spPr>
        <p:txBody>
          <a:bodyPr>
            <a:normAutofit/>
          </a:bodyPr>
          <a:lstStyle/>
          <a:p>
            <a:pPr marL="0" indent="0">
              <a:buNone/>
              <a:tabLst>
                <a:tab pos="266700" algn="l"/>
              </a:tabLst>
            </a:pPr>
            <a:endParaRPr lang="en-ZA" sz="1800" dirty="0">
              <a:solidFill>
                <a:srgbClr val="0000FF"/>
              </a:solidFill>
            </a:endParaRPr>
          </a:p>
          <a:p>
            <a:pPr marL="266700" indent="-266700">
              <a:spcBef>
                <a:spcPts val="600"/>
              </a:spcBef>
              <a:spcAft>
                <a:spcPts val="600"/>
              </a:spcAft>
              <a:tabLst>
                <a:tab pos="266700" algn="l"/>
              </a:tabLst>
            </a:pPr>
            <a:r>
              <a:rPr lang="en-ZA" sz="2400" b="1" dirty="0"/>
              <a:t>What are the course’s study requirements?</a:t>
            </a:r>
          </a:p>
          <a:p>
            <a:pPr marL="0" indent="0">
              <a:lnSpc>
                <a:spcPct val="70000"/>
              </a:lnSpc>
              <a:spcBef>
                <a:spcPts val="0"/>
              </a:spcBef>
              <a:spcAft>
                <a:spcPts val="600"/>
              </a:spcAft>
              <a:buNone/>
              <a:tabLst>
                <a:tab pos="266700" algn="l"/>
              </a:tabLst>
            </a:pPr>
            <a:r>
              <a:rPr lang="en-ZA" sz="2400" dirty="0"/>
              <a:t>	You will need to set aside about 60 hours to complete this course, including 	reading and responding to the resources, and completing the summative 	assessment. Of course different students work at different speeds, </a:t>
            </a:r>
            <a:r>
              <a:rPr lang="en-ZA" sz="2400"/>
              <a:t>so </a:t>
            </a:r>
            <a:r>
              <a:rPr lang="en-ZA" sz="2400" smtClean="0"/>
              <a:t>you may </a:t>
            </a:r>
            <a:r>
              <a:rPr lang="en-ZA" sz="2400" dirty="0"/>
              <a:t>	find that you require more (or slightly less) than 60 hours.</a:t>
            </a:r>
          </a:p>
          <a:p>
            <a:pPr marL="0" indent="0">
              <a:lnSpc>
                <a:spcPct val="70000"/>
              </a:lnSpc>
              <a:spcBef>
                <a:spcPts val="0"/>
              </a:spcBef>
              <a:spcAft>
                <a:spcPts val="600"/>
              </a:spcAft>
              <a:buNone/>
              <a:tabLst>
                <a:tab pos="266700" algn="l"/>
              </a:tabLst>
            </a:pPr>
            <a:r>
              <a:rPr lang="en-ZA" sz="2400" dirty="0"/>
              <a:t>	A suggested way to structure this time is to spend:</a:t>
            </a:r>
          </a:p>
          <a:p>
            <a:pPr marL="541338" indent="-185738">
              <a:lnSpc>
                <a:spcPct val="70000"/>
              </a:lnSpc>
              <a:spcBef>
                <a:spcPts val="0"/>
              </a:spcBef>
              <a:tabLst>
                <a:tab pos="541338" algn="l"/>
              </a:tabLst>
            </a:pPr>
            <a:r>
              <a:rPr lang="en-ZA" sz="2400" dirty="0"/>
              <a:t>about 10 hours on reading the learning guide and text-based resources, and viewing videos;</a:t>
            </a:r>
          </a:p>
          <a:p>
            <a:pPr marL="541338" indent="-185738">
              <a:lnSpc>
                <a:spcPct val="70000"/>
              </a:lnSpc>
              <a:spcBef>
                <a:spcPts val="0"/>
              </a:spcBef>
              <a:tabLst>
                <a:tab pos="541338" algn="l"/>
              </a:tabLst>
            </a:pPr>
            <a:r>
              <a:rPr lang="en-ZA" sz="2400" dirty="0"/>
              <a:t>about 30 hours on activities and reflection in response to reflection questions; and</a:t>
            </a:r>
          </a:p>
          <a:p>
            <a:pPr marL="541338" indent="-185738">
              <a:lnSpc>
                <a:spcPct val="70000"/>
              </a:lnSpc>
              <a:spcBef>
                <a:spcPts val="0"/>
              </a:spcBef>
              <a:tabLst>
                <a:tab pos="541338" algn="l"/>
              </a:tabLst>
            </a:pPr>
            <a:r>
              <a:rPr lang="en-ZA" sz="2400" dirty="0"/>
              <a:t>about 20 hours on planning, writing and editing your summative assessment task.</a:t>
            </a:r>
          </a:p>
        </p:txBody>
      </p:sp>
    </p:spTree>
    <p:extLst>
      <p:ext uri="{BB962C8B-B14F-4D97-AF65-F5344CB8AC3E}">
        <p14:creationId xmlns:p14="http://schemas.microsoft.com/office/powerpoint/2010/main" val="102582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149"/>
            <a:ext cx="10515600" cy="648928"/>
          </a:xfrm>
          <a:solidFill>
            <a:srgbClr val="00B050"/>
          </a:solidFill>
        </p:spPr>
        <p:txBody>
          <a:bodyPr>
            <a:normAutofit/>
          </a:bodyPr>
          <a:lstStyle/>
          <a:p>
            <a:r>
              <a:rPr lang="en-ZA" sz="3200" dirty="0">
                <a:solidFill>
                  <a:schemeClr val="bg1"/>
                </a:solidFill>
                <a:latin typeface="+mn-lt"/>
              </a:rPr>
              <a:t>Key terms</a:t>
            </a:r>
          </a:p>
        </p:txBody>
      </p:sp>
      <p:sp>
        <p:nvSpPr>
          <p:cNvPr id="3" name="Content Placeholder 2"/>
          <p:cNvSpPr>
            <a:spLocks noGrp="1"/>
          </p:cNvSpPr>
          <p:nvPr>
            <p:ph idx="1"/>
          </p:nvPr>
        </p:nvSpPr>
        <p:spPr>
          <a:xfrm>
            <a:off x="838200" y="973395"/>
            <a:ext cx="10515600" cy="5884606"/>
          </a:xfrm>
          <a:ln>
            <a:solidFill>
              <a:srgbClr val="0000FF"/>
            </a:solidFill>
          </a:ln>
        </p:spPr>
        <p:txBody>
          <a:bodyPr vert="horz" lIns="91440" tIns="45720" rIns="91440" bIns="45720" rtlCol="0" anchor="t">
            <a:normAutofit fontScale="85000" lnSpcReduction="20000"/>
          </a:bodyPr>
          <a:lstStyle/>
          <a:p>
            <a:pPr marL="0" indent="0">
              <a:buNone/>
            </a:pPr>
            <a:r>
              <a:rPr lang="en-ZA" sz="2400" dirty="0"/>
              <a:t>The following are some key terms that you will need to be familiar with in order to complete the course:</a:t>
            </a:r>
          </a:p>
          <a:p>
            <a:pPr marL="0" indent="0">
              <a:buNone/>
            </a:pPr>
            <a:r>
              <a:rPr lang="en-ZA" sz="2400" b="1" dirty="0"/>
              <a:t>dual role </a:t>
            </a:r>
            <a:r>
              <a:rPr lang="en-ZA" sz="2400" dirty="0"/>
              <a:t>(of a TVET lecturer): educating/training students towards both occupational proficiency, with an eye on the needs of the economy/workplace/employer, and towards realising the student’s potential, with an eye on the needs of the student</a:t>
            </a:r>
            <a:r>
              <a:rPr lang="en-ZA" sz="2400" dirty="0">
                <a:cs typeface="Calibri"/>
              </a:rPr>
              <a:t> (see "role")</a:t>
            </a:r>
          </a:p>
          <a:p>
            <a:pPr marL="0" indent="0">
              <a:buNone/>
            </a:pPr>
            <a:r>
              <a:rPr lang="en-ZA" sz="2400" b="1" dirty="0"/>
              <a:t>life-long learning</a:t>
            </a:r>
            <a:r>
              <a:rPr lang="en-ZA" sz="2400" dirty="0"/>
              <a:t>: the use of both formal and informal learning opportunities throughout one's life in order to foster the continuous development and improvement of one’s knowledge and skills needed for employment and/or personal fulfilment. It often involves career path development, reskilling or upgrading one’s qualifications and skill</a:t>
            </a:r>
            <a:endParaRPr lang="en-ZA" sz="2400" dirty="0">
              <a:cs typeface="Calibri"/>
            </a:endParaRPr>
          </a:p>
          <a:p>
            <a:pPr marL="0" indent="0">
              <a:buNone/>
            </a:pPr>
            <a:r>
              <a:rPr lang="en-ZA" sz="2400" b="1" dirty="0"/>
              <a:t>profession</a:t>
            </a:r>
            <a:r>
              <a:rPr lang="en-ZA" sz="2400" dirty="0"/>
              <a:t>: a </a:t>
            </a:r>
            <a:r>
              <a:rPr lang="en-ZA" sz="2400" i="1" u="sng" dirty="0">
                <a:hlinkClick r:id="rId2" action="ppaction://hlinksldjump" tooltip="vocation"/>
              </a:rPr>
              <a:t>vocation</a:t>
            </a:r>
            <a:r>
              <a:rPr lang="en-ZA" sz="2400" dirty="0"/>
              <a:t> founded on expertise in a specific field (usually acquired through a high level of education and training, and maintained through continuing professional development), and committed to recognised ethical standards and integrity with the purpose of protecting the interests of clients and the promotion of the public good. Professionals do not simply apply rules or standard procedures systematically from one situation to the next</a:t>
            </a:r>
            <a:r>
              <a:rPr lang="en-ZA" sz="2400" baseline="30000" dirty="0"/>
              <a:t>1</a:t>
            </a:r>
            <a:r>
              <a:rPr lang="en-ZA" sz="2400" dirty="0"/>
              <a:t>, but are entrusted with making discretionary judgements in situations of unavoidable uncertainty</a:t>
            </a:r>
            <a:r>
              <a:rPr lang="en-ZA" sz="2400" baseline="30000" dirty="0"/>
              <a:t>2</a:t>
            </a:r>
            <a:r>
              <a:rPr lang="en-ZA" sz="2400" dirty="0"/>
              <a:t>.  Membership of a profession is at core an indicator of trust and expertise; knowledge and the commitment to the welfare of the client are the basis for permission to practice, which resides in the organised professional body.</a:t>
            </a:r>
          </a:p>
          <a:p>
            <a:pPr marL="0" indent="0">
              <a:buNone/>
            </a:pPr>
            <a:r>
              <a:rPr lang="en-ZA" sz="2400" b="1" dirty="0"/>
              <a:t>professionalism</a:t>
            </a:r>
            <a:r>
              <a:rPr lang="en-ZA" sz="2400" dirty="0"/>
              <a:t>: personally-held beliefs about one’s own conduct as a professional, usually linked to upholding in one’s practice the principles, laws, ethics and conventions of the particular profession, including such behaviour as maintaining confidentiality, putting the client’s interests first, and keeping up to date in one’s field</a:t>
            </a:r>
          </a:p>
          <a:p>
            <a:pPr marL="0" indent="0">
              <a:buNone/>
            </a:pPr>
            <a:r>
              <a:rPr lang="en-ZA" sz="1800" baseline="30000" dirty="0"/>
              <a:t>1</a:t>
            </a:r>
            <a:r>
              <a:rPr lang="en-ZA" sz="1800" dirty="0"/>
              <a:t> Sch</a:t>
            </a:r>
            <a:r>
              <a:rPr lang="en-ZA" sz="1800" dirty="0">
                <a:latin typeface="Calibri" panose="020F0502020204030204" pitchFamily="34" charset="0"/>
              </a:rPr>
              <a:t>ö</a:t>
            </a:r>
            <a:r>
              <a:rPr lang="en-ZA" sz="1800" dirty="0"/>
              <a:t>n, Robert (1987)</a:t>
            </a:r>
            <a:r>
              <a:rPr lang="en-ZA" sz="1600" dirty="0"/>
              <a:t> </a:t>
            </a:r>
            <a:r>
              <a:rPr lang="en-ZA" sz="1800" i="1" dirty="0"/>
              <a:t>Educating the reflective practitioner.</a:t>
            </a:r>
            <a:r>
              <a:rPr lang="en-ZA" sz="1800" dirty="0"/>
              <a:t> San Francisco: Jossey-Bass.</a:t>
            </a:r>
            <a:endParaRPr lang="en-ZA" sz="1800" baseline="30000" dirty="0"/>
          </a:p>
          <a:p>
            <a:pPr marL="0" indent="0">
              <a:buNone/>
            </a:pPr>
            <a:r>
              <a:rPr lang="en-ZA" sz="1800" baseline="30000" dirty="0"/>
              <a:t>2</a:t>
            </a:r>
            <a:r>
              <a:rPr lang="en-ZA" sz="1800" dirty="0"/>
              <a:t> Fullan, Michael and Hargreaves, Andy (1992) </a:t>
            </a:r>
            <a:r>
              <a:rPr lang="en-ZA" sz="1800" i="1" dirty="0"/>
              <a:t>What’s worth fighting for in your school? Working together for improvement. </a:t>
            </a:r>
            <a:r>
              <a:rPr lang="en-ZA" sz="1800" dirty="0"/>
              <a:t>Beckenham: Open University Press.</a:t>
            </a:r>
            <a:endParaRPr lang="en-ZA" sz="1800" baseline="30000" dirty="0"/>
          </a:p>
        </p:txBody>
      </p:sp>
    </p:spTree>
    <p:extLst>
      <p:ext uri="{BB962C8B-B14F-4D97-AF65-F5344CB8AC3E}">
        <p14:creationId xmlns:p14="http://schemas.microsoft.com/office/powerpoint/2010/main" val="2940901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5975"/>
            <a:ext cx="10515600" cy="668593"/>
          </a:xfrm>
          <a:solidFill>
            <a:srgbClr val="00B050"/>
          </a:solidFill>
        </p:spPr>
        <p:txBody>
          <a:bodyPr>
            <a:normAutofit/>
          </a:bodyPr>
          <a:lstStyle/>
          <a:p>
            <a:r>
              <a:rPr lang="en-ZA" sz="3200" dirty="0">
                <a:solidFill>
                  <a:schemeClr val="bg1"/>
                </a:solidFill>
                <a:latin typeface="+mn-lt"/>
              </a:rPr>
              <a:t>Key terms (contd.)</a:t>
            </a:r>
          </a:p>
        </p:txBody>
      </p:sp>
      <p:sp>
        <p:nvSpPr>
          <p:cNvPr id="3" name="Content Placeholder 2"/>
          <p:cNvSpPr>
            <a:spLocks noGrp="1"/>
          </p:cNvSpPr>
          <p:nvPr>
            <p:ph idx="1"/>
          </p:nvPr>
        </p:nvSpPr>
        <p:spPr>
          <a:xfrm>
            <a:off x="838200" y="1130710"/>
            <a:ext cx="10515600" cy="5422490"/>
          </a:xfrm>
          <a:ln>
            <a:solidFill>
              <a:srgbClr val="0000FF"/>
            </a:solidFill>
          </a:ln>
        </p:spPr>
        <p:txBody>
          <a:bodyPr>
            <a:normAutofit/>
          </a:bodyPr>
          <a:lstStyle/>
          <a:p>
            <a:pPr marL="0" indent="0">
              <a:lnSpc>
                <a:spcPct val="70000"/>
              </a:lnSpc>
              <a:spcBef>
                <a:spcPts val="600"/>
              </a:spcBef>
              <a:buNone/>
            </a:pPr>
            <a:r>
              <a:rPr lang="en-ZA" sz="2200" b="1" dirty="0"/>
              <a:t>role</a:t>
            </a:r>
            <a:r>
              <a:rPr lang="en-ZA" sz="2200" dirty="0"/>
              <a:t>: function within, for example, society; what society or the public “expects” of any person performing such a function</a:t>
            </a:r>
          </a:p>
          <a:p>
            <a:pPr marL="0" indent="0">
              <a:lnSpc>
                <a:spcPct val="70000"/>
              </a:lnSpc>
              <a:spcBef>
                <a:spcPts val="600"/>
              </a:spcBef>
              <a:buNone/>
            </a:pPr>
            <a:r>
              <a:rPr lang="en-ZA" sz="2200" b="1" dirty="0"/>
              <a:t>socio-economic responsibility</a:t>
            </a:r>
            <a:r>
              <a:rPr lang="en-ZA" sz="2200" dirty="0"/>
              <a:t>: an organisation’s or individual’s assumed obligation to act for the benefit of society at large </a:t>
            </a:r>
          </a:p>
          <a:p>
            <a:pPr marL="0" indent="0">
              <a:lnSpc>
                <a:spcPct val="70000"/>
              </a:lnSpc>
              <a:spcBef>
                <a:spcPts val="600"/>
              </a:spcBef>
              <a:buNone/>
            </a:pPr>
            <a:r>
              <a:rPr lang="en-ZA" sz="2200" b="1" dirty="0"/>
              <a:t>transformation</a:t>
            </a:r>
            <a:r>
              <a:rPr lang="en-ZA" sz="2200" dirty="0"/>
              <a:t>: thorough-going change in society aimed at social equity, eradicating poverty and discrimination, etc., i.e. not merely “cosmetic” change so that things </a:t>
            </a:r>
            <a:r>
              <a:rPr lang="en-ZA" sz="2200" i="1" dirty="0"/>
              <a:t>seem</a:t>
            </a:r>
            <a:r>
              <a:rPr lang="en-ZA" sz="2200" dirty="0"/>
              <a:t> better for citizens, or reform so that social arrangements “work better” without really improving people’s lives in any significant way. </a:t>
            </a:r>
            <a:endParaRPr lang="en-ZA" sz="2200" b="1" dirty="0"/>
          </a:p>
          <a:p>
            <a:pPr marL="0" indent="0">
              <a:lnSpc>
                <a:spcPct val="70000"/>
              </a:lnSpc>
              <a:spcBef>
                <a:spcPts val="600"/>
              </a:spcBef>
              <a:buNone/>
            </a:pPr>
            <a:r>
              <a:rPr lang="en-ZA" sz="2200" b="1" dirty="0"/>
              <a:t>TVET lecturer</a:t>
            </a:r>
            <a:r>
              <a:rPr lang="en-ZA" sz="2200" dirty="0"/>
              <a:t>: a person who gives lectures at a college of technical/vocational education and training, ideally possessing a combination of particular industrial/vocational knowledge and skills, and the appropriate </a:t>
            </a:r>
            <a:r>
              <a:rPr lang="en-ZA" sz="2200" i="1" dirty="0"/>
              <a:t>educator</a:t>
            </a:r>
            <a:r>
              <a:rPr lang="en-ZA" sz="2200" dirty="0"/>
              <a:t> knowledge and skills required to educate and train students in that field</a:t>
            </a:r>
          </a:p>
          <a:p>
            <a:pPr marL="0" indent="0">
              <a:lnSpc>
                <a:spcPct val="70000"/>
              </a:lnSpc>
              <a:spcBef>
                <a:spcPts val="600"/>
              </a:spcBef>
              <a:buNone/>
            </a:pPr>
            <a:r>
              <a:rPr lang="en-ZA" sz="2200" b="1" dirty="0"/>
              <a:t>vocation</a:t>
            </a:r>
            <a:r>
              <a:rPr lang="en-ZA" sz="2200" dirty="0"/>
              <a:t> (as used in this course): an occupation or profession requiring skill and dedication, for which one has a special aptitude or inclination, or for which one feels somehow “ordained” or “called” </a:t>
            </a:r>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092260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5" y="365125"/>
            <a:ext cx="11051459" cy="796925"/>
          </a:xfrm>
          <a:solidFill>
            <a:srgbClr val="FF6600"/>
          </a:solidFill>
        </p:spPr>
        <p:txBody>
          <a:bodyPr>
            <a:noAutofit/>
          </a:bodyPr>
          <a:lstStyle/>
          <a:p>
            <a:r>
              <a:rPr lang="en-ZA" sz="4000" b="1" dirty="0">
                <a:solidFill>
                  <a:schemeClr val="bg1"/>
                </a:solidFill>
              </a:rPr>
              <a:t>Section 1: The role and contribution of a TVET lecturer</a:t>
            </a:r>
          </a:p>
        </p:txBody>
      </p:sp>
      <p:sp>
        <p:nvSpPr>
          <p:cNvPr id="3" name="Content Placeholder 2"/>
          <p:cNvSpPr>
            <a:spLocks noGrp="1"/>
          </p:cNvSpPr>
          <p:nvPr>
            <p:ph idx="1"/>
          </p:nvPr>
        </p:nvSpPr>
        <p:spPr>
          <a:xfrm>
            <a:off x="838200" y="1476375"/>
            <a:ext cx="10515600" cy="5029200"/>
          </a:xfrm>
        </p:spPr>
        <p:txBody>
          <a:bodyPr>
            <a:normAutofit/>
          </a:bodyPr>
          <a:lstStyle/>
          <a:p>
            <a:r>
              <a:rPr lang="en-ZA" sz="2400" dirty="0"/>
              <a:t>What exactly </a:t>
            </a:r>
            <a:r>
              <a:rPr lang="en-ZA" sz="2400" i="1" dirty="0"/>
              <a:t>is</a:t>
            </a:r>
            <a:r>
              <a:rPr lang="en-ZA" sz="2400" dirty="0"/>
              <a:t> a TVET lecturer? What sort of contribution can TVET lecturers make in society? </a:t>
            </a:r>
          </a:p>
          <a:p>
            <a:r>
              <a:rPr lang="en-ZA" sz="2400" dirty="0"/>
              <a:t>What are society’s expectations of a TVET lecturer? </a:t>
            </a:r>
          </a:p>
          <a:p>
            <a:r>
              <a:rPr lang="en-ZA" sz="2400" dirty="0"/>
              <a:t>While contributing to society, should TVET lecturers also be contributing to</a:t>
            </a:r>
            <a:r>
              <a:rPr lang="en-ZA" sz="2400" i="1" dirty="0"/>
              <a:t> transforming </a:t>
            </a:r>
            <a:r>
              <a:rPr lang="en-ZA" sz="2400" dirty="0"/>
              <a:t>society? </a:t>
            </a:r>
          </a:p>
          <a:p>
            <a:r>
              <a:rPr lang="en-ZA" sz="2400" dirty="0"/>
              <a:t>Is the occupation of being a TVET lecturer a vocation? </a:t>
            </a:r>
          </a:p>
          <a:p>
            <a:r>
              <a:rPr lang="en-ZA" sz="2400" dirty="0"/>
              <a:t>Is the occupation of being a TVET lecturer a profession? </a:t>
            </a:r>
          </a:p>
          <a:p>
            <a:r>
              <a:rPr lang="en-ZA" sz="2400" dirty="0"/>
              <a:t>What particular rewards and opportunities does it offer?</a:t>
            </a:r>
          </a:p>
          <a:p>
            <a:pPr marL="228600" lvl="1">
              <a:spcBef>
                <a:spcPts val="1000"/>
              </a:spcBef>
            </a:pPr>
            <a:r>
              <a:rPr lang="en-ZA" dirty="0" smtClean="0"/>
              <a:t>What has been the effect of the changing role </a:t>
            </a:r>
            <a:r>
              <a:rPr lang="en-ZA" dirty="0"/>
              <a:t>of TVET </a:t>
            </a:r>
            <a:r>
              <a:rPr lang="en-ZA" i="1" dirty="0"/>
              <a:t>institutions</a:t>
            </a:r>
            <a:r>
              <a:rPr lang="en-ZA" dirty="0"/>
              <a:t> in a changing South Africa (past, </a:t>
            </a:r>
            <a:r>
              <a:rPr lang="en-ZA" dirty="0" smtClean="0"/>
              <a:t>present).</a:t>
            </a:r>
            <a:endParaRPr lang="en-ZA" dirty="0"/>
          </a:p>
          <a:p>
            <a:endParaRPr lang="en-ZA" dirty="0"/>
          </a:p>
          <a:p>
            <a:endParaRPr lang="en-ZA" dirty="0"/>
          </a:p>
        </p:txBody>
      </p:sp>
    </p:spTree>
    <p:extLst>
      <p:ext uri="{BB962C8B-B14F-4D97-AF65-F5344CB8AC3E}">
        <p14:creationId xmlns:p14="http://schemas.microsoft.com/office/powerpoint/2010/main" val="3661497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fontScale="90000"/>
          </a:bodyPr>
          <a:lstStyle/>
          <a:p>
            <a:r>
              <a:rPr lang="en-ZA" sz="3200" dirty="0">
                <a:solidFill>
                  <a:schemeClr val="bg1"/>
                </a:solidFill>
                <a:latin typeface="+mn-lt"/>
              </a:rPr>
              <a:t/>
            </a:r>
            <a:br>
              <a:rPr lang="en-ZA" sz="3200" dirty="0">
                <a:solidFill>
                  <a:schemeClr val="bg1"/>
                </a:solidFill>
                <a:latin typeface="+mn-lt"/>
              </a:rPr>
            </a:br>
            <a:r>
              <a:rPr lang="en-ZA" sz="3600" dirty="0">
                <a:solidFill>
                  <a:schemeClr val="bg1"/>
                </a:solidFill>
                <a:latin typeface="+mn-lt"/>
              </a:rPr>
              <a:t>Introductory Activity: What exactly </a:t>
            </a:r>
            <a:r>
              <a:rPr lang="en-ZA" sz="3600" i="1" dirty="0">
                <a:solidFill>
                  <a:schemeClr val="bg1"/>
                </a:solidFill>
                <a:latin typeface="+mn-lt"/>
              </a:rPr>
              <a:t>is</a:t>
            </a:r>
            <a:r>
              <a:rPr lang="en-ZA" sz="3600" dirty="0">
                <a:solidFill>
                  <a:schemeClr val="bg1"/>
                </a:solidFill>
                <a:latin typeface="+mn-lt"/>
              </a:rPr>
              <a:t> a TVET lecturer? </a:t>
            </a:r>
            <a:r>
              <a:rPr lang="en-ZA" sz="3200" dirty="0">
                <a:solidFill>
                  <a:schemeClr val="bg1"/>
                </a:solidFill>
              </a:rPr>
              <a:t/>
            </a:r>
            <a:br>
              <a:rPr lang="en-ZA" sz="3200" dirty="0">
                <a:solidFill>
                  <a:schemeClr val="bg1"/>
                </a:solidFill>
              </a:rPr>
            </a:b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85000" lnSpcReduction="20000"/>
          </a:bodyPr>
          <a:lstStyle/>
          <a:p>
            <a:pPr marL="0" indent="0">
              <a:buNone/>
            </a:pPr>
            <a:r>
              <a:rPr lang="en-ZA" sz="2400" dirty="0"/>
              <a:t>Activity 1.1: </a:t>
            </a:r>
          </a:p>
          <a:p>
            <a:pPr marL="457200" lvl="1" indent="0">
              <a:buNone/>
            </a:pPr>
            <a:r>
              <a:rPr lang="en-ZA" dirty="0"/>
              <a:t>Resource: Reading 1 – This reading, entitled something like “Being a TVET Lecturer”, </a:t>
            </a:r>
            <a:r>
              <a:rPr lang="en-ZA" b="1" dirty="0"/>
              <a:t>needs to be written</a:t>
            </a:r>
            <a:r>
              <a:rPr lang="en-ZA" dirty="0"/>
              <a:t>, to cover, briefly, the first 4 questions in Frame 10 above:  </a:t>
            </a:r>
          </a:p>
          <a:p>
            <a:pPr lvl="1"/>
            <a:r>
              <a:rPr lang="en-ZA" dirty="0"/>
              <a:t>What exactly </a:t>
            </a:r>
            <a:r>
              <a:rPr lang="en-ZA" i="1" dirty="0"/>
              <a:t>is</a:t>
            </a:r>
            <a:r>
              <a:rPr lang="en-ZA" dirty="0"/>
              <a:t> a TVET lecturer? </a:t>
            </a:r>
          </a:p>
          <a:p>
            <a:pPr lvl="1"/>
            <a:r>
              <a:rPr lang="en-ZA" dirty="0"/>
              <a:t>What are society’s basic expectations of a TVET lecturer? </a:t>
            </a:r>
            <a:r>
              <a:rPr lang="en-ZA" dirty="0" smtClean="0"/>
              <a:t>What </a:t>
            </a:r>
            <a:r>
              <a:rPr lang="en-ZA" dirty="0"/>
              <a:t>particular function does the TVET lecturer serve in society, that no-one else does – what does society expect of him/her</a:t>
            </a:r>
            <a:r>
              <a:rPr lang="en-ZA" dirty="0" smtClean="0"/>
              <a:t>?</a:t>
            </a:r>
          </a:p>
          <a:p>
            <a:pPr lvl="1"/>
            <a:r>
              <a:rPr lang="en-ZA" i="1" dirty="0"/>
              <a:t>Serving</a:t>
            </a:r>
            <a:r>
              <a:rPr lang="en-ZA" dirty="0"/>
              <a:t> society, or helping to </a:t>
            </a:r>
            <a:r>
              <a:rPr lang="en-ZA" i="1" dirty="0"/>
              <a:t>transform</a:t>
            </a:r>
            <a:r>
              <a:rPr lang="en-ZA" dirty="0"/>
              <a:t> society, or both</a:t>
            </a:r>
            <a:r>
              <a:rPr lang="en-ZA" dirty="0" smtClean="0"/>
              <a:t>? </a:t>
            </a:r>
            <a:endParaRPr lang="en-ZA" dirty="0"/>
          </a:p>
          <a:p>
            <a:pPr lvl="1"/>
            <a:r>
              <a:rPr lang="en-ZA" dirty="0" smtClean="0"/>
              <a:t>Is </a:t>
            </a:r>
            <a:r>
              <a:rPr lang="en-ZA" dirty="0"/>
              <a:t>the occupation of being a TVET lecturer a vocation? Explore what this means. If it </a:t>
            </a:r>
            <a:r>
              <a:rPr lang="en-ZA" i="1" dirty="0"/>
              <a:t>is</a:t>
            </a:r>
            <a:r>
              <a:rPr lang="en-ZA" dirty="0"/>
              <a:t> a vocation, what makes it thus? </a:t>
            </a:r>
            <a:endParaRPr lang="en-ZA" dirty="0" smtClean="0"/>
          </a:p>
          <a:p>
            <a:pPr lvl="1"/>
            <a:r>
              <a:rPr lang="en-ZA" dirty="0" smtClean="0"/>
              <a:t>What </a:t>
            </a:r>
            <a:r>
              <a:rPr lang="en-ZA" dirty="0"/>
              <a:t>particular </a:t>
            </a:r>
            <a:r>
              <a:rPr lang="en-ZA" i="1" dirty="0"/>
              <a:t>rewards</a:t>
            </a:r>
            <a:r>
              <a:rPr lang="en-ZA" dirty="0"/>
              <a:t> does the occupation of lecturing in TVET offer? </a:t>
            </a:r>
          </a:p>
          <a:p>
            <a:pPr lvl="1"/>
            <a:r>
              <a:rPr lang="en-ZA" dirty="0" smtClean="0"/>
              <a:t>What has been the effect of the changing role </a:t>
            </a:r>
            <a:r>
              <a:rPr lang="en-ZA" dirty="0"/>
              <a:t>of TVET </a:t>
            </a:r>
            <a:r>
              <a:rPr lang="en-ZA" i="1" dirty="0"/>
              <a:t>institutions</a:t>
            </a:r>
            <a:r>
              <a:rPr lang="en-ZA" dirty="0"/>
              <a:t> in a changing South Africa (</a:t>
            </a:r>
            <a:r>
              <a:rPr lang="en-ZA" dirty="0" smtClean="0"/>
              <a:t>past and present)?</a:t>
            </a:r>
            <a:endParaRPr lang="en-ZA" dirty="0"/>
          </a:p>
          <a:p>
            <a:pPr marL="457200" lvl="1" indent="0">
              <a:buNone/>
            </a:pPr>
            <a:r>
              <a:rPr lang="en-ZA" dirty="0">
                <a:solidFill>
                  <a:srgbClr val="C00000"/>
                </a:solidFill>
              </a:rPr>
              <a:t>[</a:t>
            </a:r>
            <a:r>
              <a:rPr lang="en-ZA" dirty="0" smtClean="0">
                <a:solidFill>
                  <a:srgbClr val="C00000"/>
                </a:solidFill>
              </a:rPr>
              <a:t>Mike </a:t>
            </a:r>
            <a:r>
              <a:rPr lang="en-ZA" dirty="0">
                <a:solidFill>
                  <a:srgbClr val="C00000"/>
                </a:solidFill>
              </a:rPr>
              <a:t>will draft this passage, and run it past Ms Aruna Singh, Mr Keith </a:t>
            </a:r>
            <a:r>
              <a:rPr lang="en-ZA" dirty="0" err="1">
                <a:solidFill>
                  <a:srgbClr val="C00000"/>
                </a:solidFill>
              </a:rPr>
              <a:t>Loynes</a:t>
            </a:r>
            <a:r>
              <a:rPr lang="en-ZA" dirty="0">
                <a:solidFill>
                  <a:srgbClr val="C00000"/>
                </a:solidFill>
              </a:rPr>
              <a:t>, Prof Joy Papier, Dr Andre van der Bijl, and three Deputy Principals Academic at TVET colleges for comment and </a:t>
            </a:r>
            <a:r>
              <a:rPr lang="en-ZA" dirty="0" smtClean="0">
                <a:solidFill>
                  <a:srgbClr val="C00000"/>
                </a:solidFill>
              </a:rPr>
              <a:t>additions/deletions]</a:t>
            </a:r>
            <a:endParaRPr lang="en-ZA" dirty="0">
              <a:solidFill>
                <a:srgbClr val="C00000"/>
              </a:solidFill>
            </a:endParaRPr>
          </a:p>
          <a:p>
            <a:r>
              <a:rPr lang="en-ZA" sz="2400" dirty="0"/>
              <a:t>Reflection questions, and your response </a:t>
            </a:r>
          </a:p>
          <a:p>
            <a:r>
              <a:rPr lang="en-ZA" sz="2400" dirty="0"/>
              <a:t>Peer discussion (asynchronous – optional)</a:t>
            </a:r>
          </a:p>
          <a:p>
            <a:r>
              <a:rPr lang="en-ZA" sz="2400" dirty="0"/>
              <a:t>Discussion by the lecturer (text)</a:t>
            </a:r>
          </a:p>
          <a:p>
            <a:r>
              <a:rPr lang="en-ZA" sz="2400" dirty="0"/>
              <a:t>Key points</a:t>
            </a: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0123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fontScale="90000"/>
          </a:bodyPr>
          <a:lstStyle/>
          <a:p>
            <a:r>
              <a:rPr lang="en-ZA" sz="3200" dirty="0">
                <a:solidFill>
                  <a:schemeClr val="bg1"/>
                </a:solidFill>
                <a:latin typeface="+mn-lt"/>
              </a:rPr>
              <a:t/>
            </a:r>
            <a:br>
              <a:rPr lang="en-ZA" sz="3200" dirty="0">
                <a:solidFill>
                  <a:schemeClr val="bg1"/>
                </a:solidFill>
                <a:latin typeface="+mn-lt"/>
              </a:rPr>
            </a:br>
            <a:r>
              <a:rPr lang="en-ZA" sz="3600" dirty="0">
                <a:solidFill>
                  <a:schemeClr val="bg1"/>
                </a:solidFill>
                <a:latin typeface="+mn-lt"/>
              </a:rPr>
              <a:t>Introductory Activity: What exactly </a:t>
            </a:r>
            <a:r>
              <a:rPr lang="en-ZA" sz="3600" i="1" dirty="0">
                <a:solidFill>
                  <a:schemeClr val="bg1"/>
                </a:solidFill>
                <a:latin typeface="+mn-lt"/>
              </a:rPr>
              <a:t>is</a:t>
            </a:r>
            <a:r>
              <a:rPr lang="en-ZA" sz="3600" dirty="0">
                <a:solidFill>
                  <a:schemeClr val="bg1"/>
                </a:solidFill>
                <a:latin typeface="+mn-lt"/>
              </a:rPr>
              <a:t> a TVET lecturer? (contd.) </a:t>
            </a:r>
            <a:r>
              <a:rPr lang="en-ZA" sz="3200" dirty="0">
                <a:solidFill>
                  <a:schemeClr val="bg1"/>
                </a:solidFill>
              </a:rPr>
              <a:t/>
            </a:r>
            <a:br>
              <a:rPr lang="en-ZA" sz="3200" dirty="0">
                <a:solidFill>
                  <a:schemeClr val="bg1"/>
                </a:solidFill>
              </a:rPr>
            </a:b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4647460"/>
          </a:xfrm>
          <a:ln>
            <a:solidFill>
              <a:srgbClr val="0000FF"/>
            </a:solidFill>
          </a:ln>
        </p:spPr>
        <p:txBody>
          <a:bodyPr>
            <a:normAutofit/>
          </a:bodyPr>
          <a:lstStyle/>
          <a:p>
            <a:pPr marL="0" indent="0">
              <a:buNone/>
            </a:pPr>
            <a:r>
              <a:rPr lang="en-ZA" sz="2400" dirty="0"/>
              <a:t>Activity 1.2: </a:t>
            </a:r>
          </a:p>
          <a:p>
            <a:pPr marL="541338" indent="0">
              <a:buNone/>
            </a:pPr>
            <a:r>
              <a:rPr lang="en-ZA" sz="2000" dirty="0"/>
              <a:t>Resource: Reading 2– Slightly adapt for TVET lecturers activities 8 and 9 on pp 29-33 in SAIDE’s </a:t>
            </a:r>
            <a:r>
              <a:rPr lang="en-ZA" sz="2000" i="1" dirty="0"/>
              <a:t>Being a Teacher </a:t>
            </a:r>
            <a:r>
              <a:rPr lang="en-ZA" sz="2000" dirty="0">
                <a:hlinkClick r:id="rId2"/>
              </a:rPr>
              <a:t>http://</a:t>
            </a:r>
            <a:r>
              <a:rPr lang="en-ZA" sz="2000" dirty="0">
                <a:solidFill>
                  <a:schemeClr val="accent1">
                    <a:lumMod val="75000"/>
                  </a:schemeClr>
                </a:solidFill>
                <a:hlinkClick r:id="rId2"/>
              </a:rPr>
              <a:t>www.oerafrica.org/system/files/8801/being-teacher-guideb_0.pdf?file=1&amp;type=node&amp;id=8801&amp;force</a:t>
            </a:r>
            <a:r>
              <a:rPr lang="en-ZA" sz="2000" dirty="0">
                <a:solidFill>
                  <a:schemeClr val="accent1">
                    <a:lumMod val="75000"/>
                  </a:schemeClr>
                </a:solidFill>
              </a:rPr>
              <a:t>=</a:t>
            </a:r>
            <a:r>
              <a:rPr lang="en-ZA" sz="2000" dirty="0"/>
              <a:t>   (OER – CC BY licence)</a:t>
            </a:r>
          </a:p>
          <a:p>
            <a:r>
              <a:rPr lang="en-ZA" sz="2400" dirty="0"/>
              <a:t>Reflection questions and your response – Adapt activity in SAIDE’s </a:t>
            </a:r>
            <a:r>
              <a:rPr lang="en-ZA" sz="2400" i="1" dirty="0"/>
              <a:t>Being a Teacher </a:t>
            </a:r>
            <a:r>
              <a:rPr lang="en-ZA" sz="2400" dirty="0"/>
              <a:t>activity above</a:t>
            </a:r>
          </a:p>
          <a:p>
            <a:r>
              <a:rPr lang="en-ZA" sz="2400" dirty="0"/>
              <a:t>Peer discussion (asynchronous – optional)</a:t>
            </a:r>
          </a:p>
          <a:p>
            <a:r>
              <a:rPr lang="en-ZA" sz="2400" dirty="0"/>
              <a:t>Discussion by the lecturer – Adapt response on pp 32-33 in SAIDE’s </a:t>
            </a:r>
            <a:r>
              <a:rPr lang="en-ZA" sz="2400" i="1" dirty="0"/>
              <a:t>Being a Teacher </a:t>
            </a:r>
            <a:r>
              <a:rPr lang="en-ZA" sz="2400" dirty="0"/>
              <a:t>activity above</a:t>
            </a:r>
          </a:p>
          <a:p>
            <a:r>
              <a:rPr lang="en-ZA" sz="2400" dirty="0"/>
              <a:t>Key points (responsibility for this will increasingly pass to the student in later sections) – See frames 15 – 18 below</a:t>
            </a:r>
          </a:p>
          <a:p>
            <a:pPr marL="0" indent="0">
              <a:buNone/>
            </a:pP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97750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C00000"/>
          </a:solidFill>
        </p:spPr>
        <p:txBody>
          <a:bodyPr>
            <a:normAutofit/>
          </a:bodyPr>
          <a:lstStyle/>
          <a:p>
            <a:r>
              <a:rPr lang="en-ZA" sz="3200" dirty="0">
                <a:solidFill>
                  <a:schemeClr val="bg1"/>
                </a:solidFill>
                <a:latin typeface="+mn-lt"/>
              </a:rPr>
              <a:t>Reflection Questions</a:t>
            </a:r>
          </a:p>
        </p:txBody>
      </p:sp>
      <p:sp>
        <p:nvSpPr>
          <p:cNvPr id="3" name="Content Placeholder 2"/>
          <p:cNvSpPr>
            <a:spLocks noGrp="1"/>
          </p:cNvSpPr>
          <p:nvPr>
            <p:ph idx="1"/>
          </p:nvPr>
        </p:nvSpPr>
        <p:spPr>
          <a:xfrm>
            <a:off x="838200" y="1371600"/>
            <a:ext cx="10515600" cy="5486400"/>
          </a:xfrm>
          <a:ln>
            <a:solidFill>
              <a:srgbClr val="0000FF"/>
            </a:solidFill>
          </a:ln>
        </p:spPr>
        <p:txBody>
          <a:bodyPr>
            <a:normAutofit/>
          </a:bodyPr>
          <a:lstStyle/>
          <a:p>
            <a:pPr marL="0" indent="0">
              <a:buNone/>
            </a:pPr>
            <a:r>
              <a:rPr lang="en-ZA" sz="2200" dirty="0"/>
              <a:t>Reflect on the following questions, and write your responses in your workbook or journal:</a:t>
            </a:r>
          </a:p>
          <a:p>
            <a:pPr marL="457200" indent="-457200">
              <a:buFont typeface="+mj-lt"/>
              <a:buAutoNum type="arabicPeriod"/>
            </a:pPr>
            <a:r>
              <a:rPr lang="en-ZA" sz="2200" b="1" dirty="0"/>
              <a:t>In the light of the article (Reading 1), what can we say about the (let’s call it) occupation: TVET lecturer? What sort of contribution do you think TVET lecturers can make in society? </a:t>
            </a:r>
          </a:p>
          <a:p>
            <a:pPr marL="457200" indent="-457200">
              <a:buFont typeface="+mj-lt"/>
              <a:buAutoNum type="arabicPeriod"/>
            </a:pPr>
            <a:r>
              <a:rPr lang="en-ZA" sz="2200" b="1" dirty="0"/>
              <a:t>What are society’s expectations of a TVET lecturer? </a:t>
            </a:r>
          </a:p>
          <a:p>
            <a:pPr marL="444500" indent="0">
              <a:spcAft>
                <a:spcPts val="600"/>
              </a:spcAft>
              <a:buNone/>
            </a:pPr>
            <a:r>
              <a:rPr lang="en-ZA" sz="2200" dirty="0"/>
              <a:t>What particular function does the TVET lecturer serve in society, </a:t>
            </a:r>
            <a:r>
              <a:rPr lang="en-ZA" sz="2200" i="1" dirty="0"/>
              <a:t>that no-one else serves </a:t>
            </a:r>
            <a:r>
              <a:rPr lang="en-ZA" sz="2200" dirty="0"/>
              <a:t>– what does society have a right to expect of you as a TVET lecturer? (Try to list five).</a:t>
            </a:r>
          </a:p>
          <a:p>
            <a:pPr marL="444500" indent="-444500">
              <a:spcAft>
                <a:spcPts val="600"/>
              </a:spcAft>
              <a:buFont typeface="+mj-lt"/>
              <a:buAutoNum type="arabicPeriod" startAt="3"/>
            </a:pPr>
            <a:r>
              <a:rPr lang="en-ZA" sz="2200" b="1" dirty="0"/>
              <a:t>While contributing to society, should TVET lecturers also be contributing to</a:t>
            </a:r>
            <a:r>
              <a:rPr lang="en-ZA" sz="2200" b="1" i="1" dirty="0"/>
              <a:t> transforming </a:t>
            </a:r>
            <a:r>
              <a:rPr lang="en-ZA" sz="2200" b="1" dirty="0"/>
              <a:t>society? </a:t>
            </a:r>
          </a:p>
          <a:p>
            <a:pPr marL="444500" indent="0">
              <a:buNone/>
            </a:pPr>
            <a:r>
              <a:rPr lang="en-ZA" sz="2200" dirty="0"/>
              <a:t>What would this mean? To what extent might it be possible to contribute to the </a:t>
            </a:r>
            <a:r>
              <a:rPr lang="en-ZA" sz="2200" i="1" dirty="0"/>
              <a:t>transformation </a:t>
            </a:r>
            <a:r>
              <a:rPr lang="en-ZA" sz="2200" dirty="0"/>
              <a:t>of society through one’s work as a TVET lecturer?                                     </a:t>
            </a:r>
          </a:p>
          <a:p>
            <a:pPr marL="0" indent="0">
              <a:buNone/>
              <a:tabLst>
                <a:tab pos="444500" algn="l"/>
              </a:tabLst>
            </a:pPr>
            <a:r>
              <a:rPr lang="en-ZA" sz="2200" b="1" dirty="0"/>
              <a:t>4.	Do you think the occupation of being a TVET lecturer is a vocation? </a:t>
            </a:r>
          </a:p>
          <a:p>
            <a:pPr marL="0" indent="0">
              <a:spcAft>
                <a:spcPts val="600"/>
              </a:spcAft>
              <a:buNone/>
              <a:tabLst>
                <a:tab pos="265113" algn="l"/>
                <a:tab pos="444500" algn="l"/>
              </a:tabLst>
            </a:pPr>
            <a:r>
              <a:rPr lang="en-ZA" sz="2200" dirty="0"/>
              <a:t>		Explore what this term means. If it is a vocation, why is this so? </a:t>
            </a:r>
          </a:p>
          <a:p>
            <a:pPr marL="0" indent="0">
              <a:buNone/>
            </a:pPr>
            <a:endParaRPr lang="en-ZA" sz="2400" dirty="0"/>
          </a:p>
          <a:p>
            <a:pPr marL="0" indent="0">
              <a:buNone/>
            </a:pP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76543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838200" y="1104900"/>
            <a:ext cx="10515600" cy="5591175"/>
          </a:xfrm>
        </p:spPr>
        <p:txBody>
          <a:bodyPr>
            <a:normAutofit/>
          </a:bodyPr>
          <a:lstStyle/>
          <a:p>
            <a:pPr marL="0" lvl="0" indent="0">
              <a:buNone/>
            </a:pPr>
            <a:r>
              <a:rPr lang="en-ZA" sz="2400" b="1" dirty="0" smtClean="0">
                <a:solidFill>
                  <a:schemeClr val="accent2">
                    <a:lumMod val="75000"/>
                  </a:schemeClr>
                </a:solidFill>
              </a:rPr>
              <a:t>General principles</a:t>
            </a:r>
          </a:p>
          <a:p>
            <a:pPr lvl="0"/>
            <a:r>
              <a:rPr lang="en-ZA" sz="2400" b="1" dirty="0" smtClean="0">
                <a:solidFill>
                  <a:schemeClr val="accent2">
                    <a:lumMod val="75000"/>
                  </a:schemeClr>
                </a:solidFill>
              </a:rPr>
              <a:t>State </a:t>
            </a:r>
            <a:r>
              <a:rPr lang="en-ZA" sz="2400" b="1" dirty="0">
                <a:solidFill>
                  <a:schemeClr val="accent2">
                    <a:lumMod val="75000"/>
                  </a:schemeClr>
                </a:solidFill>
              </a:rPr>
              <a:t>the purpose/reason for including each item </a:t>
            </a:r>
            <a:r>
              <a:rPr lang="en-ZA" sz="2400" dirty="0">
                <a:solidFill>
                  <a:schemeClr val="accent2">
                    <a:lumMod val="75000"/>
                  </a:schemeClr>
                </a:solidFill>
              </a:rPr>
              <a:t>(e.g. video, activity, reading) below, and if possible its place in the learning design of the theme as a whole. </a:t>
            </a:r>
          </a:p>
          <a:p>
            <a:pPr lvl="0"/>
            <a:r>
              <a:rPr lang="en-ZA" sz="2400" dirty="0">
                <a:solidFill>
                  <a:schemeClr val="accent2">
                    <a:lumMod val="75000"/>
                  </a:schemeClr>
                </a:solidFill>
              </a:rPr>
              <a:t>Always consider the </a:t>
            </a:r>
            <a:r>
              <a:rPr lang="en-ZA" sz="2400" b="1" dirty="0">
                <a:solidFill>
                  <a:schemeClr val="accent2">
                    <a:lumMod val="75000"/>
                  </a:schemeClr>
                </a:solidFill>
              </a:rPr>
              <a:t>likely possible contexts of learners </a:t>
            </a:r>
            <a:r>
              <a:rPr lang="en-ZA" sz="2400" dirty="0">
                <a:solidFill>
                  <a:schemeClr val="accent2">
                    <a:lumMod val="75000"/>
                  </a:schemeClr>
                </a:solidFill>
              </a:rPr>
              <a:t>who may study the theme / take the course.</a:t>
            </a:r>
          </a:p>
          <a:p>
            <a:pPr lvl="0"/>
            <a:r>
              <a:rPr lang="en-ZA" sz="2400" dirty="0">
                <a:solidFill>
                  <a:schemeClr val="accent2">
                    <a:lumMod val="75000"/>
                  </a:schemeClr>
                </a:solidFill>
              </a:rPr>
              <a:t>Think of </a:t>
            </a:r>
            <a:r>
              <a:rPr lang="en-ZA" sz="2400" b="1" dirty="0">
                <a:solidFill>
                  <a:schemeClr val="accent2">
                    <a:lumMod val="75000"/>
                  </a:schemeClr>
                </a:solidFill>
              </a:rPr>
              <a:t>innovative means to lead the learner into using new discourses and ways of understanding</a:t>
            </a:r>
            <a:r>
              <a:rPr lang="en-ZA" sz="2400" dirty="0">
                <a:solidFill>
                  <a:schemeClr val="accent2">
                    <a:lumMod val="75000"/>
                  </a:schemeClr>
                </a:solidFill>
              </a:rPr>
              <a:t> by engaging them on the level of the familiar / prior knowledge, or possibly by </a:t>
            </a:r>
            <a:r>
              <a:rPr lang="en-ZA" sz="2400" i="1" dirty="0">
                <a:solidFill>
                  <a:schemeClr val="accent2">
                    <a:lumMod val="75000"/>
                  </a:schemeClr>
                </a:solidFill>
              </a:rPr>
              <a:t>challenging</a:t>
            </a:r>
            <a:r>
              <a:rPr lang="en-ZA" sz="2400" dirty="0">
                <a:solidFill>
                  <a:schemeClr val="accent2">
                    <a:lumMod val="75000"/>
                  </a:schemeClr>
                </a:solidFill>
              </a:rPr>
              <a:t> or </a:t>
            </a:r>
            <a:r>
              <a:rPr lang="en-ZA" sz="2400" i="1" dirty="0">
                <a:solidFill>
                  <a:schemeClr val="accent2">
                    <a:lumMod val="75000"/>
                  </a:schemeClr>
                </a:solidFill>
              </a:rPr>
              <a:t>disrupting</a:t>
            </a:r>
            <a:r>
              <a:rPr lang="en-ZA" sz="2400" dirty="0">
                <a:solidFill>
                  <a:schemeClr val="accent2">
                    <a:lumMod val="75000"/>
                  </a:schemeClr>
                </a:solidFill>
              </a:rPr>
              <a:t> the familiar.</a:t>
            </a:r>
          </a:p>
          <a:p>
            <a:pPr lvl="0"/>
            <a:r>
              <a:rPr lang="en-ZA" sz="2400" dirty="0">
                <a:solidFill>
                  <a:schemeClr val="accent2">
                    <a:lumMod val="75000"/>
                  </a:schemeClr>
                </a:solidFill>
              </a:rPr>
              <a:t>Include learning activity and assessment which calls forth a </a:t>
            </a:r>
            <a:r>
              <a:rPr lang="en-ZA" sz="2400" b="1" i="1" dirty="0">
                <a:solidFill>
                  <a:schemeClr val="accent2">
                    <a:lumMod val="75000"/>
                  </a:schemeClr>
                </a:solidFill>
              </a:rPr>
              <a:t>full range </a:t>
            </a:r>
            <a:r>
              <a:rPr lang="en-ZA" sz="2400" b="1" dirty="0">
                <a:solidFill>
                  <a:schemeClr val="accent2">
                    <a:lumMod val="75000"/>
                  </a:schemeClr>
                </a:solidFill>
              </a:rPr>
              <a:t>of levels of cognitive engagement</a:t>
            </a:r>
            <a:r>
              <a:rPr lang="en-ZA" sz="2400" dirty="0">
                <a:solidFill>
                  <a:schemeClr val="accent2">
                    <a:lumMod val="75000"/>
                  </a:schemeClr>
                </a:solidFill>
              </a:rPr>
              <a:t> and skill development.</a:t>
            </a:r>
          </a:p>
          <a:p>
            <a:pPr lvl="0"/>
            <a:r>
              <a:rPr lang="en-ZA" sz="2400" b="1" dirty="0">
                <a:solidFill>
                  <a:schemeClr val="accent2">
                    <a:lumMod val="75000"/>
                  </a:schemeClr>
                </a:solidFill>
              </a:rPr>
              <a:t>Avoid</a:t>
            </a:r>
            <a:r>
              <a:rPr lang="en-ZA" sz="2400" dirty="0">
                <a:solidFill>
                  <a:schemeClr val="accent2">
                    <a:lumMod val="75000"/>
                  </a:schemeClr>
                </a:solidFill>
              </a:rPr>
              <a:t> the approach that seeks to attain outcomes by relying on “</a:t>
            </a:r>
            <a:r>
              <a:rPr lang="en-ZA" sz="2400" b="1" dirty="0">
                <a:solidFill>
                  <a:schemeClr val="accent2">
                    <a:lumMod val="75000"/>
                  </a:schemeClr>
                </a:solidFill>
              </a:rPr>
              <a:t>atomised checklists of micro-competences</a:t>
            </a:r>
            <a:r>
              <a:rPr lang="en-ZA" sz="2400" dirty="0">
                <a:solidFill>
                  <a:schemeClr val="accent2">
                    <a:lumMod val="75000"/>
                  </a:schemeClr>
                </a:solidFill>
              </a:rPr>
              <a:t>” (Hager, 2004).</a:t>
            </a:r>
          </a:p>
        </p:txBody>
      </p:sp>
    </p:spTree>
    <p:extLst>
      <p:ext uri="{BB962C8B-B14F-4D97-AF65-F5344CB8AC3E}">
        <p14:creationId xmlns:p14="http://schemas.microsoft.com/office/powerpoint/2010/main" val="4006409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422"/>
          </a:xfrm>
          <a:solidFill>
            <a:schemeClr val="accent6">
              <a:lumMod val="75000"/>
            </a:schemeClr>
          </a:solidFill>
        </p:spPr>
        <p:txBody>
          <a:bodyPr>
            <a:normAutofit/>
          </a:bodyPr>
          <a:lstStyle/>
          <a:p>
            <a:r>
              <a:rPr lang="en-ZA" sz="3200" dirty="0">
                <a:solidFill>
                  <a:schemeClr val="bg1"/>
                </a:solidFill>
              </a:rPr>
              <a:t>Discussion</a:t>
            </a:r>
          </a:p>
        </p:txBody>
      </p:sp>
      <p:sp>
        <p:nvSpPr>
          <p:cNvPr id="3" name="Content Placeholder 2"/>
          <p:cNvSpPr>
            <a:spLocks noGrp="1"/>
          </p:cNvSpPr>
          <p:nvPr>
            <p:ph idx="1"/>
          </p:nvPr>
        </p:nvSpPr>
        <p:spPr>
          <a:xfrm>
            <a:off x="838200" y="1465006"/>
            <a:ext cx="10515600" cy="4711957"/>
          </a:xfrm>
        </p:spPr>
        <p:txBody>
          <a:bodyPr>
            <a:normAutofit/>
          </a:bodyPr>
          <a:lstStyle/>
          <a:p>
            <a:pPr marL="0" indent="0">
              <a:buNone/>
            </a:pPr>
            <a:r>
              <a:rPr lang="en-ZA" sz="2400" dirty="0" smtClean="0">
                <a:solidFill>
                  <a:srgbClr val="C00000"/>
                </a:solidFill>
              </a:rPr>
              <a:t>[Subject </a:t>
            </a:r>
            <a:r>
              <a:rPr lang="en-ZA" sz="2400" dirty="0">
                <a:solidFill>
                  <a:srgbClr val="C00000"/>
                </a:solidFill>
              </a:rPr>
              <a:t>content writers to contribute this “lecturer’s” response to the students’ responses (imagined in advance). </a:t>
            </a:r>
          </a:p>
          <a:p>
            <a:pPr marL="0" indent="0">
              <a:buNone/>
            </a:pPr>
            <a:r>
              <a:rPr lang="en-ZA" sz="2400" dirty="0">
                <a:solidFill>
                  <a:srgbClr val="C00000"/>
                </a:solidFill>
              </a:rPr>
              <a:t>Possibly some of the material in the Key Points (frames 15 – 18) could be used here, and the Key Points made shorter</a:t>
            </a:r>
            <a:r>
              <a:rPr lang="en-ZA" sz="2400" dirty="0" smtClean="0">
                <a:solidFill>
                  <a:srgbClr val="C00000"/>
                </a:solidFill>
              </a:rPr>
              <a:t>.]</a:t>
            </a:r>
            <a:endParaRPr lang="en-ZA" sz="2400" dirty="0">
              <a:solidFill>
                <a:srgbClr val="C00000"/>
              </a:solidFill>
            </a:endParaRPr>
          </a:p>
        </p:txBody>
      </p:sp>
    </p:spTree>
    <p:extLst>
      <p:ext uri="{BB962C8B-B14F-4D97-AF65-F5344CB8AC3E}">
        <p14:creationId xmlns:p14="http://schemas.microsoft.com/office/powerpoint/2010/main" val="2377132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6088"/>
          </a:xfrm>
          <a:solidFill>
            <a:schemeClr val="accent2">
              <a:lumMod val="75000"/>
            </a:schemeClr>
          </a:solidFill>
        </p:spPr>
        <p:txBody>
          <a:bodyPr>
            <a:normAutofit/>
          </a:bodyPr>
          <a:lstStyle/>
          <a:p>
            <a:r>
              <a:rPr lang="en-ZA" sz="3200" dirty="0">
                <a:solidFill>
                  <a:schemeClr val="bg1"/>
                </a:solidFill>
              </a:rPr>
              <a:t>Key points</a:t>
            </a:r>
          </a:p>
        </p:txBody>
      </p:sp>
      <p:sp>
        <p:nvSpPr>
          <p:cNvPr id="3" name="Content Placeholder 2"/>
          <p:cNvSpPr>
            <a:spLocks noGrp="1"/>
          </p:cNvSpPr>
          <p:nvPr>
            <p:ph idx="1"/>
          </p:nvPr>
        </p:nvSpPr>
        <p:spPr>
          <a:xfrm>
            <a:off x="838200" y="1278383"/>
            <a:ext cx="10515600" cy="6507333"/>
          </a:xfrm>
        </p:spPr>
        <p:txBody>
          <a:bodyPr>
            <a:normAutofit/>
          </a:bodyPr>
          <a:lstStyle/>
          <a:p>
            <a:pPr marL="266700" indent="-266700">
              <a:buFont typeface="+mj-lt"/>
              <a:buAutoNum type="arabicPeriod"/>
            </a:pPr>
            <a:r>
              <a:rPr lang="en-ZA" sz="2400" dirty="0"/>
              <a:t>TVET lecturers serve society, in contributing directly to the economy by developing a qualified workforce with (hopefully) skills needed in the actual workplace, in reducing the number of unemployed and “unemployable” young people, and thus in contributing to social stability and the reduction of poverty.</a:t>
            </a:r>
          </a:p>
          <a:p>
            <a:pPr marL="266700" indent="-266700">
              <a:buFont typeface="+mj-lt"/>
              <a:buAutoNum type="arabicPeriod"/>
            </a:pPr>
            <a:r>
              <a:rPr lang="en-ZA" sz="2400" dirty="0"/>
              <a:t>TVET lecturers are expected to serve society and the individual student by:</a:t>
            </a:r>
          </a:p>
          <a:p>
            <a:pPr marL="630238" lvl="1" indent="-173038"/>
            <a:r>
              <a:rPr lang="en-ZA" sz="2000" dirty="0"/>
              <a:t>providing the formal (as well as possibly non-formal) education, training and assessment that will enable graduated students to qualify to enter particular occupations and trades; </a:t>
            </a:r>
          </a:p>
          <a:p>
            <a:pPr marL="630238" lvl="1" indent="-173038"/>
            <a:r>
              <a:rPr lang="en-ZA" sz="2000" dirty="0"/>
              <a:t>maintaining real contact with the workplace relevant to their field, and keeping up to date with </a:t>
            </a:r>
            <a:r>
              <a:rPr lang="en-ZA" sz="2000" dirty="0" err="1"/>
              <a:t>technogical</a:t>
            </a:r>
            <a:r>
              <a:rPr lang="en-ZA" sz="2000" dirty="0"/>
              <a:t> and other changes in that workplace over time;</a:t>
            </a:r>
          </a:p>
          <a:p>
            <a:pPr marL="630238" lvl="1" indent="-173038"/>
            <a:r>
              <a:rPr lang="en-ZA" sz="2000" dirty="0"/>
              <a:t>ensuring that their students will graduate with a sound balance of theoretical knowledge and practical skill, an understanding of the need to apply theory in practice, and the ability to do so;</a:t>
            </a:r>
          </a:p>
          <a:p>
            <a:pPr marL="630238" lvl="1" indent="-173038"/>
            <a:r>
              <a:rPr lang="en-ZA" sz="2000" dirty="0"/>
              <a:t>developing pride in good service and work that is done well; and</a:t>
            </a:r>
          </a:p>
          <a:p>
            <a:pPr marL="630238" lvl="1" indent="-173038"/>
            <a:r>
              <a:rPr lang="en-ZA" sz="2000" dirty="0"/>
              <a:t>preparing their students to be employable in present and future job markets, and/or to be able to run their own business or be self-employed.</a:t>
            </a:r>
          </a:p>
          <a:p>
            <a:pPr marL="266700" lvl="1" indent="-266700">
              <a:buNone/>
            </a:pPr>
            <a:r>
              <a:rPr lang="en-ZA" dirty="0"/>
              <a:t>	</a:t>
            </a:r>
            <a:endParaRPr lang="en-ZA" sz="2400" dirty="0"/>
          </a:p>
        </p:txBody>
      </p:sp>
    </p:spTree>
    <p:extLst>
      <p:ext uri="{BB962C8B-B14F-4D97-AF65-F5344CB8AC3E}">
        <p14:creationId xmlns:p14="http://schemas.microsoft.com/office/powerpoint/2010/main" val="349850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6088"/>
          </a:xfrm>
          <a:solidFill>
            <a:schemeClr val="accent2">
              <a:lumMod val="75000"/>
            </a:schemeClr>
          </a:solidFill>
        </p:spPr>
        <p:txBody>
          <a:bodyPr>
            <a:normAutofit/>
          </a:bodyPr>
          <a:lstStyle/>
          <a:p>
            <a:r>
              <a:rPr lang="en-ZA" sz="3200" dirty="0">
                <a:solidFill>
                  <a:schemeClr val="bg1"/>
                </a:solidFill>
              </a:rPr>
              <a:t>Key points</a:t>
            </a:r>
          </a:p>
        </p:txBody>
      </p:sp>
      <p:sp>
        <p:nvSpPr>
          <p:cNvPr id="3" name="Content Placeholder 2"/>
          <p:cNvSpPr>
            <a:spLocks noGrp="1"/>
          </p:cNvSpPr>
          <p:nvPr>
            <p:ph idx="1"/>
          </p:nvPr>
        </p:nvSpPr>
        <p:spPr>
          <a:xfrm>
            <a:off x="838200" y="1198485"/>
            <a:ext cx="10515600" cy="5530789"/>
          </a:xfrm>
        </p:spPr>
        <p:txBody>
          <a:bodyPr>
            <a:normAutofit lnSpcReduction="10000"/>
          </a:bodyPr>
          <a:lstStyle/>
          <a:p>
            <a:pPr marL="266700" lvl="1" indent="-266700">
              <a:buNone/>
            </a:pPr>
            <a:r>
              <a:rPr lang="en-ZA" dirty="0"/>
              <a:t>	Note: the first of these roles is obvious; the other four perhaps less so, but are nevertheless absolutely critical, and are arguably needed more urgently than ever before.</a:t>
            </a:r>
            <a:endParaRPr lang="en-ZA" sz="2600" dirty="0"/>
          </a:p>
          <a:p>
            <a:pPr marL="266700" lvl="1" indent="-266700">
              <a:spcBef>
                <a:spcPts val="1000"/>
              </a:spcBef>
              <a:buFont typeface="+mj-lt"/>
              <a:buAutoNum type="arabicPeriod" startAt="3"/>
            </a:pPr>
            <a:r>
              <a:rPr lang="en-ZA" dirty="0"/>
              <a:t>There is no reason why contributing to the</a:t>
            </a:r>
            <a:r>
              <a:rPr lang="en-ZA" i="1" dirty="0"/>
              <a:t> transformation </a:t>
            </a:r>
            <a:r>
              <a:rPr lang="en-ZA" dirty="0"/>
              <a:t>of society should be incompatible with </a:t>
            </a:r>
            <a:r>
              <a:rPr lang="en-ZA" i="1" dirty="0"/>
              <a:t>serving</a:t>
            </a:r>
            <a:r>
              <a:rPr lang="en-ZA" dirty="0"/>
              <a:t> society. Indeed, if you carry out each of the functions mentioned in 1 and 2 above consistently and to the best of your ability, you will be making an incalculable contribution to a “turn-around” in unemployment rates, poverty, despair and social instability. </a:t>
            </a:r>
          </a:p>
          <a:p>
            <a:pPr marL="0" lvl="1" indent="0">
              <a:spcBef>
                <a:spcPts val="1000"/>
              </a:spcBef>
              <a:buNone/>
              <a:tabLst>
                <a:tab pos="266700" algn="l"/>
              </a:tabLst>
            </a:pPr>
            <a:r>
              <a:rPr lang="en-ZA" dirty="0"/>
              <a:t>	But there are in addition at least two ways (try to think of others) in which you 	can also contribute even more directly to social transformation:</a:t>
            </a:r>
          </a:p>
          <a:p>
            <a:pPr marL="630238" lvl="2" indent="-185738"/>
            <a:r>
              <a:rPr lang="en-ZA" dirty="0"/>
              <a:t>look for opportunities whenever possible to instil a questioning spirit in students that goes beyond mere curiosity, encouraging them to ask </a:t>
            </a:r>
            <a:r>
              <a:rPr lang="en-ZA" i="1" dirty="0"/>
              <a:t>why</a:t>
            </a:r>
            <a:r>
              <a:rPr lang="en-ZA" dirty="0"/>
              <a:t> things are as they are – both in the practice of their trade or occupation, and in the conditions and operations of the workplace; and</a:t>
            </a:r>
          </a:p>
          <a:p>
            <a:pPr marL="630238" lvl="2" indent="-185738">
              <a:tabLst>
                <a:tab pos="266700" algn="l"/>
              </a:tabLst>
            </a:pPr>
            <a:r>
              <a:rPr lang="en-ZA" dirty="0"/>
              <a:t>instil in students an unshakeable sense of pride in their work as being no less valuable than professional or ‘academic stream’ work (emphasise and employ </a:t>
            </a:r>
            <a:r>
              <a:rPr lang="en-ZA" i="1" dirty="0"/>
              <a:t>intrinsic</a:t>
            </a:r>
            <a:r>
              <a:rPr lang="en-ZA" dirty="0"/>
              <a:t> motivation in your teaching rather than extrinsic rewards, especially when the talk turns to the job beyond the classroom. </a:t>
            </a:r>
          </a:p>
          <a:p>
            <a:endParaRPr lang="en-ZA" sz="2400" dirty="0"/>
          </a:p>
        </p:txBody>
      </p:sp>
    </p:spTree>
    <p:extLst>
      <p:ext uri="{BB962C8B-B14F-4D97-AF65-F5344CB8AC3E}">
        <p14:creationId xmlns:p14="http://schemas.microsoft.com/office/powerpoint/2010/main" val="246873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6088"/>
          </a:xfrm>
          <a:solidFill>
            <a:schemeClr val="accent2">
              <a:lumMod val="75000"/>
            </a:schemeClr>
          </a:solidFill>
        </p:spPr>
        <p:txBody>
          <a:bodyPr>
            <a:normAutofit/>
          </a:bodyPr>
          <a:lstStyle/>
          <a:p>
            <a:r>
              <a:rPr lang="en-ZA" sz="3200" dirty="0">
                <a:solidFill>
                  <a:schemeClr val="bg1"/>
                </a:solidFill>
              </a:rPr>
              <a:t>Key points (contd.)</a:t>
            </a:r>
          </a:p>
        </p:txBody>
      </p:sp>
      <p:sp>
        <p:nvSpPr>
          <p:cNvPr id="3" name="Content Placeholder 2"/>
          <p:cNvSpPr>
            <a:spLocks noGrp="1"/>
          </p:cNvSpPr>
          <p:nvPr>
            <p:ph idx="1"/>
          </p:nvPr>
        </p:nvSpPr>
        <p:spPr>
          <a:xfrm>
            <a:off x="838200" y="1101214"/>
            <a:ext cx="10515600" cy="5756786"/>
          </a:xfrm>
        </p:spPr>
        <p:txBody>
          <a:bodyPr>
            <a:normAutofit fontScale="92500" lnSpcReduction="10000"/>
          </a:bodyPr>
          <a:lstStyle/>
          <a:p>
            <a:pPr marL="266700" indent="-266700">
              <a:buFont typeface="+mj-lt"/>
              <a:buAutoNum type="arabicPeriod" startAt="4"/>
            </a:pPr>
            <a:r>
              <a:rPr lang="en-ZA" sz="2400" dirty="0"/>
              <a:t>The foregoing points all leave little doubt that the occupation of being a TVET lecturer is by its very nature a vocation.</a:t>
            </a:r>
          </a:p>
          <a:p>
            <a:pPr marL="266700" indent="-266700">
              <a:buFont typeface="+mj-lt"/>
              <a:buAutoNum type="arabicPeriod" startAt="4"/>
            </a:pPr>
            <a:r>
              <a:rPr lang="en-ZA" sz="2400" dirty="0"/>
              <a:t>Is the occupation of being a TVET lecturer a profession? </a:t>
            </a:r>
          </a:p>
          <a:p>
            <a:pPr marL="0" indent="0">
              <a:spcBef>
                <a:spcPts val="500"/>
              </a:spcBef>
              <a:buNone/>
              <a:tabLst>
                <a:tab pos="266700" algn="l"/>
              </a:tabLst>
            </a:pPr>
            <a:r>
              <a:rPr lang="en-ZA" sz="2400" dirty="0"/>
              <a:t>	TVET lecturers are: </a:t>
            </a:r>
          </a:p>
          <a:p>
            <a:pPr marL="630238" lvl="2" indent="-185738">
              <a:tabLst>
                <a:tab pos="266700" algn="l"/>
              </a:tabLst>
            </a:pPr>
            <a:r>
              <a:rPr lang="en-ZA" dirty="0"/>
              <a:t>expected to have real expertise in a specific field;</a:t>
            </a:r>
          </a:p>
          <a:p>
            <a:pPr marL="630238" lvl="2" indent="-185738">
              <a:tabLst>
                <a:tab pos="266700" algn="l"/>
              </a:tabLst>
            </a:pPr>
            <a:r>
              <a:rPr lang="en-ZA" dirty="0"/>
              <a:t>expected to have a high level of education and training, and to maintain this through continuing professional development; </a:t>
            </a:r>
          </a:p>
          <a:p>
            <a:pPr marL="630238" lvl="2" indent="-185738">
              <a:tabLst>
                <a:tab pos="266700" algn="l"/>
              </a:tabLst>
            </a:pPr>
            <a:r>
              <a:rPr lang="en-ZA" dirty="0"/>
              <a:t>entrusted with making sound judgements and decisions when it is not simply a matter of applying standard rules or procedures;</a:t>
            </a:r>
          </a:p>
          <a:p>
            <a:pPr marL="630238" lvl="2" indent="-185738">
              <a:tabLst>
                <a:tab pos="266700" algn="l"/>
              </a:tabLst>
            </a:pPr>
            <a:r>
              <a:rPr lang="en-ZA" dirty="0"/>
              <a:t>expected to be committed to recognised ethical standards and integrity with the purpose of putting the interests of clients before their own, and promoting the public good; and</a:t>
            </a:r>
          </a:p>
          <a:p>
            <a:pPr marL="630238" lvl="2" indent="-185738">
              <a:tabLst>
                <a:tab pos="266700" algn="l"/>
              </a:tabLst>
            </a:pPr>
            <a:r>
              <a:rPr lang="en-ZA" dirty="0"/>
              <a:t>expected to be registered with, and publically accountable through, a recognised professional body.</a:t>
            </a:r>
          </a:p>
          <a:p>
            <a:pPr marL="266700" indent="-266700">
              <a:buNone/>
              <a:tabLst>
                <a:tab pos="266700" algn="l"/>
              </a:tabLst>
            </a:pPr>
            <a:r>
              <a:rPr lang="en-ZA" sz="2400" dirty="0"/>
              <a:t>	At one level this means that the occupation of TVET lecturer is a profession, at least ideally. On the other hand, when seen against the reality of TVET colleges today, these points indicate that in practice many TVET lecturers are in fact somewhat short of being full professionals on several counts, in other words, that the status “profession” is something to be </a:t>
            </a:r>
            <a:r>
              <a:rPr lang="en-ZA" sz="2400" i="1" dirty="0"/>
              <a:t>striven for </a:t>
            </a:r>
            <a:r>
              <a:rPr lang="en-ZA" sz="2400" dirty="0"/>
              <a:t>rather than automatically acquired on appointment to a college.</a:t>
            </a:r>
          </a:p>
          <a:p>
            <a:endParaRPr lang="en-ZA" sz="2400" dirty="0"/>
          </a:p>
        </p:txBody>
      </p:sp>
    </p:spTree>
    <p:extLst>
      <p:ext uri="{BB962C8B-B14F-4D97-AF65-F5344CB8AC3E}">
        <p14:creationId xmlns:p14="http://schemas.microsoft.com/office/powerpoint/2010/main" val="4045371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6088"/>
          </a:xfrm>
          <a:solidFill>
            <a:schemeClr val="accent2">
              <a:lumMod val="75000"/>
            </a:schemeClr>
          </a:solidFill>
        </p:spPr>
        <p:txBody>
          <a:bodyPr>
            <a:normAutofit/>
          </a:bodyPr>
          <a:lstStyle/>
          <a:p>
            <a:r>
              <a:rPr lang="en-ZA" sz="3200" dirty="0">
                <a:solidFill>
                  <a:schemeClr val="bg1"/>
                </a:solidFill>
              </a:rPr>
              <a:t>Key points (contd.)</a:t>
            </a:r>
          </a:p>
        </p:txBody>
      </p:sp>
      <p:sp>
        <p:nvSpPr>
          <p:cNvPr id="3" name="Content Placeholder 2"/>
          <p:cNvSpPr>
            <a:spLocks noGrp="1"/>
          </p:cNvSpPr>
          <p:nvPr>
            <p:ph idx="1"/>
          </p:nvPr>
        </p:nvSpPr>
        <p:spPr>
          <a:xfrm>
            <a:off x="838200" y="1207363"/>
            <a:ext cx="10515600" cy="5650637"/>
          </a:xfrm>
        </p:spPr>
        <p:txBody>
          <a:bodyPr>
            <a:normAutofit/>
          </a:bodyPr>
          <a:lstStyle/>
          <a:p>
            <a:pPr marL="266700" indent="-266700">
              <a:buFont typeface="+mj-lt"/>
              <a:buAutoNum type="arabicPeriod" startAt="6"/>
              <a:tabLst>
                <a:tab pos="266700" algn="l"/>
              </a:tabLst>
            </a:pPr>
            <a:r>
              <a:rPr lang="en-ZA" sz="2200" dirty="0"/>
              <a:t>Rewards:</a:t>
            </a:r>
          </a:p>
          <a:p>
            <a:pPr marL="630238" indent="-185738">
              <a:spcBef>
                <a:spcPts val="500"/>
              </a:spcBef>
            </a:pPr>
            <a:r>
              <a:rPr lang="en-ZA" sz="2200" dirty="0"/>
              <a:t>being part of a national endeavour that is bigger than oneself, with a sense of purpose as important as any (see 1 above); and</a:t>
            </a:r>
          </a:p>
          <a:p>
            <a:pPr marL="630238" indent="-185738">
              <a:spcBef>
                <a:spcPts val="500"/>
              </a:spcBef>
            </a:pPr>
            <a:r>
              <a:rPr lang="en-ZA" sz="2200" dirty="0"/>
              <a:t>helping young learners to realise their potential, and to gain the confidence and self-respect that comes with having gained entry to a trade or occupation that will earn them a living and an identity as a useful member of society.	</a:t>
            </a:r>
          </a:p>
          <a:p>
            <a:pPr marL="0" indent="0">
              <a:spcBef>
                <a:spcPts val="500"/>
              </a:spcBef>
              <a:buNone/>
              <a:tabLst>
                <a:tab pos="266700" algn="l"/>
              </a:tabLst>
            </a:pPr>
            <a:r>
              <a:rPr lang="en-ZA" sz="2200" dirty="0"/>
              <a:t>	Opportunities:</a:t>
            </a:r>
          </a:p>
          <a:p>
            <a:pPr marL="266700" indent="-266700"/>
            <a:r>
              <a:rPr lang="en-ZA" sz="2200" dirty="0"/>
              <a:t>Despite the fact that “whereas in school teaching there is a clear trajectory of promotion through the ranks, in the college sector this kind of trajectory is weak or non-existent” </a:t>
            </a:r>
            <a:r>
              <a:rPr lang="en-ZA" sz="2200" baseline="30000" dirty="0"/>
              <a:t>1</a:t>
            </a:r>
            <a:r>
              <a:rPr lang="en-ZA" sz="2200" dirty="0"/>
              <a:t>,</a:t>
            </a:r>
          </a:p>
          <a:p>
            <a:pPr marL="630238" indent="-185738">
              <a:spcBef>
                <a:spcPts val="500"/>
              </a:spcBef>
              <a:tabLst>
                <a:tab pos="630238" algn="l"/>
              </a:tabLst>
            </a:pPr>
            <a:r>
              <a:rPr lang="en-ZA" sz="2200" dirty="0"/>
              <a:t>growing opportunities now exist for continuous professional development, particularly in the form of formal qualifications and short non-formal courses offered as online or blended learning by at least twelve public universities.</a:t>
            </a:r>
          </a:p>
          <a:p>
            <a:pPr marL="355600" indent="-355600">
              <a:buNone/>
              <a:tabLst>
                <a:tab pos="266700" algn="l"/>
              </a:tabLst>
            </a:pPr>
            <a:r>
              <a:rPr lang="en-ZA" sz="1400" baseline="30000" dirty="0"/>
              <a:t>	1 </a:t>
            </a:r>
            <a:r>
              <a:rPr lang="en-ZA" sz="1400" dirty="0" err="1"/>
              <a:t>Blom</a:t>
            </a:r>
            <a:r>
              <a:rPr lang="en-ZA" sz="1400" dirty="0"/>
              <a:t>, Ronel (2016) ‘Throwing good money after bad’. In A. </a:t>
            </a:r>
            <a:r>
              <a:rPr lang="en-ZA" sz="1400" dirty="0" err="1"/>
              <a:t>Kraak</a:t>
            </a:r>
            <a:r>
              <a:rPr lang="en-ZA" sz="1400" dirty="0"/>
              <a:t>, A. Paterson and K </a:t>
            </a:r>
            <a:r>
              <a:rPr lang="en-ZA" sz="1400" dirty="0" err="1"/>
              <a:t>Boka</a:t>
            </a:r>
            <a:r>
              <a:rPr lang="en-ZA" sz="1400" dirty="0"/>
              <a:t> (eds.) </a:t>
            </a:r>
            <a:r>
              <a:rPr lang="en-ZA" sz="1400" i="1" dirty="0"/>
              <a:t>Change management in TVET colleges: Lessons learnt from the field of practice</a:t>
            </a:r>
            <a:r>
              <a:rPr lang="en-ZA" sz="1400" dirty="0"/>
              <a:t>. Somerset West: African Minds and JET Education Services. p. 54.</a:t>
            </a:r>
            <a:endParaRPr lang="en-ZA" sz="1400" i="1" dirty="0"/>
          </a:p>
        </p:txBody>
      </p:sp>
    </p:spTree>
    <p:extLst>
      <p:ext uri="{BB962C8B-B14F-4D97-AF65-F5344CB8AC3E}">
        <p14:creationId xmlns:p14="http://schemas.microsoft.com/office/powerpoint/2010/main" val="1394808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219" y="296299"/>
            <a:ext cx="10515600" cy="1325563"/>
          </a:xfrm>
          <a:solidFill>
            <a:srgbClr val="FF6600"/>
          </a:solidFill>
        </p:spPr>
        <p:txBody>
          <a:bodyPr>
            <a:normAutofit/>
          </a:bodyPr>
          <a:lstStyle/>
          <a:p>
            <a:r>
              <a:rPr lang="en-ZA" sz="4000" b="1" dirty="0">
                <a:solidFill>
                  <a:schemeClr val="bg1"/>
                </a:solidFill>
              </a:rPr>
              <a:t>Section 2: Needs and challenges</a:t>
            </a:r>
          </a:p>
        </p:txBody>
      </p:sp>
      <p:sp>
        <p:nvSpPr>
          <p:cNvPr id="3" name="Content Placeholder 2"/>
          <p:cNvSpPr>
            <a:spLocks noGrp="1"/>
          </p:cNvSpPr>
          <p:nvPr>
            <p:ph idx="1"/>
          </p:nvPr>
        </p:nvSpPr>
        <p:spPr>
          <a:xfrm>
            <a:off x="838200" y="2261419"/>
            <a:ext cx="10515600" cy="3915544"/>
          </a:xfrm>
        </p:spPr>
        <p:txBody>
          <a:bodyPr>
            <a:normAutofit/>
          </a:bodyPr>
          <a:lstStyle/>
          <a:p>
            <a:r>
              <a:rPr lang="en-ZA" dirty="0"/>
              <a:t>What are the needs of the colleges, and what demands do these make on TVET lecturers? </a:t>
            </a:r>
          </a:p>
          <a:p>
            <a:r>
              <a:rPr lang="en-ZA" dirty="0"/>
              <a:t>What are the challenges that TVET lecturers face?</a:t>
            </a:r>
          </a:p>
          <a:p>
            <a:r>
              <a:rPr lang="en-ZA" dirty="0"/>
              <a:t>How do the needs and challenges in South Africa differ from those elsewhere?</a:t>
            </a:r>
          </a:p>
        </p:txBody>
      </p:sp>
    </p:spTree>
    <p:extLst>
      <p:ext uri="{BB962C8B-B14F-4D97-AF65-F5344CB8AC3E}">
        <p14:creationId xmlns:p14="http://schemas.microsoft.com/office/powerpoint/2010/main" val="2689832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Activity 2: Needs and challenges</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92500" lnSpcReduction="20000"/>
          </a:bodyPr>
          <a:lstStyle/>
          <a:p>
            <a:r>
              <a:rPr lang="en-ZA" sz="2400" dirty="0"/>
              <a:t>Activity 2.1: What are the needs of TVET colleges and the </a:t>
            </a:r>
            <a:r>
              <a:rPr lang="en-ZA" sz="2400" i="1" dirty="0"/>
              <a:t>demands</a:t>
            </a:r>
            <a:r>
              <a:rPr lang="en-ZA" sz="2400" dirty="0"/>
              <a:t> made of TVET lecturers in South Africa? </a:t>
            </a:r>
          </a:p>
          <a:p>
            <a:pPr marL="719138" lvl="1" indent="0">
              <a:buNone/>
            </a:pPr>
            <a:r>
              <a:rPr lang="en-ZA" sz="2200" dirty="0"/>
              <a:t>Resource: Reading 3 – from Chapter 3 of the </a:t>
            </a:r>
            <a:r>
              <a:rPr lang="en-ZA" sz="2200" i="1" dirty="0"/>
              <a:t>White Paper for Post-School Education and Training: Building an Expanded, Effective and Integrated Post-school System </a:t>
            </a:r>
            <a:r>
              <a:rPr lang="en-ZA" sz="2200" dirty="0"/>
              <a:t>(2014). pp 11 – 17. (Permission from DHET). It features a brief overview of the TVET college sector with which many students will be familiar. </a:t>
            </a:r>
          </a:p>
          <a:p>
            <a:r>
              <a:rPr lang="en-ZA" sz="2400" dirty="0"/>
              <a:t>Critical reflection questions based on the chapter from the White Paper, and your response </a:t>
            </a:r>
          </a:p>
          <a:p>
            <a:r>
              <a:rPr lang="en-ZA" sz="2400" dirty="0"/>
              <a:t>Activity 2.1: What are the </a:t>
            </a:r>
            <a:r>
              <a:rPr lang="en-ZA" sz="2400" i="1" dirty="0"/>
              <a:t>challenges</a:t>
            </a:r>
            <a:r>
              <a:rPr lang="en-ZA" sz="2400" dirty="0"/>
              <a:t> facing TVET colleges and lecturers? </a:t>
            </a:r>
          </a:p>
          <a:p>
            <a:pPr marL="719138" lvl="1" indent="0">
              <a:buNone/>
            </a:pPr>
            <a:r>
              <a:rPr lang="en-ZA" sz="2200" dirty="0"/>
              <a:t>Resource: Reading 4 – </a:t>
            </a:r>
            <a:r>
              <a:rPr lang="en-ZA" sz="2200" dirty="0" err="1"/>
              <a:t>Blom</a:t>
            </a:r>
            <a:r>
              <a:rPr lang="en-ZA" sz="2200" dirty="0"/>
              <a:t>, Ronel (2016) ‘Throwing good money after bad’. In A. </a:t>
            </a:r>
            <a:r>
              <a:rPr lang="en-ZA" sz="2200" dirty="0" err="1"/>
              <a:t>Kraak</a:t>
            </a:r>
            <a:r>
              <a:rPr lang="en-ZA" sz="2200" dirty="0"/>
              <a:t>, A. Paterson and K </a:t>
            </a:r>
            <a:r>
              <a:rPr lang="en-ZA" sz="2200" dirty="0" err="1"/>
              <a:t>Boka</a:t>
            </a:r>
            <a:r>
              <a:rPr lang="en-ZA" sz="2200" dirty="0"/>
              <a:t> (eds.) </a:t>
            </a:r>
            <a:r>
              <a:rPr lang="en-ZA" sz="2200" i="1" dirty="0"/>
              <a:t>Change management in TVET colleges: Lessons learnt from the field of practice</a:t>
            </a:r>
            <a:r>
              <a:rPr lang="en-ZA" sz="2200" dirty="0"/>
              <a:t>. Somerset West: African Minds and JET Education Services. pp. 47 – 61. (Permission – speak to Dr Green)</a:t>
            </a:r>
            <a:endParaRPr lang="en-ZA" sz="2200" i="1" dirty="0"/>
          </a:p>
          <a:p>
            <a:r>
              <a:rPr lang="en-ZA" sz="2400" dirty="0"/>
              <a:t>Reflection questions based on Resource 2, and your response </a:t>
            </a:r>
          </a:p>
          <a:p>
            <a:r>
              <a:rPr lang="en-ZA" sz="2400" dirty="0"/>
              <a:t>Peer discussion (asynchronous – optional)</a:t>
            </a:r>
          </a:p>
          <a:p>
            <a:r>
              <a:rPr lang="en-ZA" sz="2400" dirty="0"/>
              <a:t>Discussion by the lecturer (text)</a:t>
            </a:r>
          </a:p>
          <a:p>
            <a:r>
              <a:rPr lang="en-ZA" sz="2400" dirty="0"/>
              <a:t>Key points (three provided in the text; the student has to provide the rest) </a:t>
            </a:r>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329461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Activity 2: Needs and challenges (contd.)</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r>
              <a:rPr lang="en-ZA" sz="2400" dirty="0"/>
              <a:t>Activity 2.2: How have the demands and challenges in South Africa differed from those elsewhere, if at all?</a:t>
            </a:r>
          </a:p>
          <a:p>
            <a:pPr marL="896938" indent="-896938">
              <a:buNone/>
            </a:pPr>
            <a:r>
              <a:rPr lang="en-ZA" sz="2000" dirty="0"/>
              <a:t>	Resource: Reading 5 – locate a brief reading on TVET colleges in another part/other parts  of the world, which mostly brings out the similarities</a:t>
            </a:r>
          </a:p>
          <a:p>
            <a:r>
              <a:rPr lang="en-ZA" sz="2400" dirty="0"/>
              <a:t>Reflection question and your response </a:t>
            </a:r>
          </a:p>
          <a:p>
            <a:r>
              <a:rPr lang="en-ZA" sz="2400" dirty="0"/>
              <a:t>Peer discussion (asynchronous – optional)</a:t>
            </a:r>
          </a:p>
          <a:p>
            <a:r>
              <a:rPr lang="en-ZA" sz="2400" dirty="0"/>
              <a:t>Discussion by the lecturer (text)</a:t>
            </a:r>
          </a:p>
          <a:p>
            <a:r>
              <a:rPr lang="en-ZA" sz="2400" dirty="0"/>
              <a:t>Key points (one provided in the text; the student has to provide the rest) </a:t>
            </a:r>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142596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9175"/>
            <a:ext cx="10515600" cy="5772149"/>
          </a:xfrm>
        </p:spPr>
        <p:txBody>
          <a:bodyPr>
            <a:noAutofit/>
          </a:bodyPr>
          <a:lstStyle/>
          <a:p>
            <a:pPr marL="0" indent="0">
              <a:buNone/>
            </a:pPr>
            <a:r>
              <a:rPr lang="en-ZA" sz="2000" dirty="0"/>
              <a:t>Chapter 3 of the 2014 </a:t>
            </a:r>
            <a:r>
              <a:rPr lang="en-ZA" sz="2000" dirty="0" smtClean="0"/>
              <a:t>White Paper, </a:t>
            </a:r>
            <a:r>
              <a:rPr lang="en-ZA" sz="2000" dirty="0"/>
              <a:t>from which this reading is taken, provides a brief overview of the TVET college sector, and outlines many of the needs and challenges facing colleges, but we can deduce from this account some of the demands and challenges </a:t>
            </a:r>
            <a:r>
              <a:rPr lang="en-ZA" sz="2000" dirty="0" smtClean="0"/>
              <a:t>facing </a:t>
            </a:r>
            <a:r>
              <a:rPr lang="en-ZA" sz="2000" i="1" dirty="0" smtClean="0"/>
              <a:t>lecturers</a:t>
            </a:r>
            <a:r>
              <a:rPr lang="en-ZA" sz="2000" dirty="0" smtClean="0"/>
              <a:t>.  </a:t>
            </a:r>
            <a:endParaRPr lang="en-ZA" sz="2000" dirty="0"/>
          </a:p>
          <a:p>
            <a:pPr marL="514350" indent="-514350">
              <a:buAutoNum type="arabicPeriod"/>
            </a:pPr>
            <a:r>
              <a:rPr lang="en-ZA" sz="2000" dirty="0"/>
              <a:t>From your reading of this account, identify and write down about </a:t>
            </a:r>
            <a:r>
              <a:rPr lang="en-ZA" sz="2000" i="1" dirty="0"/>
              <a:t>five</a:t>
            </a:r>
            <a:r>
              <a:rPr lang="en-ZA" sz="2000" dirty="0"/>
              <a:t> needs or challenges that affect TVET lecturers in South Africa.</a:t>
            </a:r>
          </a:p>
          <a:p>
            <a:pPr marL="514350" indent="-514350">
              <a:buAutoNum type="arabicPeriod"/>
            </a:pPr>
            <a:r>
              <a:rPr lang="en-ZA" sz="2000" dirty="0"/>
              <a:t>Explain the </a:t>
            </a:r>
            <a:r>
              <a:rPr lang="en-ZA" sz="2000" b="1" dirty="0"/>
              <a:t>dual role </a:t>
            </a:r>
            <a:r>
              <a:rPr lang="en-ZA" sz="2000" dirty="0"/>
              <a:t>of vocational educator and occupational expert, and the challenges related to this</a:t>
            </a:r>
            <a:r>
              <a:rPr lang="en-ZA" sz="2000" dirty="0" smtClean="0"/>
              <a:t>.</a:t>
            </a:r>
          </a:p>
          <a:p>
            <a:pPr marL="0" lvl="0" indent="0">
              <a:buNone/>
            </a:pPr>
            <a:r>
              <a:rPr lang="en-ZA" sz="2000" b="1" dirty="0"/>
              <a:t>Challenges:</a:t>
            </a:r>
          </a:p>
          <a:p>
            <a:r>
              <a:rPr lang="en-ZA" sz="2000" dirty="0"/>
              <a:t>Challenges related to the </a:t>
            </a:r>
            <a:r>
              <a:rPr lang="en-ZA" sz="2000" b="1" dirty="0"/>
              <a:t>dual role </a:t>
            </a:r>
            <a:r>
              <a:rPr lang="en-ZA" sz="2000" dirty="0"/>
              <a:t>of vocational educator and occupational </a:t>
            </a:r>
            <a:r>
              <a:rPr lang="en-ZA" sz="2000" dirty="0" smtClean="0"/>
              <a:t>expert</a:t>
            </a:r>
            <a:r>
              <a:rPr lang="en-ZA" sz="2000" dirty="0" smtClean="0">
                <a:solidFill>
                  <a:srgbClr val="FF0000"/>
                </a:solidFill>
                <a:sym typeface="Wingdings" panose="05000000000000000000" pitchFamily="2" charset="2"/>
              </a:rPr>
              <a:t> </a:t>
            </a:r>
          </a:p>
          <a:p>
            <a:r>
              <a:rPr lang="en-ZA" sz="2000" b="1" dirty="0" smtClean="0"/>
              <a:t>Building </a:t>
            </a:r>
            <a:r>
              <a:rPr lang="en-ZA" sz="2000" b="1" dirty="0"/>
              <a:t>bonds with local communities </a:t>
            </a:r>
            <a:r>
              <a:rPr lang="en-ZA" sz="2000" dirty="0"/>
              <a:t>(awareness of indigenous knowledge) – community projects e.g. in the building </a:t>
            </a:r>
            <a:r>
              <a:rPr lang="en-ZA" sz="2000" dirty="0" smtClean="0"/>
              <a:t>industry</a:t>
            </a:r>
            <a:r>
              <a:rPr lang="en-ZA" sz="2000" dirty="0">
                <a:solidFill>
                  <a:srgbClr val="FF0000"/>
                </a:solidFill>
                <a:sym typeface="Wingdings" panose="05000000000000000000" pitchFamily="2" charset="2"/>
              </a:rPr>
              <a:t> </a:t>
            </a:r>
            <a:endParaRPr lang="en-ZA" sz="2000" dirty="0"/>
          </a:p>
          <a:p>
            <a:pPr lvl="0"/>
            <a:r>
              <a:rPr lang="en-ZA" sz="2000" b="1" dirty="0"/>
              <a:t>The </a:t>
            </a:r>
            <a:r>
              <a:rPr lang="en-ZA" sz="2000" b="1" dirty="0" smtClean="0"/>
              <a:t>changing role </a:t>
            </a:r>
            <a:r>
              <a:rPr lang="en-ZA" sz="2000" b="1" dirty="0"/>
              <a:t>of TVET institutions in a changing South Africa </a:t>
            </a:r>
            <a:r>
              <a:rPr lang="en-ZA" sz="2000" dirty="0"/>
              <a:t>(past, present, future</a:t>
            </a:r>
            <a:r>
              <a:rPr lang="en-ZA" sz="2000" dirty="0" smtClean="0"/>
              <a:t>)</a:t>
            </a:r>
            <a:r>
              <a:rPr lang="en-ZA" sz="2000" dirty="0">
                <a:solidFill>
                  <a:srgbClr val="FF0000"/>
                </a:solidFill>
                <a:sym typeface="Wingdings" panose="05000000000000000000" pitchFamily="2" charset="2"/>
              </a:rPr>
              <a:t> </a:t>
            </a:r>
            <a:endParaRPr lang="en-ZA" sz="2000" dirty="0"/>
          </a:p>
          <a:p>
            <a:pPr lvl="0"/>
            <a:r>
              <a:rPr lang="en-ZA" sz="2000" b="1" dirty="0"/>
              <a:t>Negative attitudes towards TVET colleges</a:t>
            </a:r>
            <a:r>
              <a:rPr lang="en-ZA" sz="2000" dirty="0"/>
              <a:t>; history of poor national exam </a:t>
            </a:r>
            <a:r>
              <a:rPr lang="en-ZA" sz="2000" dirty="0" smtClean="0"/>
              <a:t>administration</a:t>
            </a:r>
            <a:r>
              <a:rPr lang="en-ZA" sz="2000" dirty="0" smtClean="0">
                <a:solidFill>
                  <a:srgbClr val="FF0000"/>
                </a:solidFill>
                <a:sym typeface="Wingdings" panose="05000000000000000000" pitchFamily="2" charset="2"/>
              </a:rPr>
              <a:t> </a:t>
            </a:r>
            <a:endParaRPr lang="en-ZA" sz="2000" dirty="0"/>
          </a:p>
          <a:p>
            <a:pPr lvl="0"/>
            <a:r>
              <a:rPr lang="en-ZA" sz="2000" b="1" dirty="0" smtClean="0"/>
              <a:t>Resources</a:t>
            </a:r>
            <a:r>
              <a:rPr lang="en-ZA" sz="2000" dirty="0" smtClean="0"/>
              <a:t> </a:t>
            </a:r>
            <a:r>
              <a:rPr lang="en-ZA" sz="2000" dirty="0"/>
              <a:t>(monetary, infrastructure, inequality across colleges, etc</a:t>
            </a:r>
            <a:r>
              <a:rPr lang="en-ZA" sz="2000" dirty="0" smtClean="0"/>
              <a:t>.)</a:t>
            </a:r>
            <a:r>
              <a:rPr lang="en-ZA" sz="2000" dirty="0">
                <a:solidFill>
                  <a:srgbClr val="FF0000"/>
                </a:solidFill>
                <a:sym typeface="Wingdings" panose="05000000000000000000" pitchFamily="2" charset="2"/>
              </a:rPr>
              <a:t> </a:t>
            </a:r>
            <a:endParaRPr lang="en-ZA" sz="2000" dirty="0"/>
          </a:p>
          <a:p>
            <a:pPr lvl="0"/>
            <a:r>
              <a:rPr lang="en-ZA" sz="2000" dirty="0" smtClean="0"/>
              <a:t>Teaching, learning and assessment in TVET: </a:t>
            </a:r>
            <a:r>
              <a:rPr lang="en-ZA" sz="2000" b="1" dirty="0" smtClean="0"/>
              <a:t>poor success rates</a:t>
            </a:r>
            <a:r>
              <a:rPr lang="en-ZA" sz="2000" dirty="0" smtClean="0"/>
              <a:t>; underperformance </a:t>
            </a:r>
          </a:p>
          <a:p>
            <a:pPr lvl="0"/>
            <a:r>
              <a:rPr lang="en-ZA" sz="2000" dirty="0" smtClean="0"/>
              <a:t>Challenge </a:t>
            </a:r>
            <a:r>
              <a:rPr lang="en-ZA" sz="2000" dirty="0"/>
              <a:t>of </a:t>
            </a:r>
            <a:r>
              <a:rPr lang="en-ZA" sz="2000" b="1" dirty="0"/>
              <a:t>re-establishing strong relations with industry (employability</a:t>
            </a:r>
            <a:r>
              <a:rPr lang="en-ZA" sz="2000" dirty="0"/>
              <a:t>) – work </a:t>
            </a:r>
            <a:r>
              <a:rPr lang="en-ZA" sz="2000" dirty="0" smtClean="0"/>
              <a:t>collaboration</a:t>
            </a:r>
            <a:endParaRPr lang="en-ZA" sz="2000" dirty="0">
              <a:solidFill>
                <a:srgbClr val="FF0000"/>
              </a:solidFill>
            </a:endParaRPr>
          </a:p>
        </p:txBody>
      </p:sp>
      <p:sp>
        <p:nvSpPr>
          <p:cNvPr id="4" name="Title 1"/>
          <p:cNvSpPr>
            <a:spLocks noGrp="1"/>
          </p:cNvSpPr>
          <p:nvPr>
            <p:ph type="title"/>
          </p:nvPr>
        </p:nvSpPr>
        <p:spPr>
          <a:xfrm>
            <a:off x="838200" y="127000"/>
            <a:ext cx="10515600" cy="785249"/>
          </a:xfrm>
          <a:solidFill>
            <a:srgbClr val="C00000"/>
          </a:solidFill>
        </p:spPr>
        <p:txBody>
          <a:bodyPr>
            <a:normAutofit/>
          </a:bodyPr>
          <a:lstStyle/>
          <a:p>
            <a:r>
              <a:rPr lang="en-ZA" sz="3200" dirty="0">
                <a:solidFill>
                  <a:schemeClr val="bg1"/>
                </a:solidFill>
                <a:latin typeface="+mn-lt"/>
              </a:rPr>
              <a:t>Reflection Questions</a:t>
            </a:r>
          </a:p>
        </p:txBody>
      </p:sp>
    </p:spTree>
    <p:extLst>
      <p:ext uri="{BB962C8B-B14F-4D97-AF65-F5344CB8AC3E}">
        <p14:creationId xmlns:p14="http://schemas.microsoft.com/office/powerpoint/2010/main" val="3927769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6926"/>
          </a:xfrm>
          <a:solidFill>
            <a:schemeClr val="accent6">
              <a:lumMod val="75000"/>
            </a:schemeClr>
          </a:solidFill>
        </p:spPr>
        <p:txBody>
          <a:bodyPr>
            <a:normAutofit/>
          </a:bodyPr>
          <a:lstStyle/>
          <a:p>
            <a:r>
              <a:rPr lang="en-ZA" sz="3200" dirty="0">
                <a:solidFill>
                  <a:schemeClr val="bg1"/>
                </a:solidFill>
              </a:rPr>
              <a:t>Discussion</a:t>
            </a:r>
          </a:p>
        </p:txBody>
      </p:sp>
      <p:sp>
        <p:nvSpPr>
          <p:cNvPr id="3" name="Content Placeholder 2"/>
          <p:cNvSpPr>
            <a:spLocks noGrp="1"/>
          </p:cNvSpPr>
          <p:nvPr>
            <p:ph idx="1"/>
          </p:nvPr>
        </p:nvSpPr>
        <p:spPr>
          <a:xfrm>
            <a:off x="838200" y="1465006"/>
            <a:ext cx="10515600" cy="4711957"/>
          </a:xfrm>
        </p:spPr>
        <p:txBody>
          <a:bodyPr/>
          <a:lstStyle/>
          <a:p>
            <a:r>
              <a:rPr lang="en-ZA" sz="2400" dirty="0"/>
              <a:t>e.g. the dual role of vocational educator and occupational expert, the need to educate for employability, and to educate for a</a:t>
            </a:r>
            <a:r>
              <a:rPr lang="en-ZA" sz="2400" i="1" dirty="0"/>
              <a:t> lack</a:t>
            </a:r>
            <a:r>
              <a:rPr lang="en-ZA" sz="2400" dirty="0"/>
              <a:t> of formal employment in some cases (i.e. for self-employment in the given field). </a:t>
            </a:r>
          </a:p>
          <a:p>
            <a:r>
              <a:rPr lang="en-ZA" sz="2400" dirty="0"/>
              <a:t>e. g. shortage of human, financial and other resources (especially up-to-date teaching resources), issues of diversity and equality, the legacy of TVET in SA (2 and 3 may overlap a lot; many of the problems we face in SA are in fact similar to ones faced globally)</a:t>
            </a:r>
          </a:p>
          <a:p>
            <a:endParaRPr lang="en-ZA" dirty="0"/>
          </a:p>
        </p:txBody>
      </p:sp>
    </p:spTree>
    <p:extLst>
      <p:ext uri="{BB962C8B-B14F-4D97-AF65-F5344CB8AC3E}">
        <p14:creationId xmlns:p14="http://schemas.microsoft.com/office/powerpoint/2010/main" val="203172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174626"/>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038226"/>
            <a:ext cx="11029949" cy="5657850"/>
          </a:xfrm>
        </p:spPr>
        <p:txBody>
          <a:bodyPr>
            <a:noAutofit/>
          </a:bodyPr>
          <a:lstStyle/>
          <a:p>
            <a:pPr marL="180975" lvl="0" indent="-180975"/>
            <a:r>
              <a:rPr lang="en-US" sz="2300" dirty="0">
                <a:solidFill>
                  <a:schemeClr val="accent2">
                    <a:lumMod val="75000"/>
                  </a:schemeClr>
                </a:solidFill>
              </a:rPr>
              <a:t>The Advanced Diploma TVT (</a:t>
            </a:r>
            <a:r>
              <a:rPr lang="en-US" sz="2300" dirty="0" err="1">
                <a:solidFill>
                  <a:schemeClr val="accent2">
                    <a:lumMod val="75000"/>
                  </a:schemeClr>
                </a:solidFill>
              </a:rPr>
              <a:t>Adv</a:t>
            </a:r>
            <a:r>
              <a:rPr lang="en-US" sz="2300" dirty="0">
                <a:solidFill>
                  <a:schemeClr val="accent2">
                    <a:lumMod val="75000"/>
                  </a:schemeClr>
                </a:solidFill>
              </a:rPr>
              <a:t> Dip TVT) courses should be designed as resource-based. However, the resources should not simply be seen as “add-ons” or “extras”. Two ways in which they can be introduced to students:</a:t>
            </a:r>
            <a:endParaRPr lang="en-ZA" sz="2300" dirty="0">
              <a:solidFill>
                <a:schemeClr val="accent2">
                  <a:lumMod val="75000"/>
                </a:schemeClr>
              </a:solidFill>
            </a:endParaRPr>
          </a:p>
          <a:p>
            <a:pPr marL="895350" lvl="1" indent="-352425"/>
            <a:r>
              <a:rPr lang="en-US" sz="2300" dirty="0">
                <a:solidFill>
                  <a:schemeClr val="accent2">
                    <a:lumMod val="75000"/>
                  </a:schemeClr>
                </a:solidFill>
              </a:rPr>
              <a:t>Embed hypertext links to resources (readings, official documents, videos) in passages of text.</a:t>
            </a:r>
            <a:endParaRPr lang="en-ZA" sz="2300" dirty="0">
              <a:solidFill>
                <a:schemeClr val="accent2">
                  <a:lumMod val="75000"/>
                </a:schemeClr>
              </a:solidFill>
            </a:endParaRPr>
          </a:p>
          <a:p>
            <a:pPr marL="895350" lvl="1" indent="-352425"/>
            <a:r>
              <a:rPr lang="en-US" sz="2300" dirty="0">
                <a:solidFill>
                  <a:schemeClr val="accent2">
                    <a:lumMod val="75000"/>
                  </a:schemeClr>
                </a:solidFill>
              </a:rPr>
              <a:t>Include self-assessment or reflection tools in the course in which students’ responses to a small number of limited-choice questions activate the presentation of links to particular selections of resources suitable to the individual students’ needs or interests. These selections do not need to be completely different, tailor-made selections, and may overlap to a considerable extent, but where the number of available or easily-produced OERs allows some degree of personalization, this technique should be employed (once or twice in a course</a:t>
            </a:r>
            <a:r>
              <a:rPr lang="en-US" sz="2300" dirty="0" smtClean="0">
                <a:solidFill>
                  <a:schemeClr val="accent2">
                    <a:lumMod val="75000"/>
                  </a:schemeClr>
                </a:solidFill>
              </a:rPr>
              <a:t>).</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text-based and graphic resources should be downloadable and in a printable format. However, the resources should </a:t>
            </a:r>
            <a:r>
              <a:rPr lang="en-US" sz="2300" u="sng" dirty="0">
                <a:solidFill>
                  <a:schemeClr val="accent2">
                    <a:lumMod val="75000"/>
                  </a:schemeClr>
                </a:solidFill>
              </a:rPr>
              <a:t>not</a:t>
            </a:r>
            <a:r>
              <a:rPr lang="en-US" sz="2300" dirty="0">
                <a:solidFill>
                  <a:schemeClr val="accent2">
                    <a:lumMod val="75000"/>
                  </a:schemeClr>
                </a:solidFill>
              </a:rPr>
              <a:t> be in pdf format, as this would not allow for re-mixing or any form of adaptation; in other words, they will automatically be equivalent to a “No derivatives” </a:t>
            </a:r>
            <a:r>
              <a:rPr lang="en-US" sz="2300" dirty="0" err="1">
                <a:solidFill>
                  <a:schemeClr val="accent2">
                    <a:lumMod val="75000"/>
                  </a:schemeClr>
                </a:solidFill>
              </a:rPr>
              <a:t>licence</a:t>
            </a:r>
            <a:r>
              <a:rPr lang="en-US" sz="2300" dirty="0">
                <a:solidFill>
                  <a:schemeClr val="accent2">
                    <a:lumMod val="75000"/>
                  </a:schemeClr>
                </a:solidFill>
              </a:rPr>
              <a:t>. Where audio or video resources are really crucial to completion </a:t>
            </a:r>
            <a:r>
              <a:rPr lang="en-US" sz="2300" dirty="0" smtClean="0">
                <a:solidFill>
                  <a:schemeClr val="accent2">
                    <a:lumMod val="75000"/>
                  </a:schemeClr>
                </a:solidFill>
              </a:rPr>
              <a:t>of</a:t>
            </a:r>
            <a:endParaRPr lang="en-ZA" sz="2300" dirty="0">
              <a:solidFill>
                <a:schemeClr val="accent2">
                  <a:lumMod val="75000"/>
                </a:schemeClr>
              </a:solidFill>
            </a:endParaRPr>
          </a:p>
        </p:txBody>
      </p:sp>
    </p:spTree>
    <p:extLst>
      <p:ext uri="{BB962C8B-B14F-4D97-AF65-F5344CB8AC3E}">
        <p14:creationId xmlns:p14="http://schemas.microsoft.com/office/powerpoint/2010/main" val="759643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706591"/>
          </a:xfrm>
          <a:solidFill>
            <a:schemeClr val="accent2">
              <a:lumMod val="75000"/>
            </a:schemeClr>
          </a:solidFill>
        </p:spPr>
        <p:txBody>
          <a:bodyPr>
            <a:normAutofit/>
          </a:bodyPr>
          <a:lstStyle/>
          <a:p>
            <a:r>
              <a:rPr lang="en-ZA" sz="3200" dirty="0">
                <a:solidFill>
                  <a:schemeClr val="bg1"/>
                </a:solidFill>
              </a:rPr>
              <a:t>Needs and challenges: Key points</a:t>
            </a:r>
          </a:p>
        </p:txBody>
      </p:sp>
      <p:sp>
        <p:nvSpPr>
          <p:cNvPr id="6" name="Rectangle 5"/>
          <p:cNvSpPr/>
          <p:nvPr/>
        </p:nvSpPr>
        <p:spPr>
          <a:xfrm>
            <a:off x="887361" y="1433411"/>
            <a:ext cx="10466439" cy="5262979"/>
          </a:xfrm>
          <a:prstGeom prst="rect">
            <a:avLst/>
          </a:prstGeom>
        </p:spPr>
        <p:txBody>
          <a:bodyPr wrap="square">
            <a:spAutoFit/>
          </a:bodyPr>
          <a:lstStyle/>
          <a:p>
            <a:pPr lvl="0"/>
            <a:r>
              <a:rPr lang="en-ZA" sz="2400" dirty="0"/>
              <a:t>Demands, </a:t>
            </a:r>
            <a:r>
              <a:rPr lang="en-ZA" sz="2400" dirty="0" err="1"/>
              <a:t>e.g</a:t>
            </a:r>
            <a:r>
              <a:rPr lang="en-ZA" sz="2400" dirty="0"/>
              <a:t>: </a:t>
            </a:r>
          </a:p>
          <a:p>
            <a:pPr marL="342900" lvl="0" indent="-342900">
              <a:buFont typeface="Arial" panose="020B0604020202020204" pitchFamily="34" charset="0"/>
              <a:buChar char="•"/>
            </a:pPr>
            <a:r>
              <a:rPr lang="en-ZA" sz="2400" dirty="0"/>
              <a:t>The dual role of vocational educator and occupational expert; the challenges related to this</a:t>
            </a:r>
          </a:p>
          <a:p>
            <a:pPr marL="342900" indent="-342900">
              <a:buFont typeface="Arial" panose="020B0604020202020204" pitchFamily="34" charset="0"/>
              <a:buChar char="•"/>
            </a:pPr>
            <a:r>
              <a:rPr lang="en-ZA" sz="2400" dirty="0"/>
              <a:t>Building bonds with local communities (awareness of indigenous knowledge) – community projects e.g. in the building industry</a:t>
            </a:r>
          </a:p>
          <a:p>
            <a:pPr marL="342900" lvl="0" indent="-342900">
              <a:buFont typeface="Arial" panose="020B0604020202020204" pitchFamily="34" charset="0"/>
              <a:buChar char="•"/>
            </a:pPr>
            <a:r>
              <a:rPr lang="en-ZA" sz="2400" dirty="0"/>
              <a:t>The role of TVET institutions in a changing South Africa (past, present, future)</a:t>
            </a:r>
          </a:p>
          <a:p>
            <a:pPr lvl="0"/>
            <a:r>
              <a:rPr lang="en-ZA" sz="2400" dirty="0"/>
              <a:t>Challenges, e.g.:</a:t>
            </a:r>
          </a:p>
          <a:p>
            <a:pPr marL="342900" lvl="0" indent="-342900">
              <a:buFont typeface="Arial" panose="020B0604020202020204" pitchFamily="34" charset="0"/>
              <a:buChar char="•"/>
            </a:pPr>
            <a:r>
              <a:rPr lang="en-ZA" sz="2400" dirty="0"/>
              <a:t>Resources (monetary, infrastructure, inequality across colleges, etc.)</a:t>
            </a:r>
          </a:p>
          <a:p>
            <a:pPr marL="342900" lvl="0" indent="-342900">
              <a:buFont typeface="Arial" panose="020B0604020202020204" pitchFamily="34" charset="0"/>
              <a:buChar char="•"/>
            </a:pPr>
            <a:r>
              <a:rPr lang="en-ZA" sz="2400" dirty="0"/>
              <a:t>Teaching, learning and assessment in TVET: poor success rates; underperformance</a:t>
            </a:r>
          </a:p>
          <a:p>
            <a:pPr marL="342900" lvl="0" indent="-342900">
              <a:buFont typeface="Arial" panose="020B0604020202020204" pitchFamily="34" charset="0"/>
              <a:buChar char="•"/>
            </a:pPr>
            <a:r>
              <a:rPr lang="en-ZA" sz="2400" dirty="0"/>
              <a:t>Challenge of re-establishing strong relations with industry (employability) – work collaboration</a:t>
            </a:r>
          </a:p>
          <a:p>
            <a:pPr marL="342900" lvl="0" indent="-342900">
              <a:buFont typeface="Arial" panose="020B0604020202020204" pitchFamily="34" charset="0"/>
              <a:buChar char="•"/>
            </a:pPr>
            <a:r>
              <a:rPr lang="en-ZA" sz="2400" dirty="0"/>
              <a:t>Negative attitudes towards TVET colleges; history of poor national exam administration.</a:t>
            </a:r>
          </a:p>
        </p:txBody>
      </p:sp>
    </p:spTree>
    <p:extLst>
      <p:ext uri="{BB962C8B-B14F-4D97-AF65-F5344CB8AC3E}">
        <p14:creationId xmlns:p14="http://schemas.microsoft.com/office/powerpoint/2010/main" val="1026368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ZA"/>
          </a:p>
        </p:txBody>
      </p:sp>
      <p:sp>
        <p:nvSpPr>
          <p:cNvPr id="4" name="Title 1"/>
          <p:cNvSpPr>
            <a:spLocks noGrp="1"/>
          </p:cNvSpPr>
          <p:nvPr>
            <p:ph type="title"/>
          </p:nvPr>
        </p:nvSpPr>
        <p:spPr>
          <a:solidFill>
            <a:srgbClr val="FF6600"/>
          </a:solidFill>
        </p:spPr>
        <p:txBody>
          <a:bodyPr>
            <a:normAutofit fontScale="90000"/>
          </a:bodyPr>
          <a:lstStyle/>
          <a:p>
            <a:r>
              <a:rPr lang="en-ZA" sz="4000" dirty="0">
                <a:solidFill>
                  <a:schemeClr val="bg1"/>
                </a:solidFill>
              </a:rPr>
              <a:t/>
            </a:r>
            <a:br>
              <a:rPr lang="en-ZA" sz="4000" dirty="0">
                <a:solidFill>
                  <a:schemeClr val="bg1"/>
                </a:solidFill>
              </a:rPr>
            </a:br>
            <a:r>
              <a:rPr lang="en-ZA" b="1" dirty="0">
                <a:solidFill>
                  <a:schemeClr val="bg1"/>
                </a:solidFill>
              </a:rPr>
              <a:t>Section 3: What qualities are needed to meet the demands and challenges? </a:t>
            </a:r>
            <a:r>
              <a:rPr lang="en-ZA" dirty="0"/>
              <a:t/>
            </a:r>
            <a:br>
              <a:rPr lang="en-ZA" dirty="0"/>
            </a:br>
            <a:endParaRPr lang="en-ZA" b="1" dirty="0">
              <a:solidFill>
                <a:schemeClr val="bg1"/>
              </a:solidFill>
            </a:endParaRPr>
          </a:p>
        </p:txBody>
      </p:sp>
    </p:spTree>
    <p:extLst>
      <p:ext uri="{BB962C8B-B14F-4D97-AF65-F5344CB8AC3E}">
        <p14:creationId xmlns:p14="http://schemas.microsoft.com/office/powerpoint/2010/main" val="425336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Activity 3: </a:t>
            </a:r>
            <a:r>
              <a:rPr lang="en-ZA" sz="3200" b="1" dirty="0">
                <a:solidFill>
                  <a:schemeClr val="bg1"/>
                </a:solidFill>
              </a:rPr>
              <a:t>Profile of a fit-for-purpose TVET lecturer</a:t>
            </a: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896938" indent="-355600">
              <a:spcAft>
                <a:spcPts val="600"/>
              </a:spcAft>
            </a:pPr>
            <a:r>
              <a:rPr lang="en-ZA" sz="2000" dirty="0"/>
              <a:t>Resource: Reading 6 from p 98 in Lucas, B., Spencer, E. and Claxton, G. (2012) </a:t>
            </a:r>
            <a:r>
              <a:rPr lang="en-ZA" sz="2000" i="1" dirty="0"/>
              <a:t>How to teach vocational education: A theory of vocational pedagogy. </a:t>
            </a:r>
            <a:r>
              <a:rPr lang="en-ZA" sz="2000" dirty="0"/>
              <a:t>London: City &amp; Guilds Centre for Skills Development. p 98.</a:t>
            </a:r>
          </a:p>
          <a:p>
            <a:pPr marL="896938" indent="-355600">
              <a:spcBef>
                <a:spcPts val="0"/>
              </a:spcBef>
            </a:pPr>
            <a:r>
              <a:rPr lang="en-ZA" sz="2000" dirty="0"/>
              <a:t>Resource: Video 1: Approx. 6 minutes, illustrating most of the 14 points (good and bad) raised in Reading 1. Use a bridging narrator and real interviews or scenes, as in SAIDE’s “Being a Professional Teacher” </a:t>
            </a:r>
            <a:r>
              <a:rPr lang="en-ZA" sz="2000" dirty="0">
                <a:hlinkClick r:id="rId2"/>
              </a:rPr>
              <a:t>https://www.youtube.com/watch?v=U58EFAwnKpw</a:t>
            </a:r>
            <a:r>
              <a:rPr lang="en-ZA" sz="2000" dirty="0"/>
              <a:t> (CC BY). Take a few extra sequences of three or so of the “bad” for use in Video 3, to introduce continuity with that video (on continuing professional development).</a:t>
            </a:r>
            <a:br>
              <a:rPr lang="en-ZA" sz="2000" dirty="0"/>
            </a:br>
            <a:endParaRPr lang="en-ZA" sz="2000" dirty="0"/>
          </a:p>
          <a:p>
            <a:pPr>
              <a:spcBef>
                <a:spcPts val="0"/>
              </a:spcBef>
            </a:pPr>
            <a:r>
              <a:rPr lang="en-ZA" sz="2600" dirty="0"/>
              <a:t>Reflection questions and your response </a:t>
            </a:r>
          </a:p>
          <a:p>
            <a:r>
              <a:rPr lang="en-ZA" sz="2600" dirty="0"/>
              <a:t>Peer discussion (asynchronous – optional)</a:t>
            </a:r>
          </a:p>
          <a:p>
            <a:r>
              <a:rPr lang="en-ZA" sz="2600" dirty="0"/>
              <a:t>Discussion by the lecturer (text)</a:t>
            </a:r>
          </a:p>
          <a:p>
            <a:r>
              <a:rPr lang="en-ZA" sz="2600" dirty="0"/>
              <a:t>Key points (Only two (or more) to be filled in by the student; the rest provided in the text) </a:t>
            </a:r>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190480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5342"/>
            <a:ext cx="10515600" cy="4975123"/>
          </a:xfrm>
        </p:spPr>
        <p:txBody>
          <a:bodyPr>
            <a:normAutofit/>
          </a:bodyPr>
          <a:lstStyle/>
          <a:p>
            <a:endParaRPr lang="en-ZA" dirty="0"/>
          </a:p>
        </p:txBody>
      </p:sp>
      <p:sp>
        <p:nvSpPr>
          <p:cNvPr id="4" name="Title 1"/>
          <p:cNvSpPr>
            <a:spLocks noGrp="1"/>
          </p:cNvSpPr>
          <p:nvPr>
            <p:ph type="title"/>
          </p:nvPr>
        </p:nvSpPr>
        <p:spPr>
          <a:xfrm>
            <a:off x="838200" y="365125"/>
            <a:ext cx="10515600" cy="785249"/>
          </a:xfrm>
          <a:solidFill>
            <a:srgbClr val="C00000"/>
          </a:solidFill>
        </p:spPr>
        <p:txBody>
          <a:bodyPr>
            <a:normAutofit/>
          </a:bodyPr>
          <a:lstStyle/>
          <a:p>
            <a:r>
              <a:rPr lang="en-ZA" sz="3200" dirty="0">
                <a:solidFill>
                  <a:schemeClr val="bg1"/>
                </a:solidFill>
                <a:latin typeface="+mn-lt"/>
              </a:rPr>
              <a:t>Reflection Questions</a:t>
            </a:r>
          </a:p>
        </p:txBody>
      </p:sp>
    </p:spTree>
    <p:extLst>
      <p:ext uri="{BB962C8B-B14F-4D97-AF65-F5344CB8AC3E}">
        <p14:creationId xmlns:p14="http://schemas.microsoft.com/office/powerpoint/2010/main" val="2673806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5080"/>
          </a:xfrm>
          <a:solidFill>
            <a:schemeClr val="accent6">
              <a:lumMod val="75000"/>
            </a:schemeClr>
          </a:solidFill>
        </p:spPr>
        <p:txBody>
          <a:bodyPr/>
          <a:lstStyle/>
          <a:p>
            <a:r>
              <a:rPr lang="en-ZA" dirty="0">
                <a:solidFill>
                  <a:schemeClr val="bg1"/>
                </a:solidFill>
              </a:rPr>
              <a:t>Discussion</a:t>
            </a:r>
          </a:p>
        </p:txBody>
      </p:sp>
      <p:sp>
        <p:nvSpPr>
          <p:cNvPr id="3" name="Content Placeholder 2"/>
          <p:cNvSpPr>
            <a:spLocks noGrp="1"/>
          </p:cNvSpPr>
          <p:nvPr>
            <p:ph idx="1"/>
          </p:nvPr>
        </p:nvSpPr>
        <p:spPr>
          <a:xfrm>
            <a:off x="838200" y="1347020"/>
            <a:ext cx="10515600" cy="5407742"/>
          </a:xfrm>
        </p:spPr>
        <p:txBody>
          <a:bodyPr>
            <a:normAutofit fontScale="77500" lnSpcReduction="20000"/>
          </a:bodyPr>
          <a:lstStyle/>
          <a:p>
            <a:pPr marL="0" lvl="0" indent="0">
              <a:buNone/>
            </a:pPr>
            <a:r>
              <a:rPr lang="en-ZA" dirty="0"/>
              <a:t>Leading to:</a:t>
            </a:r>
          </a:p>
          <a:p>
            <a:pPr lvl="0"/>
            <a:r>
              <a:rPr lang="en-ZA" dirty="0"/>
              <a:t>Facilitation skills</a:t>
            </a:r>
          </a:p>
          <a:p>
            <a:pPr lvl="0"/>
            <a:r>
              <a:rPr lang="en-ZA" dirty="0"/>
              <a:t>Good reading, writing, speaking and questioning skills.</a:t>
            </a:r>
          </a:p>
          <a:p>
            <a:pPr lvl="0"/>
            <a:r>
              <a:rPr lang="en-ZA" dirty="0"/>
              <a:t>The imagination to design quality, challenging projects for the students</a:t>
            </a:r>
          </a:p>
          <a:p>
            <a:pPr lvl="0"/>
            <a:r>
              <a:rPr lang="en-ZA" dirty="0"/>
              <a:t>Innovative teaching and creativity</a:t>
            </a:r>
          </a:p>
          <a:p>
            <a:pPr lvl="0"/>
            <a:r>
              <a:rPr lang="en-ZA" dirty="0"/>
              <a:t>Ability to improvise and “think on one’s feet” (reflection in practice)</a:t>
            </a:r>
          </a:p>
          <a:p>
            <a:pPr lvl="0"/>
            <a:r>
              <a:rPr lang="en-ZA" dirty="0"/>
              <a:t>Resourcefulness and the ability to solve problems, e.g. inadequate or up-to-date teaching/learning resources</a:t>
            </a:r>
          </a:p>
          <a:p>
            <a:pPr lvl="0"/>
            <a:r>
              <a:rPr lang="en-ZA" dirty="0"/>
              <a:t>Professionalism</a:t>
            </a:r>
          </a:p>
          <a:p>
            <a:pPr lvl="0"/>
            <a:r>
              <a:rPr lang="en-ZA" dirty="0"/>
              <a:t>Ability to recognise and unlock the potential in students (from different backgrounds)</a:t>
            </a:r>
          </a:p>
          <a:p>
            <a:pPr lvl="0"/>
            <a:r>
              <a:rPr lang="en-ZA" dirty="0"/>
              <a:t>Ability to inspire students to feel confidence and take pride in their occupational identity (partly by being a role model); to produce students who seek to become “craftsmen”</a:t>
            </a:r>
          </a:p>
          <a:p>
            <a:pPr lvl="0"/>
            <a:r>
              <a:rPr lang="en-ZA" dirty="0"/>
              <a:t>Self-awareness</a:t>
            </a:r>
          </a:p>
          <a:p>
            <a:pPr lvl="0"/>
            <a:r>
              <a:rPr lang="en-ZA" dirty="0"/>
              <a:t>Ability to keep in touch with the workplace, with the needs of employers, up to date with the relevant technology, and responsive to the real world of work and the context of the students</a:t>
            </a:r>
          </a:p>
        </p:txBody>
      </p:sp>
    </p:spTree>
    <p:extLst>
      <p:ext uri="{BB962C8B-B14F-4D97-AF65-F5344CB8AC3E}">
        <p14:creationId xmlns:p14="http://schemas.microsoft.com/office/powerpoint/2010/main" val="2415511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0710"/>
            <a:ext cx="10515600" cy="5727290"/>
          </a:xfrm>
        </p:spPr>
        <p:txBody>
          <a:bodyPr>
            <a:normAutofit fontScale="85000" lnSpcReduction="20000"/>
          </a:bodyPr>
          <a:lstStyle/>
          <a:p>
            <a:pPr lvl="0"/>
            <a:r>
              <a:rPr lang="en-ZA" dirty="0"/>
              <a:t>Facilitation skills</a:t>
            </a:r>
          </a:p>
          <a:p>
            <a:pPr lvl="0"/>
            <a:r>
              <a:rPr lang="en-ZA" dirty="0"/>
              <a:t>Good reading, writing, speaking and questioning skills.</a:t>
            </a:r>
          </a:p>
          <a:p>
            <a:pPr lvl="0"/>
            <a:r>
              <a:rPr lang="en-ZA" dirty="0"/>
              <a:t>The imagination to design quality, challenging projects for the students</a:t>
            </a:r>
          </a:p>
          <a:p>
            <a:pPr lvl="0"/>
            <a:r>
              <a:rPr lang="en-ZA" dirty="0"/>
              <a:t>Innovative teaching and creativity</a:t>
            </a:r>
          </a:p>
          <a:p>
            <a:pPr lvl="0"/>
            <a:r>
              <a:rPr lang="en-ZA" dirty="0"/>
              <a:t>Ability to improvise and “think on one’s feet” (reflection in practice)</a:t>
            </a:r>
          </a:p>
          <a:p>
            <a:pPr lvl="0"/>
            <a:r>
              <a:rPr lang="en-ZA" dirty="0"/>
              <a:t>Resourcefulness and the ability to solve problems, e.g. inadequate or up-to-date teaching/learning resources</a:t>
            </a:r>
          </a:p>
          <a:p>
            <a:pPr lvl="0"/>
            <a:r>
              <a:rPr lang="en-ZA" dirty="0"/>
              <a:t>Professionalism</a:t>
            </a:r>
          </a:p>
          <a:p>
            <a:pPr lvl="0"/>
            <a:r>
              <a:rPr lang="en-ZA" dirty="0"/>
              <a:t>Ability to recognise and unlock the potential in students (from different backgrounds)</a:t>
            </a:r>
          </a:p>
          <a:p>
            <a:pPr lvl="0"/>
            <a:r>
              <a:rPr lang="en-ZA" dirty="0"/>
              <a:t>Ability to inspire students to feel confidence and take pride in their occupational identity (partly by being a role model); to produce students who seek to become “craftsmen”</a:t>
            </a:r>
          </a:p>
          <a:p>
            <a:pPr lvl="0"/>
            <a:r>
              <a:rPr lang="en-ZA" dirty="0"/>
              <a:t>Self-awareness</a:t>
            </a:r>
          </a:p>
          <a:p>
            <a:pPr lvl="0"/>
            <a:r>
              <a:rPr lang="en-ZA" dirty="0"/>
              <a:t>Ability to keep in touch with the workplace, with the needs of employers, up to date with the relevant technology, and responsive to the real world of work and the context of the students</a:t>
            </a:r>
          </a:p>
          <a:p>
            <a:endParaRPr lang="en-ZA" dirty="0"/>
          </a:p>
        </p:txBody>
      </p:sp>
      <p:sp>
        <p:nvSpPr>
          <p:cNvPr id="4" name="Title 1"/>
          <p:cNvSpPr>
            <a:spLocks noGrp="1"/>
          </p:cNvSpPr>
          <p:nvPr>
            <p:ph type="title"/>
          </p:nvPr>
        </p:nvSpPr>
        <p:spPr>
          <a:xfrm>
            <a:off x="838200" y="365125"/>
            <a:ext cx="10515600" cy="637765"/>
          </a:xfrm>
          <a:solidFill>
            <a:schemeClr val="accent2">
              <a:lumMod val="75000"/>
            </a:schemeClr>
          </a:solidFill>
        </p:spPr>
        <p:txBody>
          <a:bodyPr>
            <a:normAutofit/>
          </a:bodyPr>
          <a:lstStyle/>
          <a:p>
            <a:r>
              <a:rPr lang="en-ZA" sz="3200" dirty="0">
                <a:solidFill>
                  <a:schemeClr val="bg1"/>
                </a:solidFill>
              </a:rPr>
              <a:t>Key points</a:t>
            </a:r>
          </a:p>
        </p:txBody>
      </p:sp>
    </p:spTree>
    <p:extLst>
      <p:ext uri="{BB962C8B-B14F-4D97-AF65-F5344CB8AC3E}">
        <p14:creationId xmlns:p14="http://schemas.microsoft.com/office/powerpoint/2010/main" val="1182789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6"/>
            <a:ext cx="10515600" cy="1571830"/>
          </a:xfrm>
          <a:solidFill>
            <a:srgbClr val="FF6600"/>
          </a:solidFill>
        </p:spPr>
        <p:txBody>
          <a:bodyPr>
            <a:normAutofit fontScale="90000"/>
          </a:bodyPr>
          <a:lstStyle/>
          <a:p>
            <a:r>
              <a:rPr lang="en-ZA" sz="4000" dirty="0">
                <a:solidFill>
                  <a:schemeClr val="bg1"/>
                </a:solidFill>
              </a:rPr>
              <a:t/>
            </a:r>
            <a:br>
              <a:rPr lang="en-ZA" sz="4000" dirty="0">
                <a:solidFill>
                  <a:schemeClr val="bg1"/>
                </a:solidFill>
              </a:rPr>
            </a:br>
            <a:r>
              <a:rPr lang="en-ZA" b="1" dirty="0">
                <a:solidFill>
                  <a:schemeClr val="bg1"/>
                </a:solidFill>
              </a:rPr>
              <a:t/>
            </a:r>
            <a:br>
              <a:rPr lang="en-ZA" b="1" dirty="0">
                <a:solidFill>
                  <a:schemeClr val="bg1"/>
                </a:solidFill>
              </a:rPr>
            </a:br>
            <a:r>
              <a:rPr lang="en-ZA" b="1" dirty="0">
                <a:solidFill>
                  <a:schemeClr val="bg1"/>
                </a:solidFill>
              </a:rPr>
              <a:t>Section 4: What constitutes </a:t>
            </a:r>
            <a:r>
              <a:rPr lang="en-ZA" b="1" i="1" dirty="0">
                <a:solidFill>
                  <a:schemeClr val="bg1"/>
                </a:solidFill>
              </a:rPr>
              <a:t>professionalism</a:t>
            </a:r>
            <a:r>
              <a:rPr lang="en-ZA" b="1" dirty="0">
                <a:solidFill>
                  <a:schemeClr val="bg1"/>
                </a:solidFill>
              </a:rPr>
              <a:t> in vocational education and training?</a:t>
            </a:r>
            <a:r>
              <a:rPr lang="en-ZA" dirty="0"/>
              <a:t/>
            </a:r>
            <a:br>
              <a:rPr lang="en-ZA" dirty="0"/>
            </a:br>
            <a:r>
              <a:rPr lang="en-ZA" dirty="0"/>
              <a:t/>
            </a:r>
            <a:br>
              <a:rPr lang="en-ZA" dirty="0"/>
            </a:br>
            <a:endParaRPr lang="en-ZA" b="1" dirty="0">
              <a:solidFill>
                <a:schemeClr val="bg1"/>
              </a:solidFill>
            </a:endParaRPr>
          </a:p>
        </p:txBody>
      </p:sp>
      <p:sp>
        <p:nvSpPr>
          <p:cNvPr id="3" name="Content Placeholder 2"/>
          <p:cNvSpPr>
            <a:spLocks noGrp="1"/>
          </p:cNvSpPr>
          <p:nvPr>
            <p:ph idx="1"/>
          </p:nvPr>
        </p:nvSpPr>
        <p:spPr>
          <a:xfrm>
            <a:off x="838200" y="2340077"/>
            <a:ext cx="10515600" cy="3836886"/>
          </a:xfrm>
        </p:spPr>
        <p:txBody>
          <a:bodyPr>
            <a:normAutofit/>
          </a:bodyPr>
          <a:lstStyle/>
          <a:p>
            <a:r>
              <a:rPr lang="en-ZA" dirty="0"/>
              <a:t>Personally held beliefs shape one’s conduct in one’s practice</a:t>
            </a:r>
          </a:p>
          <a:p>
            <a:r>
              <a:rPr lang="en-ZA" dirty="0"/>
              <a:t>Principled</a:t>
            </a:r>
          </a:p>
          <a:p>
            <a:r>
              <a:rPr lang="en-ZA" dirty="0"/>
              <a:t>Ethical standards, laws and conventions</a:t>
            </a:r>
          </a:p>
          <a:p>
            <a:r>
              <a:rPr lang="en-ZA" dirty="0"/>
              <a:t>Clients’ interests come first</a:t>
            </a:r>
          </a:p>
          <a:p>
            <a:r>
              <a:rPr lang="en-ZA" dirty="0"/>
              <a:t>Keep up to date</a:t>
            </a:r>
          </a:p>
          <a:p>
            <a:r>
              <a:rPr lang="en-ZA" dirty="0"/>
              <a:t>Extended professionalism</a:t>
            </a:r>
          </a:p>
          <a:p>
            <a:endParaRPr lang="en-ZA" dirty="0"/>
          </a:p>
        </p:txBody>
      </p:sp>
    </p:spTree>
    <p:extLst>
      <p:ext uri="{BB962C8B-B14F-4D97-AF65-F5344CB8AC3E}">
        <p14:creationId xmlns:p14="http://schemas.microsoft.com/office/powerpoint/2010/main" val="263909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31"/>
            <a:ext cx="10515600" cy="807001"/>
          </a:xfrm>
          <a:solidFill>
            <a:srgbClr val="002060"/>
          </a:solidFill>
        </p:spPr>
        <p:txBody>
          <a:bodyPr>
            <a:normAutofit/>
          </a:bodyPr>
          <a:lstStyle/>
          <a:p>
            <a:r>
              <a:rPr lang="en-ZA" sz="3200" dirty="0">
                <a:solidFill>
                  <a:schemeClr val="bg1"/>
                </a:solidFill>
              </a:rPr>
              <a:t>Activity 4: Professionalism in TVET</a:t>
            </a:r>
          </a:p>
        </p:txBody>
      </p:sp>
      <p:sp>
        <p:nvSpPr>
          <p:cNvPr id="3" name="Content Placeholder 2"/>
          <p:cNvSpPr>
            <a:spLocks noGrp="1"/>
          </p:cNvSpPr>
          <p:nvPr>
            <p:ph idx="1"/>
          </p:nvPr>
        </p:nvSpPr>
        <p:spPr>
          <a:xfrm>
            <a:off x="838200" y="1003177"/>
            <a:ext cx="10515600" cy="5699464"/>
          </a:xfrm>
          <a:ln>
            <a:solidFill>
              <a:srgbClr val="0000FF"/>
            </a:solidFill>
          </a:ln>
        </p:spPr>
        <p:txBody>
          <a:bodyPr>
            <a:normAutofit fontScale="70000" lnSpcReduction="20000"/>
          </a:bodyPr>
          <a:lstStyle/>
          <a:p>
            <a:pPr marL="630238" indent="-274638"/>
            <a:r>
              <a:rPr lang="en-ZA" sz="2700" dirty="0"/>
              <a:t>Resource: Reading 7 – Adapt slightly pp 1 – 9 from </a:t>
            </a:r>
            <a:r>
              <a:rPr lang="en-ZA" sz="2700" i="1" dirty="0"/>
              <a:t>Professionalism</a:t>
            </a:r>
            <a:r>
              <a:rPr lang="en-ZA" sz="2700" dirty="0"/>
              <a:t> (2012) Institute for Learning (</a:t>
            </a:r>
            <a:r>
              <a:rPr lang="en-ZA" sz="2700" dirty="0" err="1"/>
              <a:t>IfL</a:t>
            </a:r>
            <a:r>
              <a:rPr lang="en-ZA" sz="2700" dirty="0"/>
              <a:t>), the professional body for learning and teaching professionals across the Further Education and Skills sector, UK</a:t>
            </a:r>
          </a:p>
          <a:p>
            <a:pPr marL="630238" indent="-274638">
              <a:tabLst>
                <a:tab pos="266700" algn="l"/>
              </a:tabLst>
            </a:pPr>
            <a:r>
              <a:rPr lang="en-ZA" sz="2700" dirty="0"/>
              <a:t>Resource: Video 2: Make own video based on the MOOC from the Commonwealth Education Trust on Coursera: </a:t>
            </a:r>
            <a:r>
              <a:rPr lang="en-ZA" sz="2700" dirty="0">
                <a:hlinkClick r:id="rId2"/>
              </a:rPr>
              <a:t>https://www.coursera.org/learn/professional-teacher/lecture/PIxzX/teaching-as-a-profession-characteristics-of-a-profession-and-a-professional</a:t>
            </a:r>
            <a:r>
              <a:rPr lang="en-ZA" sz="2700" dirty="0"/>
              <a:t> , especially lectures 1 and 2.</a:t>
            </a:r>
          </a:p>
          <a:p>
            <a:pPr marL="630238" indent="-274638">
              <a:buNone/>
            </a:pPr>
            <a:r>
              <a:rPr lang="en-ZA" sz="2700" dirty="0"/>
              <a:t>	NB intersperse with short illustrative episodes like those in </a:t>
            </a:r>
            <a:r>
              <a:rPr lang="en-ZA" sz="2700" dirty="0">
                <a:hlinkClick r:id="rId3"/>
              </a:rPr>
              <a:t>https://www.youtube.com/watch?v=eghw1fAU0PM</a:t>
            </a:r>
            <a:r>
              <a:rPr lang="en-ZA" sz="2700" dirty="0"/>
              <a:t> “Professionalism when teaching in the classroom”, to illustrate the unprofessional as well as the professional.</a:t>
            </a:r>
          </a:p>
          <a:p>
            <a:pPr marL="630238" indent="-274638">
              <a:tabLst>
                <a:tab pos="355600" algn="l"/>
              </a:tabLst>
            </a:pPr>
            <a:r>
              <a:rPr lang="en-ZA" sz="2700" dirty="0"/>
              <a:t>Resource: Reading 8: </a:t>
            </a:r>
            <a:r>
              <a:rPr lang="en-ZA" sz="2700" i="1" dirty="0"/>
              <a:t>Professionalism for TVET Lecturers </a:t>
            </a:r>
            <a:r>
              <a:rPr lang="en-ZA" sz="2700" dirty="0"/>
              <a:t>– Write this, possibly as a dialogue (base on collection of passages labelled PROFESSIONALISM, and the transcripts from the above MOOC).</a:t>
            </a:r>
          </a:p>
          <a:p>
            <a:pPr marL="630238" indent="0">
              <a:buNone/>
            </a:pPr>
            <a:r>
              <a:rPr lang="en-ZA" sz="2700" dirty="0"/>
              <a:t>(Mike will draft this brief article, and run it past Ms Aruna Singh, Mr Keith </a:t>
            </a:r>
            <a:r>
              <a:rPr lang="en-ZA" sz="2700" dirty="0" err="1"/>
              <a:t>Loynes</a:t>
            </a:r>
            <a:r>
              <a:rPr lang="en-ZA" sz="2700" dirty="0"/>
              <a:t>, Prof Joy Papier, Dr Andre van der Bijl, and three Deputy Principals Academic at TVET colleges for comment and additions/deletions)</a:t>
            </a:r>
          </a:p>
          <a:p>
            <a:pPr marL="266700" indent="-266700">
              <a:tabLst>
                <a:tab pos="355600" algn="l"/>
              </a:tabLst>
            </a:pPr>
            <a:r>
              <a:rPr lang="en-ZA" sz="3400" dirty="0"/>
              <a:t>Reflection questions, and your response </a:t>
            </a:r>
          </a:p>
          <a:p>
            <a:r>
              <a:rPr lang="en-ZA" sz="3400" dirty="0"/>
              <a:t>Peer discussion (asynchronous – optional)</a:t>
            </a:r>
          </a:p>
          <a:p>
            <a:r>
              <a:rPr lang="en-ZA" sz="3400" dirty="0"/>
              <a:t>Discussion by the lecturer (text)</a:t>
            </a:r>
          </a:p>
          <a:p>
            <a:r>
              <a:rPr lang="en-ZA" sz="3400" dirty="0"/>
              <a:t>Key points (Only two (or more) to be filled in by the student; the rest provided in the text) </a:t>
            </a:r>
          </a:p>
          <a:p>
            <a:pPr marL="0" indent="0">
              <a:buNone/>
            </a:pPr>
            <a:endParaRPr lang="en-ZA" sz="2000" dirty="0"/>
          </a:p>
          <a:p>
            <a:pPr lvl="0"/>
            <a:endParaRPr lang="en-ZA" sz="2000" dirty="0"/>
          </a:p>
        </p:txBody>
      </p:sp>
    </p:spTree>
    <p:extLst>
      <p:ext uri="{BB962C8B-B14F-4D97-AF65-F5344CB8AC3E}">
        <p14:creationId xmlns:p14="http://schemas.microsoft.com/office/powerpoint/2010/main" val="1227911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5342"/>
            <a:ext cx="10515600" cy="4975123"/>
          </a:xfrm>
        </p:spPr>
        <p:txBody>
          <a:bodyPr>
            <a:normAutofit/>
          </a:bodyPr>
          <a:lstStyle/>
          <a:p>
            <a:endParaRPr lang="en-ZA" dirty="0"/>
          </a:p>
        </p:txBody>
      </p:sp>
      <p:sp>
        <p:nvSpPr>
          <p:cNvPr id="4" name="Title 1"/>
          <p:cNvSpPr>
            <a:spLocks noGrp="1"/>
          </p:cNvSpPr>
          <p:nvPr>
            <p:ph type="title"/>
          </p:nvPr>
        </p:nvSpPr>
        <p:spPr>
          <a:xfrm>
            <a:off x="838200" y="365125"/>
            <a:ext cx="10515600" cy="785249"/>
          </a:xfrm>
          <a:solidFill>
            <a:srgbClr val="C00000"/>
          </a:solidFill>
        </p:spPr>
        <p:txBody>
          <a:bodyPr>
            <a:normAutofit/>
          </a:bodyPr>
          <a:lstStyle/>
          <a:p>
            <a:r>
              <a:rPr lang="en-ZA" sz="3200" dirty="0">
                <a:solidFill>
                  <a:schemeClr val="bg1"/>
                </a:solidFill>
                <a:latin typeface="+mn-lt"/>
              </a:rPr>
              <a:t>Reflection Questions</a:t>
            </a:r>
          </a:p>
        </p:txBody>
      </p:sp>
    </p:spTree>
    <p:extLst>
      <p:ext uri="{BB962C8B-B14F-4D97-AF65-F5344CB8AC3E}">
        <p14:creationId xmlns:p14="http://schemas.microsoft.com/office/powerpoint/2010/main" val="2339286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6758"/>
          </a:xfrm>
          <a:solidFill>
            <a:schemeClr val="accent6">
              <a:lumMod val="75000"/>
            </a:schemeClr>
          </a:solidFill>
        </p:spPr>
        <p:txBody>
          <a:bodyPr>
            <a:normAutofit/>
          </a:bodyPr>
          <a:lstStyle/>
          <a:p>
            <a:r>
              <a:rPr lang="en-ZA" sz="3200" dirty="0">
                <a:solidFill>
                  <a:schemeClr val="bg1"/>
                </a:solidFill>
              </a:rPr>
              <a:t>Discussion</a:t>
            </a:r>
          </a:p>
        </p:txBody>
      </p:sp>
      <p:sp>
        <p:nvSpPr>
          <p:cNvPr id="3" name="Content Placeholder 2"/>
          <p:cNvSpPr>
            <a:spLocks noGrp="1"/>
          </p:cNvSpPr>
          <p:nvPr>
            <p:ph idx="1"/>
          </p:nvPr>
        </p:nvSpPr>
        <p:spPr>
          <a:xfrm>
            <a:off x="838200" y="1371600"/>
            <a:ext cx="10515600" cy="5324474"/>
          </a:xfrm>
        </p:spPr>
        <p:txBody>
          <a:bodyPr>
            <a:normAutofit fontScale="70000" lnSpcReduction="20000"/>
          </a:bodyPr>
          <a:lstStyle/>
          <a:p>
            <a:pPr marL="0" lvl="0" indent="0">
              <a:buNone/>
            </a:pPr>
            <a:r>
              <a:rPr lang="en-ZA" dirty="0"/>
              <a:t>Leading </a:t>
            </a:r>
            <a:r>
              <a:rPr lang="en-ZA" dirty="0" smtClean="0"/>
              <a:t>to the following profile of the professional TVET lecturer (or any type of educator):</a:t>
            </a:r>
            <a:endParaRPr lang="en-ZA" dirty="0"/>
          </a:p>
          <a:p>
            <a:pPr lvl="0"/>
            <a:r>
              <a:rPr lang="en-US" dirty="0"/>
              <a:t>Professionally educated</a:t>
            </a:r>
            <a:endParaRPr lang="en-ZA" dirty="0"/>
          </a:p>
          <a:p>
            <a:pPr lvl="0"/>
            <a:r>
              <a:rPr lang="en-US" dirty="0"/>
              <a:t>Professionally competent</a:t>
            </a:r>
            <a:endParaRPr lang="en-ZA" dirty="0"/>
          </a:p>
          <a:p>
            <a:r>
              <a:rPr lang="en-ZA" dirty="0" smtClean="0"/>
              <a:t>Personally </a:t>
            </a:r>
            <a:r>
              <a:rPr lang="en-ZA" dirty="0"/>
              <a:t>held beliefs shape </a:t>
            </a:r>
            <a:r>
              <a:rPr lang="en-ZA" dirty="0" smtClean="0"/>
              <a:t>practice – considers work </a:t>
            </a:r>
            <a:r>
              <a:rPr lang="en-ZA" dirty="0"/>
              <a:t>as a vocation and calling rather than an occupation</a:t>
            </a:r>
          </a:p>
          <a:p>
            <a:pPr lvl="0"/>
            <a:r>
              <a:rPr lang="en-ZA" dirty="0" smtClean="0"/>
              <a:t>Principled - </a:t>
            </a:r>
            <a:r>
              <a:rPr lang="en-ZA" dirty="0"/>
              <a:t>value </a:t>
            </a:r>
            <a:r>
              <a:rPr lang="en-ZA" dirty="0" smtClean="0"/>
              <a:t>driven: a</a:t>
            </a:r>
            <a:r>
              <a:rPr lang="en-US" dirty="0" smtClean="0"/>
              <a:t>n </a:t>
            </a:r>
            <a:r>
              <a:rPr lang="en-US" dirty="0"/>
              <a:t>internal (not merely compliant) commitment to good </a:t>
            </a:r>
            <a:r>
              <a:rPr lang="en-US" dirty="0" smtClean="0"/>
              <a:t>practice and </a:t>
            </a:r>
            <a:r>
              <a:rPr lang="en-US" dirty="0"/>
              <a:t>high standards</a:t>
            </a:r>
            <a:endParaRPr lang="en-ZA" dirty="0"/>
          </a:p>
          <a:p>
            <a:r>
              <a:rPr lang="en-US" dirty="0"/>
              <a:t>A focus on the interests of the students, and secondly, society, including the local community</a:t>
            </a:r>
            <a:r>
              <a:rPr lang="en-ZA" dirty="0"/>
              <a:t>, before personal gain</a:t>
            </a:r>
          </a:p>
          <a:p>
            <a:r>
              <a:rPr lang="en-ZA" dirty="0" smtClean="0"/>
              <a:t>Ethical </a:t>
            </a:r>
            <a:r>
              <a:rPr lang="en-ZA" dirty="0"/>
              <a:t>standards, laws and </a:t>
            </a:r>
            <a:r>
              <a:rPr lang="en-ZA" dirty="0" smtClean="0"/>
              <a:t>conventions – holds him/herself </a:t>
            </a:r>
            <a:r>
              <a:rPr lang="en-ZA" dirty="0"/>
              <a:t>accountable to internal and external stakeholders</a:t>
            </a:r>
          </a:p>
          <a:p>
            <a:pPr lvl="0"/>
            <a:r>
              <a:rPr lang="en-US" dirty="0" smtClean="0"/>
              <a:t>An </a:t>
            </a:r>
            <a:r>
              <a:rPr lang="en-US" dirty="0"/>
              <a:t>awareness of agency (the human ability to make a difference/produce </a:t>
            </a:r>
            <a:r>
              <a:rPr lang="en-US" dirty="0" smtClean="0"/>
              <a:t>an </a:t>
            </a:r>
            <a:r>
              <a:rPr lang="en-US" dirty="0"/>
              <a:t>effect)</a:t>
            </a:r>
            <a:endParaRPr lang="en-ZA" dirty="0"/>
          </a:p>
          <a:p>
            <a:pPr lvl="0"/>
            <a:r>
              <a:rPr lang="en-US" dirty="0" smtClean="0"/>
              <a:t>Skilled </a:t>
            </a:r>
            <a:r>
              <a:rPr lang="en-US" dirty="0"/>
              <a:t>in non-routine, non-straightforward, complex situations; able to </a:t>
            </a:r>
            <a:r>
              <a:rPr lang="en-US" dirty="0" smtClean="0"/>
              <a:t>make </a:t>
            </a:r>
            <a:r>
              <a:rPr lang="en-US" dirty="0"/>
              <a:t>choices and decisions in such situations</a:t>
            </a:r>
            <a:endParaRPr lang="en-ZA" dirty="0"/>
          </a:p>
          <a:p>
            <a:pPr lvl="0"/>
            <a:r>
              <a:rPr lang="en-US" dirty="0" smtClean="0"/>
              <a:t>Keeps </a:t>
            </a:r>
            <a:r>
              <a:rPr lang="en-US" dirty="0"/>
              <a:t>her/himself informed on relevant developments (in theory, practice, </a:t>
            </a:r>
            <a:r>
              <a:rPr lang="en-US" dirty="0" smtClean="0"/>
              <a:t>perspectives</a:t>
            </a:r>
            <a:r>
              <a:rPr lang="en-US" dirty="0"/>
              <a:t>, developments, the economy), hence the need </a:t>
            </a:r>
            <a:r>
              <a:rPr lang="en-US" dirty="0" smtClean="0"/>
              <a:t>to remain a</a:t>
            </a:r>
            <a:r>
              <a:rPr lang="en-ZA" dirty="0" smtClean="0"/>
              <a:t> goal-oriented, lifelong learner</a:t>
            </a:r>
          </a:p>
          <a:p>
            <a:r>
              <a:rPr lang="en-ZA" dirty="0" smtClean="0"/>
              <a:t>Continuously reviews own teaching, and actively seeks feedback from students and employers, on what is taught and how.</a:t>
            </a:r>
            <a:endParaRPr lang="en-ZA" dirty="0"/>
          </a:p>
          <a:p>
            <a:pPr lvl="0"/>
            <a:endParaRPr lang="en-ZA" dirty="0"/>
          </a:p>
        </p:txBody>
      </p:sp>
    </p:spTree>
    <p:extLst>
      <p:ext uri="{BB962C8B-B14F-4D97-AF65-F5344CB8AC3E}">
        <p14:creationId xmlns:p14="http://schemas.microsoft.com/office/powerpoint/2010/main" val="300247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143000"/>
            <a:ext cx="11029950" cy="5553075"/>
          </a:xfrm>
        </p:spPr>
        <p:txBody>
          <a:bodyPr>
            <a:normAutofit fontScale="92500"/>
          </a:bodyPr>
          <a:lstStyle/>
          <a:p>
            <a:pPr marL="180975" lvl="1" indent="0">
              <a:spcBef>
                <a:spcPts val="1200"/>
              </a:spcBef>
              <a:buNone/>
            </a:pPr>
            <a:r>
              <a:rPr lang="en-US" sz="2300" dirty="0" smtClean="0">
                <a:solidFill>
                  <a:schemeClr val="accent2">
                    <a:lumMod val="75000"/>
                  </a:schemeClr>
                </a:solidFill>
              </a:rPr>
              <a:t>…the </a:t>
            </a:r>
            <a:r>
              <a:rPr lang="en-US" sz="2300" dirty="0">
                <a:solidFill>
                  <a:schemeClr val="accent2">
                    <a:lumMod val="75000"/>
                  </a:schemeClr>
                </a:solidFill>
              </a:rPr>
              <a:t>course, consider, respectively, </a:t>
            </a:r>
            <a:r>
              <a:rPr lang="en-US" sz="2300" dirty="0" err="1">
                <a:solidFill>
                  <a:schemeClr val="accent2">
                    <a:lumMod val="75000"/>
                  </a:schemeClr>
                </a:solidFill>
              </a:rPr>
              <a:t>summarised</a:t>
            </a:r>
            <a:r>
              <a:rPr lang="en-US" sz="2300" dirty="0">
                <a:solidFill>
                  <a:schemeClr val="accent2">
                    <a:lumMod val="75000"/>
                  </a:schemeClr>
                </a:solidFill>
              </a:rPr>
              <a:t> transcripts or simplified comic-like </a:t>
            </a:r>
            <a:r>
              <a:rPr lang="en-US" sz="2300" dirty="0" smtClean="0">
                <a:solidFill>
                  <a:schemeClr val="accent2">
                    <a:lumMod val="75000"/>
                  </a:schemeClr>
                </a:solidFill>
              </a:rPr>
              <a:t>representations </a:t>
            </a:r>
            <a:r>
              <a:rPr lang="en-US" sz="2300" dirty="0">
                <a:solidFill>
                  <a:schemeClr val="accent2">
                    <a:lumMod val="75000"/>
                  </a:schemeClr>
                </a:solidFill>
              </a:rPr>
              <a:t>of the video using screen-grabs and subtitles or captions</a:t>
            </a:r>
            <a:r>
              <a:rPr lang="en-US" sz="2300" dirty="0" smtClean="0">
                <a:solidFill>
                  <a:schemeClr val="accent2">
                    <a:lumMod val="75000"/>
                  </a:schemeClr>
                </a:solidFill>
              </a:rPr>
              <a:t>.</a:t>
            </a:r>
            <a:endParaRPr lang="en-ZA" sz="2300" dirty="0">
              <a:solidFill>
                <a:schemeClr val="accent2">
                  <a:lumMod val="75000"/>
                </a:schemeClr>
              </a:solidFill>
            </a:endParaRPr>
          </a:p>
          <a:p>
            <a:pPr lvl="0"/>
            <a:r>
              <a:rPr lang="en-US" sz="2300" dirty="0">
                <a:solidFill>
                  <a:schemeClr val="accent2">
                    <a:lumMod val="75000"/>
                  </a:schemeClr>
                </a:solidFill>
              </a:rPr>
              <a:t>Videos should not be either simply “talking heads + monologue”, or video representations of what is essentially a </a:t>
            </a:r>
            <a:r>
              <a:rPr lang="en-US" sz="2300" dirty="0" err="1">
                <a:solidFill>
                  <a:schemeClr val="accent2">
                    <a:lumMod val="75000"/>
                  </a:schemeClr>
                </a:solidFill>
              </a:rPr>
              <a:t>powerpoint</a:t>
            </a:r>
            <a:r>
              <a:rPr lang="en-US" sz="2300" dirty="0">
                <a:solidFill>
                  <a:schemeClr val="accent2">
                    <a:lumMod val="75000"/>
                  </a:schemeClr>
                </a:solidFill>
              </a:rPr>
              <a:t> presentation. Videos should focus on subjects such as processes, real-life situations, in-location interviews or focus groups. </a:t>
            </a:r>
            <a:endParaRPr lang="en-ZA" sz="2300" dirty="0">
              <a:solidFill>
                <a:schemeClr val="accent2">
                  <a:lumMod val="75000"/>
                </a:schemeClr>
              </a:solidFill>
            </a:endParaRPr>
          </a:p>
          <a:p>
            <a:pPr lvl="0"/>
            <a:r>
              <a:rPr lang="en-US" sz="2300" dirty="0" err="1">
                <a:solidFill>
                  <a:schemeClr val="accent2">
                    <a:lumMod val="75000"/>
                  </a:schemeClr>
                </a:solidFill>
              </a:rPr>
              <a:t>Standardised</a:t>
            </a:r>
            <a:r>
              <a:rPr lang="en-US" sz="2300" dirty="0">
                <a:solidFill>
                  <a:schemeClr val="accent2">
                    <a:lumMod val="75000"/>
                  </a:schemeClr>
                </a:solidFill>
              </a:rPr>
              <a:t> signposting is to be used throughout courses, so that the look and feel of </a:t>
            </a:r>
            <a:r>
              <a:rPr lang="en-US" sz="2300" dirty="0" err="1">
                <a:solidFill>
                  <a:schemeClr val="accent2">
                    <a:lumMod val="75000"/>
                  </a:schemeClr>
                </a:solidFill>
              </a:rPr>
              <a:t>Adv</a:t>
            </a:r>
            <a:r>
              <a:rPr lang="en-US" sz="2300" dirty="0">
                <a:solidFill>
                  <a:schemeClr val="accent2">
                    <a:lumMod val="75000"/>
                  </a:schemeClr>
                </a:solidFill>
              </a:rPr>
              <a:t> Dip TVT materials will all be instantly recognizable. </a:t>
            </a:r>
            <a:endParaRPr lang="en-ZA" sz="2300" dirty="0">
              <a:solidFill>
                <a:schemeClr val="accent2">
                  <a:lumMod val="75000"/>
                </a:schemeClr>
              </a:solidFill>
            </a:endParaRPr>
          </a:p>
          <a:p>
            <a:pPr lvl="0"/>
            <a:r>
              <a:rPr lang="en-US" sz="2300" dirty="0">
                <a:solidFill>
                  <a:schemeClr val="accent2">
                    <a:lumMod val="75000"/>
                  </a:schemeClr>
                </a:solidFill>
              </a:rPr>
              <a:t>The EU and </a:t>
            </a:r>
            <a:r>
              <a:rPr lang="en-US" sz="2300" dirty="0" smtClean="0">
                <a:solidFill>
                  <a:schemeClr val="accent2">
                    <a:lumMod val="75000"/>
                  </a:schemeClr>
                </a:solidFill>
              </a:rPr>
              <a:t>DHET logos </a:t>
            </a:r>
            <a:r>
              <a:rPr lang="en-US" sz="2300" dirty="0">
                <a:solidFill>
                  <a:schemeClr val="accent2">
                    <a:lumMod val="75000"/>
                  </a:schemeClr>
                </a:solidFill>
              </a:rPr>
              <a:t>should appear on the </a:t>
            </a:r>
            <a:r>
              <a:rPr lang="en-US" sz="2300" dirty="0" smtClean="0">
                <a:solidFill>
                  <a:schemeClr val="accent2">
                    <a:lumMod val="75000"/>
                  </a:schemeClr>
                </a:solidFill>
              </a:rPr>
              <a:t>upper or lower </a:t>
            </a:r>
            <a:r>
              <a:rPr lang="en-US" sz="2300" dirty="0">
                <a:solidFill>
                  <a:schemeClr val="accent2">
                    <a:lumMod val="75000"/>
                  </a:schemeClr>
                </a:solidFill>
              </a:rPr>
              <a:t>left and right corners respectively of the opening screen of </a:t>
            </a:r>
            <a:r>
              <a:rPr lang="en-US" sz="2300" dirty="0" smtClean="0">
                <a:solidFill>
                  <a:schemeClr val="accent2">
                    <a:lumMod val="75000"/>
                  </a:schemeClr>
                </a:solidFill>
              </a:rPr>
              <a:t>each course, and of all videos, animations, </a:t>
            </a:r>
            <a:r>
              <a:rPr lang="en-US" sz="2300" dirty="0" err="1" smtClean="0">
                <a:solidFill>
                  <a:schemeClr val="accent2">
                    <a:lumMod val="75000"/>
                  </a:schemeClr>
                </a:solidFill>
              </a:rPr>
              <a:t>powerpoints</a:t>
            </a:r>
            <a:r>
              <a:rPr lang="en-US" sz="2300" dirty="0" smtClean="0">
                <a:solidFill>
                  <a:schemeClr val="accent2">
                    <a:lumMod val="75000"/>
                  </a:schemeClr>
                </a:solidFill>
              </a:rPr>
              <a:t>, readings or other resources </a:t>
            </a:r>
            <a:r>
              <a:rPr lang="en-US" sz="2300" dirty="0">
                <a:solidFill>
                  <a:schemeClr val="accent2">
                    <a:lumMod val="75000"/>
                  </a:schemeClr>
                </a:solidFill>
              </a:rPr>
              <a:t>created for the </a:t>
            </a:r>
            <a:r>
              <a:rPr lang="en-US" sz="2300" dirty="0" smtClean="0">
                <a:solidFill>
                  <a:schemeClr val="accent2">
                    <a:lumMod val="75000"/>
                  </a:schemeClr>
                </a:solidFill>
              </a:rPr>
              <a:t>project (approximately the same size – see examples in next slide).</a:t>
            </a:r>
            <a:endParaRPr lang="en-ZA" sz="2300" dirty="0">
              <a:solidFill>
                <a:schemeClr val="accent2">
                  <a:lumMod val="75000"/>
                </a:schemeClr>
              </a:solidFill>
            </a:endParaRPr>
          </a:p>
          <a:p>
            <a:pPr lvl="0"/>
            <a:r>
              <a:rPr lang="en-US" sz="2300" dirty="0">
                <a:solidFill>
                  <a:schemeClr val="accent2">
                    <a:lumMod val="75000"/>
                  </a:schemeClr>
                </a:solidFill>
              </a:rPr>
              <a:t>Chat rooms (synchronous) and discussion forums (asynchronous) play an important role in the </a:t>
            </a:r>
            <a:r>
              <a:rPr lang="en-US" sz="2300" dirty="0" err="1">
                <a:solidFill>
                  <a:schemeClr val="accent2">
                    <a:lumMod val="75000"/>
                  </a:schemeClr>
                </a:solidFill>
              </a:rPr>
              <a:t>Adv</a:t>
            </a:r>
            <a:r>
              <a:rPr lang="en-US" sz="2300" dirty="0">
                <a:solidFill>
                  <a:schemeClr val="accent2">
                    <a:lumMod val="75000"/>
                  </a:schemeClr>
                </a:solidFill>
              </a:rPr>
              <a:t> Dip TVT courses, especially as many of the students </a:t>
            </a:r>
            <a:r>
              <a:rPr lang="en-US" sz="2300" i="1" dirty="0">
                <a:solidFill>
                  <a:schemeClr val="accent2">
                    <a:lumMod val="75000"/>
                  </a:schemeClr>
                </a:solidFill>
              </a:rPr>
              <a:t>are themselves lecturers with a lot of experience</a:t>
            </a:r>
            <a:r>
              <a:rPr lang="en-US" sz="2300" dirty="0">
                <a:solidFill>
                  <a:schemeClr val="accent2">
                    <a:lumMod val="75000"/>
                  </a:schemeClr>
                </a:solidFill>
              </a:rPr>
              <a:t>, even if they have lacked professional qualifications as TVET lecturers.</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learning outcomes, and possibly the key questions, need to be introduced in a way that locates them as central to the course. All learning activities and assessments, as well as the resources, need to be visibly linked/aligned to the LOs.</a:t>
            </a:r>
            <a:endParaRPr lang="en-US" sz="2300" dirty="0" smtClean="0">
              <a:solidFill>
                <a:schemeClr val="accent2">
                  <a:lumMod val="75000"/>
                </a:schemeClr>
              </a:solidFill>
            </a:endParaRPr>
          </a:p>
        </p:txBody>
      </p:sp>
    </p:spTree>
    <p:extLst>
      <p:ext uri="{BB962C8B-B14F-4D97-AF65-F5344CB8AC3E}">
        <p14:creationId xmlns:p14="http://schemas.microsoft.com/office/powerpoint/2010/main" val="41171221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0710"/>
            <a:ext cx="10515600" cy="5727290"/>
          </a:xfrm>
        </p:spPr>
        <p:txBody>
          <a:bodyPr>
            <a:normAutofit/>
          </a:bodyPr>
          <a:lstStyle/>
          <a:p>
            <a:r>
              <a:rPr lang="en-ZA" dirty="0"/>
              <a:t>Personally held beliefs shape one’s conduct in one’s practice</a:t>
            </a:r>
          </a:p>
          <a:p>
            <a:r>
              <a:rPr lang="en-ZA" dirty="0"/>
              <a:t>Principled</a:t>
            </a:r>
          </a:p>
          <a:p>
            <a:r>
              <a:rPr lang="en-ZA" dirty="0"/>
              <a:t>Ethical standards, laws and conventions</a:t>
            </a:r>
          </a:p>
          <a:p>
            <a:r>
              <a:rPr lang="en-ZA" dirty="0"/>
              <a:t>Clients’ interests come first</a:t>
            </a:r>
          </a:p>
          <a:p>
            <a:r>
              <a:rPr lang="en-ZA" dirty="0"/>
              <a:t>Keep up to date</a:t>
            </a:r>
          </a:p>
          <a:p>
            <a:r>
              <a:rPr lang="en-ZA" dirty="0"/>
              <a:t>Extended professionalism</a:t>
            </a:r>
          </a:p>
        </p:txBody>
      </p:sp>
      <p:sp>
        <p:nvSpPr>
          <p:cNvPr id="4" name="Title 1"/>
          <p:cNvSpPr>
            <a:spLocks noGrp="1"/>
          </p:cNvSpPr>
          <p:nvPr>
            <p:ph type="title"/>
          </p:nvPr>
        </p:nvSpPr>
        <p:spPr>
          <a:xfrm>
            <a:off x="838200" y="365125"/>
            <a:ext cx="10515600" cy="637765"/>
          </a:xfrm>
          <a:solidFill>
            <a:schemeClr val="accent2">
              <a:lumMod val="75000"/>
            </a:schemeClr>
          </a:solidFill>
        </p:spPr>
        <p:txBody>
          <a:bodyPr>
            <a:normAutofit/>
          </a:bodyPr>
          <a:lstStyle/>
          <a:p>
            <a:r>
              <a:rPr lang="en-ZA" sz="3200" dirty="0">
                <a:solidFill>
                  <a:schemeClr val="bg1"/>
                </a:solidFill>
              </a:rPr>
              <a:t>Key points</a:t>
            </a:r>
          </a:p>
        </p:txBody>
      </p:sp>
    </p:spTree>
    <p:extLst>
      <p:ext uri="{BB962C8B-B14F-4D97-AF65-F5344CB8AC3E}">
        <p14:creationId xmlns:p14="http://schemas.microsoft.com/office/powerpoint/2010/main" val="7969431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6"/>
            <a:ext cx="10515600" cy="1247364"/>
          </a:xfrm>
          <a:solidFill>
            <a:srgbClr val="FF6600"/>
          </a:solidFill>
        </p:spPr>
        <p:txBody>
          <a:bodyPr>
            <a:normAutofit fontScale="90000"/>
          </a:bodyPr>
          <a:lstStyle/>
          <a:p>
            <a:r>
              <a:rPr lang="en-ZA" sz="4000" dirty="0">
                <a:solidFill>
                  <a:schemeClr val="bg1"/>
                </a:solidFill>
              </a:rPr>
              <a:t/>
            </a:r>
            <a:br>
              <a:rPr lang="en-ZA" sz="4000" dirty="0">
                <a:solidFill>
                  <a:schemeClr val="bg1"/>
                </a:solidFill>
              </a:rPr>
            </a:br>
            <a:r>
              <a:rPr lang="en-ZA" b="1" dirty="0">
                <a:solidFill>
                  <a:schemeClr val="bg1"/>
                </a:solidFill>
              </a:rPr>
              <a:t/>
            </a:r>
            <a:br>
              <a:rPr lang="en-ZA" b="1" dirty="0">
                <a:solidFill>
                  <a:schemeClr val="bg1"/>
                </a:solidFill>
              </a:rPr>
            </a:br>
            <a:r>
              <a:rPr lang="en-ZA" b="1" dirty="0">
                <a:solidFill>
                  <a:schemeClr val="bg1"/>
                </a:solidFill>
              </a:rPr>
              <a:t>Section 5: TVET lecturing as a career</a:t>
            </a:r>
            <a:br>
              <a:rPr lang="en-ZA" b="1" dirty="0">
                <a:solidFill>
                  <a:schemeClr val="bg1"/>
                </a:solidFill>
              </a:rPr>
            </a:br>
            <a:r>
              <a:rPr lang="en-ZA" b="1" dirty="0">
                <a:solidFill>
                  <a:schemeClr val="bg1"/>
                </a:solidFill>
              </a:rPr>
              <a:t/>
            </a:r>
            <a:br>
              <a:rPr lang="en-ZA" b="1" dirty="0">
                <a:solidFill>
                  <a:schemeClr val="bg1"/>
                </a:solidFill>
              </a:rPr>
            </a:br>
            <a:endParaRPr lang="en-ZA" b="1" dirty="0">
              <a:solidFill>
                <a:schemeClr val="bg1"/>
              </a:solidFill>
            </a:endParaRPr>
          </a:p>
        </p:txBody>
      </p:sp>
      <p:sp>
        <p:nvSpPr>
          <p:cNvPr id="3" name="Content Placeholder 2"/>
          <p:cNvSpPr>
            <a:spLocks noGrp="1"/>
          </p:cNvSpPr>
          <p:nvPr>
            <p:ph idx="1"/>
          </p:nvPr>
        </p:nvSpPr>
        <p:spPr>
          <a:xfrm>
            <a:off x="838200" y="2340077"/>
            <a:ext cx="10515600" cy="3836886"/>
          </a:xfrm>
        </p:spPr>
        <p:txBody>
          <a:bodyPr>
            <a:normAutofit/>
          </a:bodyPr>
          <a:lstStyle/>
          <a:p>
            <a:r>
              <a:rPr lang="en-ZA" dirty="0"/>
              <a:t>Opportunities</a:t>
            </a:r>
          </a:p>
          <a:p>
            <a:r>
              <a:rPr lang="en-ZA" dirty="0"/>
              <a:t>Pitfalls to avoid</a:t>
            </a:r>
          </a:p>
          <a:p>
            <a:r>
              <a:rPr lang="en-ZA" dirty="0"/>
              <a:t>Lifelong learning:</a:t>
            </a:r>
          </a:p>
          <a:p>
            <a:pPr lvl="1"/>
            <a:r>
              <a:rPr lang="en-ZA" dirty="0"/>
              <a:t>Keeping up to date</a:t>
            </a:r>
          </a:p>
          <a:p>
            <a:pPr lvl="1"/>
            <a:r>
              <a:rPr lang="en-ZA" dirty="0"/>
              <a:t>CPD</a:t>
            </a:r>
          </a:p>
          <a:p>
            <a:pPr lvl="1"/>
            <a:r>
              <a:rPr lang="en-ZA" dirty="0"/>
              <a:t>Reading and reflection</a:t>
            </a:r>
          </a:p>
          <a:p>
            <a:pPr lvl="1"/>
            <a:r>
              <a:rPr lang="en-ZA" dirty="0"/>
              <a:t>Research</a:t>
            </a:r>
          </a:p>
          <a:p>
            <a:pPr lvl="1"/>
            <a:endParaRPr lang="en-ZA" dirty="0"/>
          </a:p>
        </p:txBody>
      </p:sp>
    </p:spTree>
    <p:extLst>
      <p:ext uri="{BB962C8B-B14F-4D97-AF65-F5344CB8AC3E}">
        <p14:creationId xmlns:p14="http://schemas.microsoft.com/office/powerpoint/2010/main" val="2393273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4085"/>
            <a:ext cx="10515600" cy="640147"/>
          </a:xfrm>
          <a:solidFill>
            <a:srgbClr val="002060"/>
          </a:solidFill>
        </p:spPr>
        <p:txBody>
          <a:bodyPr>
            <a:normAutofit/>
          </a:bodyPr>
          <a:lstStyle/>
          <a:p>
            <a:r>
              <a:rPr lang="en-ZA" sz="3200" dirty="0">
                <a:solidFill>
                  <a:schemeClr val="bg1"/>
                </a:solidFill>
              </a:rPr>
              <a:t>Activity 5: TVET lecturing as a career</a:t>
            </a:r>
          </a:p>
        </p:txBody>
      </p:sp>
      <p:sp>
        <p:nvSpPr>
          <p:cNvPr id="3" name="Content Placeholder 2"/>
          <p:cNvSpPr>
            <a:spLocks noGrp="1"/>
          </p:cNvSpPr>
          <p:nvPr>
            <p:ph idx="1"/>
          </p:nvPr>
        </p:nvSpPr>
        <p:spPr>
          <a:xfrm>
            <a:off x="838200" y="1127463"/>
            <a:ext cx="10515600" cy="5388747"/>
          </a:xfrm>
          <a:ln>
            <a:solidFill>
              <a:srgbClr val="0000FF"/>
            </a:solidFill>
          </a:ln>
        </p:spPr>
        <p:txBody>
          <a:bodyPr>
            <a:normAutofit fontScale="25000" lnSpcReduction="20000"/>
          </a:bodyPr>
          <a:lstStyle/>
          <a:p>
            <a:pPr marL="630238" indent="-274638">
              <a:spcBef>
                <a:spcPts val="0"/>
              </a:spcBef>
              <a:spcAft>
                <a:spcPts val="600"/>
              </a:spcAft>
            </a:pPr>
            <a:endParaRPr lang="en-ZA" sz="7200" dirty="0"/>
          </a:p>
          <a:p>
            <a:pPr marL="630238" indent="-274638">
              <a:spcBef>
                <a:spcPts val="0"/>
              </a:spcBef>
              <a:spcAft>
                <a:spcPts val="600"/>
              </a:spcAft>
            </a:pPr>
            <a:r>
              <a:rPr lang="en-ZA" sz="8000" dirty="0"/>
              <a:t>Resource: Video 3: Make own video. Start with a few brief takes linking with Video 1 (poor teaching). Identify 2 lecturers who (a) have a reputation for successful teaching and (b) have some history of engaging in (preferably) two or three different types of CPD (see Reading 9). Interviews with these two lecturers, intercut with a few scenes of their teaching, with either voice-over commentary or bridging comment of a “talking head” (somewhat like SAIDE’s </a:t>
            </a:r>
            <a:r>
              <a:rPr lang="en-ZA" sz="8000" i="1" dirty="0"/>
              <a:t>Being a Professional Teacher </a:t>
            </a:r>
            <a:r>
              <a:rPr lang="en-ZA" sz="8000" dirty="0"/>
              <a:t>video – see reference in Video 1 above).	</a:t>
            </a:r>
          </a:p>
          <a:p>
            <a:pPr marL="630238" indent="-274638" fontAlgn="base">
              <a:spcBef>
                <a:spcPts val="0"/>
              </a:spcBef>
              <a:spcAft>
                <a:spcPts val="600"/>
              </a:spcAft>
            </a:pPr>
            <a:r>
              <a:rPr lang="en-ZA" sz="8000" dirty="0"/>
              <a:t>Resource: Reading 9 – Different types of CPD: Adapt short article from The Glossary of Education Reform’s “Professional Development” (CC BY NC SA) </a:t>
            </a:r>
            <a:r>
              <a:rPr lang="en-ZA" sz="8000" dirty="0">
                <a:hlinkClick r:id="rId2"/>
              </a:rPr>
              <a:t>https://www.edglossary.org/professional-development/</a:t>
            </a:r>
            <a:r>
              <a:rPr lang="en-ZA" sz="8000" dirty="0"/>
              <a:t> [Done]</a:t>
            </a:r>
            <a:endParaRPr lang="en-ZA" sz="8000" b="1" dirty="0"/>
          </a:p>
          <a:p>
            <a:pPr marL="630238" indent="-274638">
              <a:spcBef>
                <a:spcPts val="0"/>
              </a:spcBef>
              <a:spcAft>
                <a:spcPts val="600"/>
              </a:spcAft>
            </a:pPr>
            <a:r>
              <a:rPr lang="en-ZA" sz="8000" dirty="0"/>
              <a:t>Resource: Reading 10 – What works best? Adapt short article from the Learning Policy Institute’s </a:t>
            </a:r>
            <a:r>
              <a:rPr lang="en-ZA" sz="8000" dirty="0">
                <a:hlinkClick r:id="rId3"/>
              </a:rPr>
              <a:t>https://learningpolicyinstitute.org/product/effective-teacher-professional-development-report</a:t>
            </a:r>
            <a:r>
              <a:rPr lang="en-ZA" sz="8000" dirty="0"/>
              <a:t> “Effective Professional Development”.</a:t>
            </a:r>
          </a:p>
          <a:p>
            <a:pPr marL="630238" indent="-274638">
              <a:spcBef>
                <a:spcPts val="0"/>
              </a:spcBef>
              <a:spcAft>
                <a:spcPts val="1000"/>
              </a:spcAft>
            </a:pPr>
            <a:r>
              <a:rPr lang="en-ZA" sz="8000" dirty="0"/>
              <a:t>Resource: Reading 11 – a more scholarly, but also inspiring chapter or article on continuous professional development as lifelong learning, preferably including a brief treatment of communities of practice (otherwise include a substantial extract focusing on this).</a:t>
            </a:r>
          </a:p>
          <a:p>
            <a:pPr>
              <a:spcBef>
                <a:spcPts val="600"/>
              </a:spcBef>
            </a:pPr>
            <a:r>
              <a:rPr lang="en-ZA" sz="9600" dirty="0"/>
              <a:t>Reflection questions and your response </a:t>
            </a:r>
          </a:p>
          <a:p>
            <a:pPr>
              <a:spcBef>
                <a:spcPts val="600"/>
              </a:spcBef>
            </a:pPr>
            <a:r>
              <a:rPr lang="en-ZA" sz="9600" dirty="0"/>
              <a:t>Peer discussion (asynchronous – optional)</a:t>
            </a:r>
          </a:p>
          <a:p>
            <a:pPr>
              <a:spcBef>
                <a:spcPts val="600"/>
              </a:spcBef>
            </a:pPr>
            <a:r>
              <a:rPr lang="en-ZA" sz="9600" dirty="0"/>
              <a:t>Discussion by the lecturer (text)</a:t>
            </a:r>
          </a:p>
          <a:p>
            <a:pPr>
              <a:spcBef>
                <a:spcPts val="600"/>
              </a:spcBef>
            </a:pPr>
            <a:r>
              <a:rPr lang="en-ZA" sz="9600" dirty="0"/>
              <a:t>Key points (one provided in the text; the student has to provide the rest) </a:t>
            </a:r>
          </a:p>
        </p:txBody>
      </p:sp>
    </p:spTree>
    <p:extLst>
      <p:ext uri="{BB962C8B-B14F-4D97-AF65-F5344CB8AC3E}">
        <p14:creationId xmlns:p14="http://schemas.microsoft.com/office/powerpoint/2010/main" val="4162082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5342"/>
            <a:ext cx="10515600" cy="4975123"/>
          </a:xfrm>
        </p:spPr>
        <p:txBody>
          <a:bodyPr>
            <a:normAutofit/>
          </a:bodyPr>
          <a:lstStyle/>
          <a:p>
            <a:endParaRPr lang="en-ZA" dirty="0"/>
          </a:p>
        </p:txBody>
      </p:sp>
      <p:sp>
        <p:nvSpPr>
          <p:cNvPr id="4" name="Title 1"/>
          <p:cNvSpPr>
            <a:spLocks noGrp="1"/>
          </p:cNvSpPr>
          <p:nvPr>
            <p:ph type="title"/>
          </p:nvPr>
        </p:nvSpPr>
        <p:spPr>
          <a:xfrm>
            <a:off x="838200" y="365125"/>
            <a:ext cx="10515600" cy="785249"/>
          </a:xfrm>
          <a:solidFill>
            <a:srgbClr val="C00000"/>
          </a:solidFill>
        </p:spPr>
        <p:txBody>
          <a:bodyPr>
            <a:normAutofit/>
          </a:bodyPr>
          <a:lstStyle/>
          <a:p>
            <a:r>
              <a:rPr lang="en-ZA" sz="3200" dirty="0">
                <a:solidFill>
                  <a:schemeClr val="bg1"/>
                </a:solidFill>
                <a:latin typeface="+mn-lt"/>
              </a:rPr>
              <a:t>Reflection Questions</a:t>
            </a:r>
          </a:p>
        </p:txBody>
      </p:sp>
    </p:spTree>
    <p:extLst>
      <p:ext uri="{BB962C8B-B14F-4D97-AF65-F5344CB8AC3E}">
        <p14:creationId xmlns:p14="http://schemas.microsoft.com/office/powerpoint/2010/main" val="3426759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6758"/>
          </a:xfrm>
          <a:solidFill>
            <a:schemeClr val="accent6">
              <a:lumMod val="75000"/>
            </a:schemeClr>
          </a:solidFill>
        </p:spPr>
        <p:txBody>
          <a:bodyPr>
            <a:normAutofit/>
          </a:bodyPr>
          <a:lstStyle/>
          <a:p>
            <a:r>
              <a:rPr lang="en-ZA" sz="3200" dirty="0">
                <a:solidFill>
                  <a:schemeClr val="bg1"/>
                </a:solidFill>
              </a:rPr>
              <a:t>Discussion</a:t>
            </a:r>
          </a:p>
        </p:txBody>
      </p:sp>
      <p:sp>
        <p:nvSpPr>
          <p:cNvPr id="3" name="Content Placeholder 2"/>
          <p:cNvSpPr>
            <a:spLocks noGrp="1"/>
          </p:cNvSpPr>
          <p:nvPr>
            <p:ph idx="1"/>
          </p:nvPr>
        </p:nvSpPr>
        <p:spPr>
          <a:xfrm>
            <a:off x="838200" y="1347020"/>
            <a:ext cx="10515600" cy="5407742"/>
          </a:xfrm>
        </p:spPr>
        <p:txBody>
          <a:bodyPr>
            <a:normAutofit/>
          </a:bodyPr>
          <a:lstStyle/>
          <a:p>
            <a:pPr marL="0" lvl="0" indent="0">
              <a:buNone/>
            </a:pPr>
            <a:r>
              <a:rPr lang="en-ZA" sz="2400" dirty="0"/>
              <a:t>Leading to:</a:t>
            </a:r>
          </a:p>
          <a:p>
            <a:r>
              <a:rPr lang="en-ZA" sz="2400" dirty="0"/>
              <a:t>Opportunities</a:t>
            </a:r>
          </a:p>
          <a:p>
            <a:r>
              <a:rPr lang="en-ZA" sz="2400" dirty="0"/>
              <a:t>Pitfalls to avoid</a:t>
            </a:r>
          </a:p>
          <a:p>
            <a:r>
              <a:rPr lang="en-ZA" sz="2400" dirty="0"/>
              <a:t>Lifelong learning:</a:t>
            </a:r>
          </a:p>
          <a:p>
            <a:pPr lvl="1"/>
            <a:r>
              <a:rPr lang="en-ZA" dirty="0"/>
              <a:t>Keeping up to </a:t>
            </a:r>
            <a:r>
              <a:rPr lang="en-ZA" dirty="0" smtClean="0"/>
              <a:t>date: </a:t>
            </a:r>
          </a:p>
          <a:p>
            <a:pPr lvl="2"/>
            <a:r>
              <a:rPr lang="en-ZA" sz="2400" dirty="0" smtClean="0"/>
              <a:t>Trends in teaching</a:t>
            </a:r>
          </a:p>
          <a:p>
            <a:pPr lvl="2"/>
            <a:r>
              <a:rPr lang="en-ZA" sz="2400" dirty="0" smtClean="0"/>
              <a:t>Trends in TVET</a:t>
            </a:r>
          </a:p>
          <a:p>
            <a:pPr lvl="2"/>
            <a:r>
              <a:rPr lang="en-ZA" sz="2400" dirty="0" smtClean="0"/>
              <a:t>Trends in industry and labour market</a:t>
            </a:r>
            <a:endParaRPr lang="en-ZA" sz="2400" dirty="0"/>
          </a:p>
          <a:p>
            <a:pPr lvl="1"/>
            <a:r>
              <a:rPr lang="en-ZA" dirty="0" smtClean="0"/>
              <a:t>CPD short courses; MOOCs</a:t>
            </a:r>
            <a:endParaRPr lang="en-ZA" dirty="0"/>
          </a:p>
          <a:p>
            <a:pPr lvl="1"/>
            <a:r>
              <a:rPr lang="en-ZA" dirty="0" smtClean="0"/>
              <a:t>Regular reading </a:t>
            </a:r>
            <a:r>
              <a:rPr lang="en-ZA" dirty="0"/>
              <a:t>and </a:t>
            </a:r>
            <a:r>
              <a:rPr lang="en-ZA" dirty="0" smtClean="0"/>
              <a:t>reflection (keep an ‘occasional’ journal?)</a:t>
            </a:r>
            <a:endParaRPr lang="en-ZA" dirty="0"/>
          </a:p>
          <a:p>
            <a:pPr lvl="1"/>
            <a:r>
              <a:rPr lang="en-ZA" dirty="0" smtClean="0"/>
              <a:t>Research?</a:t>
            </a:r>
            <a:endParaRPr lang="en-ZA" dirty="0"/>
          </a:p>
        </p:txBody>
      </p:sp>
    </p:spTree>
    <p:extLst>
      <p:ext uri="{BB962C8B-B14F-4D97-AF65-F5344CB8AC3E}">
        <p14:creationId xmlns:p14="http://schemas.microsoft.com/office/powerpoint/2010/main" val="480420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0710"/>
            <a:ext cx="10515600" cy="5727290"/>
          </a:xfrm>
        </p:spPr>
        <p:txBody>
          <a:bodyPr>
            <a:normAutofit/>
          </a:bodyPr>
          <a:lstStyle/>
          <a:p>
            <a:r>
              <a:rPr lang="en-ZA" dirty="0"/>
              <a:t>Opportunities</a:t>
            </a:r>
          </a:p>
          <a:p>
            <a:r>
              <a:rPr lang="en-ZA" dirty="0"/>
              <a:t>Pitfalls to avoid</a:t>
            </a:r>
          </a:p>
          <a:p>
            <a:r>
              <a:rPr lang="en-ZA" dirty="0"/>
              <a:t>Lifelong learning:</a:t>
            </a:r>
          </a:p>
          <a:p>
            <a:pPr marL="714375" lvl="2" indent="-266700"/>
            <a:r>
              <a:rPr lang="en-ZA" sz="2400" dirty="0" smtClean="0"/>
              <a:t>Keeping up to date, </a:t>
            </a:r>
            <a:r>
              <a:rPr lang="en-ZA" sz="2400" dirty="0"/>
              <a:t>in </a:t>
            </a:r>
            <a:r>
              <a:rPr lang="en-ZA" sz="2400" dirty="0" smtClean="0"/>
              <a:t>teaching, </a:t>
            </a:r>
            <a:r>
              <a:rPr lang="en-ZA" sz="2400" dirty="0"/>
              <a:t>in </a:t>
            </a:r>
            <a:r>
              <a:rPr lang="en-ZA" sz="2400" dirty="0" smtClean="0"/>
              <a:t>TVET, in </a:t>
            </a:r>
            <a:r>
              <a:rPr lang="en-ZA" sz="2400" dirty="0"/>
              <a:t>industry and </a:t>
            </a:r>
            <a:r>
              <a:rPr lang="en-ZA" sz="2400" dirty="0" smtClean="0"/>
              <a:t>the labour </a:t>
            </a:r>
            <a:r>
              <a:rPr lang="en-ZA" sz="2400" dirty="0"/>
              <a:t>market</a:t>
            </a:r>
          </a:p>
          <a:p>
            <a:pPr lvl="1"/>
            <a:r>
              <a:rPr lang="en-ZA" dirty="0" smtClean="0"/>
              <a:t>CPD and MOOCs</a:t>
            </a:r>
            <a:endParaRPr lang="en-ZA" dirty="0"/>
          </a:p>
          <a:p>
            <a:pPr lvl="1"/>
            <a:r>
              <a:rPr lang="en-ZA" dirty="0" smtClean="0"/>
              <a:t>Regular reading </a:t>
            </a:r>
            <a:r>
              <a:rPr lang="en-ZA" dirty="0"/>
              <a:t>and reflection</a:t>
            </a:r>
          </a:p>
          <a:p>
            <a:pPr lvl="1"/>
            <a:r>
              <a:rPr lang="en-ZA" dirty="0"/>
              <a:t>Research</a:t>
            </a:r>
          </a:p>
        </p:txBody>
      </p:sp>
      <p:sp>
        <p:nvSpPr>
          <p:cNvPr id="4" name="Title 1"/>
          <p:cNvSpPr>
            <a:spLocks noGrp="1"/>
          </p:cNvSpPr>
          <p:nvPr>
            <p:ph type="title"/>
          </p:nvPr>
        </p:nvSpPr>
        <p:spPr>
          <a:xfrm>
            <a:off x="838200" y="365125"/>
            <a:ext cx="10515600" cy="637765"/>
          </a:xfrm>
          <a:solidFill>
            <a:schemeClr val="accent2">
              <a:lumMod val="75000"/>
            </a:schemeClr>
          </a:solidFill>
        </p:spPr>
        <p:txBody>
          <a:bodyPr>
            <a:normAutofit/>
          </a:bodyPr>
          <a:lstStyle/>
          <a:p>
            <a:r>
              <a:rPr lang="en-ZA" sz="3200" dirty="0">
                <a:solidFill>
                  <a:schemeClr val="bg1"/>
                </a:solidFill>
              </a:rPr>
              <a:t>Key points</a:t>
            </a:r>
          </a:p>
        </p:txBody>
      </p:sp>
    </p:spTree>
    <p:extLst>
      <p:ext uri="{BB962C8B-B14F-4D97-AF65-F5344CB8AC3E}">
        <p14:creationId xmlns:p14="http://schemas.microsoft.com/office/powerpoint/2010/main" val="2239130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35855"/>
          </a:xfrm>
          <a:solidFill>
            <a:srgbClr val="FF6600"/>
          </a:solidFill>
        </p:spPr>
        <p:txBody>
          <a:bodyPr>
            <a:normAutofit fontScale="90000"/>
          </a:bodyPr>
          <a:lstStyle/>
          <a:p>
            <a:r>
              <a:rPr lang="en-ZA" sz="4000" dirty="0">
                <a:solidFill>
                  <a:schemeClr val="bg1"/>
                </a:solidFill>
              </a:rPr>
              <a:t/>
            </a:r>
            <a:br>
              <a:rPr lang="en-ZA" sz="4000" dirty="0">
                <a:solidFill>
                  <a:schemeClr val="bg1"/>
                </a:solidFill>
              </a:rPr>
            </a:br>
            <a:r>
              <a:rPr lang="en-ZA" b="1" dirty="0">
                <a:solidFill>
                  <a:schemeClr val="bg1"/>
                </a:solidFill>
              </a:rPr>
              <a:t>Section 6: Becoming a TVET lecturer</a:t>
            </a:r>
            <a:br>
              <a:rPr lang="en-ZA" b="1" dirty="0">
                <a:solidFill>
                  <a:schemeClr val="bg1"/>
                </a:solidFill>
              </a:rPr>
            </a:br>
            <a:endParaRPr lang="en-ZA" b="1" dirty="0">
              <a:solidFill>
                <a:schemeClr val="bg1"/>
              </a:solidFill>
            </a:endParaRPr>
          </a:p>
        </p:txBody>
      </p:sp>
      <p:sp>
        <p:nvSpPr>
          <p:cNvPr id="3" name="Content Placeholder 2"/>
          <p:cNvSpPr>
            <a:spLocks noGrp="1"/>
          </p:cNvSpPr>
          <p:nvPr>
            <p:ph idx="1"/>
          </p:nvPr>
        </p:nvSpPr>
        <p:spPr>
          <a:xfrm>
            <a:off x="838200" y="2340077"/>
            <a:ext cx="10515600" cy="3836886"/>
          </a:xfrm>
        </p:spPr>
        <p:txBody>
          <a:bodyPr>
            <a:normAutofit/>
          </a:bodyPr>
          <a:lstStyle/>
          <a:p>
            <a:pPr marL="0" indent="0">
              <a:buNone/>
            </a:pPr>
            <a:r>
              <a:rPr lang="en-ZA" dirty="0"/>
              <a:t>(Optional, for novice lecturers and those seeking to prepare themselves to take on a mentorship role)</a:t>
            </a:r>
          </a:p>
          <a:p>
            <a:r>
              <a:rPr lang="en-ZA" dirty="0" err="1"/>
              <a:t>nnnn</a:t>
            </a:r>
            <a:endParaRPr lang="en-ZA" dirty="0"/>
          </a:p>
          <a:p>
            <a:r>
              <a:rPr lang="en-ZA" b="1" dirty="0">
                <a:solidFill>
                  <a:schemeClr val="bg1"/>
                </a:solidFill>
              </a:rPr>
              <a:t/>
            </a:r>
            <a:br>
              <a:rPr lang="en-ZA" b="1" dirty="0">
                <a:solidFill>
                  <a:schemeClr val="bg1"/>
                </a:solidFill>
              </a:rPr>
            </a:br>
            <a:endParaRPr lang="en-ZA" dirty="0"/>
          </a:p>
        </p:txBody>
      </p:sp>
    </p:spTree>
    <p:extLst>
      <p:ext uri="{BB962C8B-B14F-4D97-AF65-F5344CB8AC3E}">
        <p14:creationId xmlns:p14="http://schemas.microsoft.com/office/powerpoint/2010/main" val="2168706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31"/>
            <a:ext cx="10515600" cy="807001"/>
          </a:xfrm>
          <a:solidFill>
            <a:srgbClr val="002060"/>
          </a:solidFill>
        </p:spPr>
        <p:txBody>
          <a:bodyPr>
            <a:normAutofit/>
          </a:bodyPr>
          <a:lstStyle/>
          <a:p>
            <a:r>
              <a:rPr lang="en-ZA" sz="3200" dirty="0">
                <a:solidFill>
                  <a:schemeClr val="bg1"/>
                </a:solidFill>
              </a:rPr>
              <a:t>Activity 6: Becoming a TVET lecturer</a:t>
            </a:r>
          </a:p>
        </p:txBody>
      </p:sp>
      <p:sp>
        <p:nvSpPr>
          <p:cNvPr id="3" name="Content Placeholder 2"/>
          <p:cNvSpPr>
            <a:spLocks noGrp="1"/>
          </p:cNvSpPr>
          <p:nvPr>
            <p:ph idx="1"/>
          </p:nvPr>
        </p:nvSpPr>
        <p:spPr>
          <a:xfrm>
            <a:off x="838200" y="1219200"/>
            <a:ext cx="10515600" cy="5353050"/>
          </a:xfrm>
          <a:ln>
            <a:solidFill>
              <a:srgbClr val="0000FF"/>
            </a:solidFill>
          </a:ln>
        </p:spPr>
        <p:txBody>
          <a:bodyPr>
            <a:normAutofit fontScale="92500" lnSpcReduction="10000"/>
          </a:bodyPr>
          <a:lstStyle/>
          <a:p>
            <a:pPr marL="542925" indent="-276225"/>
            <a:r>
              <a:rPr lang="en-ZA" sz="2000" dirty="0" smtClean="0"/>
              <a:t>Resources: Several videos to be selected by the students: </a:t>
            </a:r>
            <a:r>
              <a:rPr lang="en-ZA" sz="2000" dirty="0"/>
              <a:t>Approx. 3 </a:t>
            </a:r>
            <a:r>
              <a:rPr lang="en-ZA" sz="2000" dirty="0" smtClean="0"/>
              <a:t>minutes each, </a:t>
            </a:r>
            <a:r>
              <a:rPr lang="en-ZA" sz="2000" dirty="0"/>
              <a:t>dealing with </a:t>
            </a:r>
            <a:r>
              <a:rPr lang="en-ZA" sz="2000" b="1" dirty="0"/>
              <a:t>issues confronting first-time appointed/novice </a:t>
            </a:r>
            <a:r>
              <a:rPr lang="en-ZA" sz="2000" b="1" dirty="0" smtClean="0"/>
              <a:t>lecturers</a:t>
            </a:r>
            <a:r>
              <a:rPr lang="en-ZA" sz="2000" dirty="0"/>
              <a:t>, though there may be </a:t>
            </a:r>
            <a:r>
              <a:rPr lang="en-ZA" sz="2000" dirty="0" smtClean="0"/>
              <a:t>little or nothing </a:t>
            </a:r>
            <a:r>
              <a:rPr lang="en-ZA" sz="2000" dirty="0"/>
              <a:t>set in a TVET context</a:t>
            </a:r>
            <a:r>
              <a:rPr lang="en-ZA" sz="2000" dirty="0" smtClean="0"/>
              <a:t>. </a:t>
            </a:r>
          </a:p>
          <a:p>
            <a:pPr marL="542925" indent="-276225"/>
            <a:r>
              <a:rPr lang="en-ZA" sz="2000" dirty="0" smtClean="0"/>
              <a:t>A video will probably need </a:t>
            </a:r>
            <a:r>
              <a:rPr lang="en-ZA" sz="2000" dirty="0"/>
              <a:t>to be made for this course. Scripted to highlight five or six common issues encountered by novice lecturers in South Africa. The video should not draw any simplistic conclusions or suggest one-size-fits-all remedial action/solutions, which would tend to suggest that the makers feel there are “pat” answers to all the learners’ experienced difficulties. These need to be worked through in reflection questions and mediating text, and with the help of a sound reading resource.</a:t>
            </a:r>
          </a:p>
          <a:p>
            <a:pPr marL="266700" indent="0">
              <a:spcBef>
                <a:spcPts val="0"/>
              </a:spcBef>
              <a:buNone/>
              <a:tabLst>
                <a:tab pos="542925" algn="l"/>
              </a:tabLst>
            </a:pPr>
            <a:r>
              <a:rPr lang="en-ZA" sz="2000" dirty="0"/>
              <a:t>	Possible common issues to focus on: </a:t>
            </a:r>
          </a:p>
          <a:p>
            <a:pPr marL="990600" indent="266700">
              <a:spcBef>
                <a:spcPts val="0"/>
              </a:spcBef>
              <a:tabLst>
                <a:tab pos="1076325" algn="l"/>
              </a:tabLst>
            </a:pPr>
            <a:r>
              <a:rPr lang="en-ZA" sz="2000" dirty="0"/>
              <a:t>How to achieve effective teacher authority in practice in the TVET classroom/workshop?</a:t>
            </a:r>
          </a:p>
          <a:p>
            <a:pPr marL="990600" indent="266700">
              <a:spcBef>
                <a:spcPts val="0"/>
              </a:spcBef>
              <a:tabLst>
                <a:tab pos="1076325" algn="l"/>
              </a:tabLst>
            </a:pPr>
            <a:r>
              <a:rPr lang="en-ZA" sz="2000" dirty="0"/>
              <a:t>How to deal with the many conflicting demands on my time?</a:t>
            </a:r>
          </a:p>
          <a:p>
            <a:pPr marL="990600" indent="266700">
              <a:spcBef>
                <a:spcPts val="0"/>
              </a:spcBef>
              <a:tabLst>
                <a:tab pos="1076325" algn="l"/>
              </a:tabLst>
            </a:pPr>
            <a:r>
              <a:rPr lang="en-ZA" sz="2000" dirty="0"/>
              <a:t>How to deal with being “dumped” with undesirable tasks/responsibilities?</a:t>
            </a:r>
          </a:p>
          <a:p>
            <a:pPr marL="990600" indent="266700">
              <a:spcBef>
                <a:spcPts val="0"/>
              </a:spcBef>
              <a:tabLst>
                <a:tab pos="1076325" algn="l"/>
              </a:tabLst>
            </a:pPr>
            <a:r>
              <a:rPr lang="en-ZA" sz="2000" dirty="0"/>
              <a:t>How to stay sane, and </a:t>
            </a:r>
            <a:r>
              <a:rPr lang="en-ZA" sz="2000" i="1" dirty="0"/>
              <a:t>grow </a:t>
            </a:r>
            <a:r>
              <a:rPr lang="en-ZA" sz="2000" dirty="0"/>
              <a:t>as a TVET lecturer?	</a:t>
            </a:r>
          </a:p>
          <a:p>
            <a:pPr marL="990600" indent="266700">
              <a:spcBef>
                <a:spcPts val="0"/>
              </a:spcBef>
              <a:tabLst>
                <a:tab pos="1076325" algn="l"/>
              </a:tabLst>
            </a:pPr>
            <a:r>
              <a:rPr lang="en-ZA" sz="2000" dirty="0"/>
              <a:t>How should I relate to the learners</a:t>
            </a:r>
            <a:r>
              <a:rPr lang="en-ZA" sz="2000" dirty="0" smtClean="0"/>
              <a:t>?</a:t>
            </a:r>
          </a:p>
          <a:p>
            <a:pPr marL="990600" indent="266700">
              <a:spcBef>
                <a:spcPts val="0"/>
              </a:spcBef>
              <a:tabLst>
                <a:tab pos="1076325" algn="l"/>
              </a:tabLst>
            </a:pPr>
            <a:r>
              <a:rPr lang="en-ZA" sz="2000" dirty="0" smtClean="0"/>
              <a:t>How to plan for my first lecture / the first lecture of the course I am teaching?</a:t>
            </a:r>
            <a:endParaRPr lang="en-ZA" sz="2000" dirty="0"/>
          </a:p>
          <a:p>
            <a:pPr marL="990600" indent="266700">
              <a:spcBef>
                <a:spcPts val="0"/>
              </a:spcBef>
              <a:tabLst>
                <a:tab pos="1076325" algn="l"/>
              </a:tabLst>
            </a:pPr>
            <a:r>
              <a:rPr lang="en-ZA" sz="2000" dirty="0"/>
              <a:t>The essential</a:t>
            </a:r>
            <a:r>
              <a:rPr lang="en-ZA" sz="2000" i="1" dirty="0"/>
              <a:t> informal </a:t>
            </a:r>
            <a:r>
              <a:rPr lang="en-ZA" sz="2000" dirty="0"/>
              <a:t>institutional knowledge that is vital to thriving, or even coping, in your first post. </a:t>
            </a:r>
            <a:endParaRPr lang="en-ZA" sz="2000" dirty="0" smtClean="0"/>
          </a:p>
          <a:p>
            <a:pPr marL="990600" indent="0">
              <a:spcBef>
                <a:spcPts val="0"/>
              </a:spcBef>
              <a:buNone/>
              <a:tabLst>
                <a:tab pos="1076325" algn="l"/>
              </a:tabLst>
            </a:pPr>
            <a:r>
              <a:rPr lang="en-ZA" sz="2000" dirty="0" smtClean="0"/>
              <a:t>e.g. Search in YouTube</a:t>
            </a:r>
            <a:r>
              <a:rPr lang="en-ZA" sz="2000" dirty="0"/>
              <a:t>: </a:t>
            </a:r>
            <a:r>
              <a:rPr lang="en-ZA" sz="2000" i="1" dirty="0"/>
              <a:t>The first lecture</a:t>
            </a:r>
            <a:r>
              <a:rPr lang="en-ZA" sz="2000" dirty="0"/>
              <a:t> (University of Sydney); </a:t>
            </a:r>
            <a:r>
              <a:rPr lang="en-ZA" sz="2000" dirty="0" smtClean="0"/>
              <a:t>                                                   </a:t>
            </a:r>
            <a:r>
              <a:rPr lang="en-ZA" sz="2000" i="1" dirty="0" smtClean="0"/>
              <a:t>Good </a:t>
            </a:r>
            <a:r>
              <a:rPr lang="en-ZA" sz="2000" i="1" dirty="0"/>
              <a:t>Teaching </a:t>
            </a:r>
            <a:r>
              <a:rPr lang="en-ZA" sz="2000" i="1" dirty="0" err="1"/>
              <a:t>vs</a:t>
            </a:r>
            <a:r>
              <a:rPr lang="en-ZA" sz="2000" i="1" dirty="0"/>
              <a:t> Bad teaching</a:t>
            </a:r>
            <a:r>
              <a:rPr lang="en-ZA" sz="2000" dirty="0"/>
              <a:t> (Hong Kong Virtual Education</a:t>
            </a:r>
            <a:r>
              <a:rPr lang="en-ZA" sz="2000" dirty="0" smtClean="0"/>
              <a:t>) </a:t>
            </a:r>
            <a:endParaRPr lang="en-ZA" sz="2000" dirty="0"/>
          </a:p>
          <a:p>
            <a:pPr marL="542925" indent="-276225"/>
            <a:r>
              <a:rPr lang="en-ZA" sz="2000" dirty="0"/>
              <a:t>Resources: Readings 11/12 and 12/13</a:t>
            </a:r>
          </a:p>
          <a:p>
            <a:pPr marL="0" lvl="0" indent="0">
              <a:buNone/>
            </a:pPr>
            <a:endParaRPr lang="en-ZA" sz="2000" dirty="0"/>
          </a:p>
          <a:p>
            <a:pPr marL="0" lvl="0" indent="0">
              <a:buNone/>
            </a:pPr>
            <a:endParaRPr lang="en-ZA" sz="2000" dirty="0"/>
          </a:p>
          <a:p>
            <a:pPr lvl="0"/>
            <a:endParaRPr lang="en-ZA" sz="2000" dirty="0"/>
          </a:p>
          <a:p>
            <a:pPr marL="0" lvl="0" indent="0">
              <a:buNone/>
            </a:pPr>
            <a:endParaRPr lang="en-ZA" sz="2000" dirty="0"/>
          </a:p>
          <a:p>
            <a:pPr marL="0" lvl="0" indent="0">
              <a:buNone/>
            </a:pPr>
            <a:endParaRPr lang="en-ZA" sz="2000" dirty="0"/>
          </a:p>
          <a:p>
            <a:pPr marL="0" indent="0">
              <a:buNone/>
            </a:pPr>
            <a:endParaRPr lang="en-ZA" sz="2000" dirty="0"/>
          </a:p>
          <a:p>
            <a:pPr lvl="0"/>
            <a:endParaRPr lang="en-ZA" sz="2000" dirty="0"/>
          </a:p>
        </p:txBody>
      </p:sp>
    </p:spTree>
    <p:extLst>
      <p:ext uri="{BB962C8B-B14F-4D97-AF65-F5344CB8AC3E}">
        <p14:creationId xmlns:p14="http://schemas.microsoft.com/office/powerpoint/2010/main" val="42815826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31"/>
            <a:ext cx="10515600" cy="807001"/>
          </a:xfrm>
          <a:solidFill>
            <a:srgbClr val="002060"/>
          </a:solidFill>
        </p:spPr>
        <p:txBody>
          <a:bodyPr>
            <a:normAutofit/>
          </a:bodyPr>
          <a:lstStyle/>
          <a:p>
            <a:r>
              <a:rPr lang="en-ZA" sz="3200" dirty="0">
                <a:solidFill>
                  <a:schemeClr val="bg1"/>
                </a:solidFill>
              </a:rPr>
              <a:t>Activity 6: Becoming a TVET lecturer</a:t>
            </a:r>
          </a:p>
        </p:txBody>
      </p:sp>
      <p:sp>
        <p:nvSpPr>
          <p:cNvPr id="3" name="Content Placeholder 2"/>
          <p:cNvSpPr>
            <a:spLocks noGrp="1"/>
          </p:cNvSpPr>
          <p:nvPr>
            <p:ph idx="1"/>
          </p:nvPr>
        </p:nvSpPr>
        <p:spPr>
          <a:xfrm>
            <a:off x="838200" y="1390650"/>
            <a:ext cx="10515600" cy="5181600"/>
          </a:xfrm>
          <a:ln>
            <a:solidFill>
              <a:srgbClr val="0000FF"/>
            </a:solidFill>
          </a:ln>
        </p:spPr>
        <p:txBody>
          <a:bodyPr>
            <a:normAutofit fontScale="92500" lnSpcReduction="20000"/>
          </a:bodyPr>
          <a:lstStyle/>
          <a:p>
            <a:pPr marL="542925" indent="-276225"/>
            <a:r>
              <a:rPr lang="en-ZA" sz="2200" dirty="0"/>
              <a:t>Resource: Video 5: Approx. 3 minutes, dealing with issues relating to </a:t>
            </a:r>
            <a:r>
              <a:rPr lang="en-ZA" sz="2200" b="1" dirty="0"/>
              <a:t>mentorship </a:t>
            </a:r>
            <a:r>
              <a:rPr lang="en-ZA" sz="2200" dirty="0"/>
              <a:t>in six or seven key principles of mentoring, or considerations – or “marks of an effective mentor”. Does not need to be comprehensive – other elements can be dealt with in the text or readings, or in activities.</a:t>
            </a:r>
          </a:p>
          <a:p>
            <a:pPr marL="266700" indent="0">
              <a:spcBef>
                <a:spcPts val="0"/>
              </a:spcBef>
              <a:buNone/>
              <a:tabLst>
                <a:tab pos="542925" algn="l"/>
              </a:tabLst>
            </a:pPr>
            <a:r>
              <a:rPr lang="en-ZA" sz="2200" dirty="0"/>
              <a:t>	</a:t>
            </a:r>
          </a:p>
          <a:p>
            <a:pPr marL="266700" indent="0">
              <a:spcBef>
                <a:spcPts val="0"/>
              </a:spcBef>
              <a:buNone/>
              <a:tabLst>
                <a:tab pos="542925" algn="l"/>
              </a:tabLst>
            </a:pPr>
            <a:r>
              <a:rPr lang="en-ZA" sz="2200" dirty="0"/>
              <a:t>	Possible common issues to focus on: </a:t>
            </a:r>
          </a:p>
          <a:p>
            <a:pPr marL="990600" indent="266700">
              <a:spcBef>
                <a:spcPts val="0"/>
              </a:spcBef>
              <a:tabLst>
                <a:tab pos="1076325" algn="l"/>
              </a:tabLst>
            </a:pPr>
            <a:r>
              <a:rPr lang="en-ZA" sz="2200" dirty="0"/>
              <a:t>How to build commitment in novices/trainee lecturers?</a:t>
            </a:r>
          </a:p>
          <a:p>
            <a:pPr marL="990600" indent="266700">
              <a:spcBef>
                <a:spcPts val="0"/>
              </a:spcBef>
              <a:tabLst>
                <a:tab pos="1076325" algn="l"/>
              </a:tabLst>
            </a:pPr>
            <a:r>
              <a:rPr lang="en-ZA" sz="2200" dirty="0"/>
              <a:t>Giving constructive feedback, rather than praise or criticism</a:t>
            </a:r>
          </a:p>
          <a:p>
            <a:pPr marL="990600" indent="266700">
              <a:spcBef>
                <a:spcPts val="0"/>
              </a:spcBef>
              <a:tabLst>
                <a:tab pos="1076325" algn="l"/>
              </a:tabLst>
            </a:pPr>
            <a:r>
              <a:rPr lang="en-ZA" sz="2200" dirty="0"/>
              <a:t>Setting performance plans the SMART way</a:t>
            </a:r>
          </a:p>
          <a:p>
            <a:pPr marL="990600" indent="266700">
              <a:spcBef>
                <a:spcPts val="0"/>
              </a:spcBef>
              <a:tabLst>
                <a:tab pos="1076325" algn="l"/>
              </a:tabLst>
            </a:pPr>
            <a:r>
              <a:rPr lang="en-ZA" sz="2200" dirty="0"/>
              <a:t>Asking </a:t>
            </a:r>
            <a:r>
              <a:rPr lang="en-ZA" sz="2200" i="1" dirty="0"/>
              <a:t>questions</a:t>
            </a:r>
            <a:r>
              <a:rPr lang="en-ZA" sz="2200" dirty="0"/>
              <a:t> rather than telling novices what to do</a:t>
            </a:r>
          </a:p>
          <a:p>
            <a:pPr marL="990600" indent="266700">
              <a:spcBef>
                <a:spcPts val="0"/>
              </a:spcBef>
              <a:tabLst>
                <a:tab pos="1076325" algn="l"/>
              </a:tabLst>
            </a:pPr>
            <a:r>
              <a:rPr lang="en-ZA" sz="2200" dirty="0"/>
              <a:t>How </a:t>
            </a:r>
            <a:r>
              <a:rPr lang="en-ZA" sz="2200" i="1" dirty="0"/>
              <a:t>not</a:t>
            </a:r>
            <a:r>
              <a:rPr lang="en-ZA" sz="2200" dirty="0"/>
              <a:t> to mentor</a:t>
            </a:r>
          </a:p>
          <a:p>
            <a:pPr marL="990600" indent="266700">
              <a:spcBef>
                <a:spcPts val="0"/>
              </a:spcBef>
              <a:tabLst>
                <a:tab pos="1076325" algn="l"/>
              </a:tabLst>
            </a:pPr>
            <a:r>
              <a:rPr lang="en-ZA" sz="2200" dirty="0"/>
              <a:t>Counselling and motivating novice lecturers</a:t>
            </a:r>
          </a:p>
          <a:p>
            <a:pPr marL="990600" indent="266700">
              <a:spcBef>
                <a:spcPts val="0"/>
              </a:spcBef>
              <a:tabLst>
                <a:tab pos="1076325" algn="l"/>
              </a:tabLst>
            </a:pPr>
            <a:r>
              <a:rPr lang="en-ZA" sz="2200" dirty="0"/>
              <a:t>Building self-reliance</a:t>
            </a:r>
          </a:p>
          <a:p>
            <a:pPr marL="990600" indent="266700">
              <a:spcBef>
                <a:spcPts val="0"/>
              </a:spcBef>
              <a:tabLst>
                <a:tab pos="1076325" algn="l"/>
              </a:tabLst>
            </a:pPr>
            <a:endParaRPr lang="en-ZA" sz="2200" dirty="0"/>
          </a:p>
          <a:p>
            <a:pPr marL="542925" indent="-276225"/>
            <a:r>
              <a:rPr lang="en-ZA" sz="2200"/>
              <a:t>Resources: Readings 13 and 14 </a:t>
            </a:r>
            <a:r>
              <a:rPr lang="en-ZA" sz="2200" dirty="0"/>
              <a:t>from …</a:t>
            </a:r>
          </a:p>
          <a:p>
            <a:pPr marL="541338" indent="0">
              <a:spcBef>
                <a:spcPts val="600"/>
              </a:spcBef>
              <a:buNone/>
            </a:pPr>
            <a:endParaRPr lang="en-ZA" sz="2200" dirty="0"/>
          </a:p>
          <a:p>
            <a:pPr>
              <a:spcBef>
                <a:spcPts val="0"/>
              </a:spcBef>
            </a:pPr>
            <a:r>
              <a:rPr lang="en-ZA" sz="2200" dirty="0"/>
              <a:t>Reflection questions and your response </a:t>
            </a:r>
          </a:p>
          <a:p>
            <a:r>
              <a:rPr lang="en-ZA" sz="2200" dirty="0"/>
              <a:t>Peer discussion (asynchronous – optional)</a:t>
            </a:r>
          </a:p>
          <a:p>
            <a:r>
              <a:rPr lang="en-ZA" sz="2200" dirty="0"/>
              <a:t>Discussion by the lecturer (text)</a:t>
            </a:r>
          </a:p>
          <a:p>
            <a:r>
              <a:rPr lang="en-ZA" sz="2200" dirty="0"/>
              <a:t>Key points (Only two (or more) to be filled in by the student; the rest provided in the text) </a:t>
            </a:r>
          </a:p>
          <a:p>
            <a:pPr marL="0" lvl="0" indent="0">
              <a:buNone/>
            </a:pPr>
            <a:endParaRPr lang="en-ZA" sz="2000" dirty="0"/>
          </a:p>
          <a:p>
            <a:pPr marL="0" lvl="0" indent="0">
              <a:buNone/>
            </a:pPr>
            <a:endParaRPr lang="en-ZA" sz="2000" dirty="0"/>
          </a:p>
          <a:p>
            <a:pPr lvl="0"/>
            <a:endParaRPr lang="en-ZA" sz="2000" dirty="0"/>
          </a:p>
          <a:p>
            <a:pPr marL="0" lvl="0" indent="0">
              <a:buNone/>
            </a:pPr>
            <a:endParaRPr lang="en-ZA" sz="2000" dirty="0"/>
          </a:p>
          <a:p>
            <a:pPr marL="0" lvl="0" indent="0">
              <a:buNone/>
            </a:pPr>
            <a:endParaRPr lang="en-ZA" sz="2000" dirty="0"/>
          </a:p>
          <a:p>
            <a:pPr marL="0" indent="0">
              <a:buNone/>
            </a:pPr>
            <a:endParaRPr lang="en-ZA" sz="2000" dirty="0"/>
          </a:p>
          <a:p>
            <a:pPr lvl="0"/>
            <a:endParaRPr lang="en-ZA" sz="2000" dirty="0"/>
          </a:p>
        </p:txBody>
      </p:sp>
    </p:spTree>
    <p:extLst>
      <p:ext uri="{BB962C8B-B14F-4D97-AF65-F5344CB8AC3E}">
        <p14:creationId xmlns:p14="http://schemas.microsoft.com/office/powerpoint/2010/main" val="1904103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5342"/>
            <a:ext cx="10515600" cy="4975123"/>
          </a:xfrm>
        </p:spPr>
        <p:txBody>
          <a:bodyPr>
            <a:normAutofit/>
          </a:bodyPr>
          <a:lstStyle/>
          <a:p>
            <a:endParaRPr lang="en-ZA" dirty="0"/>
          </a:p>
        </p:txBody>
      </p:sp>
      <p:sp>
        <p:nvSpPr>
          <p:cNvPr id="4" name="Title 1"/>
          <p:cNvSpPr>
            <a:spLocks noGrp="1"/>
          </p:cNvSpPr>
          <p:nvPr>
            <p:ph type="title"/>
          </p:nvPr>
        </p:nvSpPr>
        <p:spPr>
          <a:xfrm>
            <a:off x="838200" y="365125"/>
            <a:ext cx="10515600" cy="785249"/>
          </a:xfrm>
          <a:solidFill>
            <a:srgbClr val="C00000"/>
          </a:solidFill>
        </p:spPr>
        <p:txBody>
          <a:bodyPr>
            <a:normAutofit/>
          </a:bodyPr>
          <a:lstStyle/>
          <a:p>
            <a:r>
              <a:rPr lang="en-ZA" sz="3200" dirty="0">
                <a:solidFill>
                  <a:schemeClr val="bg1"/>
                </a:solidFill>
                <a:latin typeface="+mn-lt"/>
              </a:rPr>
              <a:t>Reflection Questions</a:t>
            </a:r>
          </a:p>
        </p:txBody>
      </p:sp>
    </p:spTree>
    <p:extLst>
      <p:ext uri="{BB962C8B-B14F-4D97-AF65-F5344CB8AC3E}">
        <p14:creationId xmlns:p14="http://schemas.microsoft.com/office/powerpoint/2010/main" val="206983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2.png"/>
          <p:cNvPicPr/>
          <p:nvPr/>
        </p:nvPicPr>
        <p:blipFill>
          <a:blip r:embed="rId2"/>
          <a:srcRect l="966" t="1424" r="1127"/>
          <a:stretch>
            <a:fillRect/>
          </a:stretch>
        </p:blipFill>
        <p:spPr>
          <a:xfrm>
            <a:off x="676275" y="457201"/>
            <a:ext cx="5000625" cy="3124200"/>
          </a:xfrm>
          <a:prstGeom prst="rect">
            <a:avLst/>
          </a:prstGeom>
          <a:ln w="12700">
            <a:solidFill>
              <a:srgbClr val="000000"/>
            </a:solidFill>
            <a:prstDash val="solid"/>
          </a:ln>
        </p:spPr>
      </p:pic>
      <p:pic>
        <p:nvPicPr>
          <p:cNvPr id="3" name="image11.png"/>
          <p:cNvPicPr/>
          <p:nvPr/>
        </p:nvPicPr>
        <p:blipFill>
          <a:blip r:embed="rId3"/>
          <a:srcRect l="2403" r="1121"/>
          <a:stretch>
            <a:fillRect/>
          </a:stretch>
        </p:blipFill>
        <p:spPr>
          <a:xfrm>
            <a:off x="5829300" y="3105150"/>
            <a:ext cx="5440997" cy="2951162"/>
          </a:xfrm>
          <a:prstGeom prst="rect">
            <a:avLst/>
          </a:prstGeom>
          <a:ln w="12700">
            <a:solidFill>
              <a:srgbClr val="000000"/>
            </a:solidFill>
            <a:prstDash val="solid"/>
          </a:ln>
        </p:spPr>
      </p:pic>
    </p:spTree>
    <p:extLst>
      <p:ext uri="{BB962C8B-B14F-4D97-AF65-F5344CB8AC3E}">
        <p14:creationId xmlns:p14="http://schemas.microsoft.com/office/powerpoint/2010/main" val="11963771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6758"/>
          </a:xfrm>
          <a:solidFill>
            <a:schemeClr val="accent6">
              <a:lumMod val="75000"/>
            </a:schemeClr>
          </a:solidFill>
        </p:spPr>
        <p:txBody>
          <a:bodyPr>
            <a:normAutofit/>
          </a:bodyPr>
          <a:lstStyle/>
          <a:p>
            <a:r>
              <a:rPr lang="en-ZA" sz="3200" dirty="0">
                <a:solidFill>
                  <a:schemeClr val="bg1"/>
                </a:solidFill>
              </a:rPr>
              <a:t>Discussion</a:t>
            </a:r>
          </a:p>
        </p:txBody>
      </p:sp>
      <p:sp>
        <p:nvSpPr>
          <p:cNvPr id="3" name="Content Placeholder 2"/>
          <p:cNvSpPr>
            <a:spLocks noGrp="1"/>
          </p:cNvSpPr>
          <p:nvPr>
            <p:ph idx="1"/>
          </p:nvPr>
        </p:nvSpPr>
        <p:spPr>
          <a:xfrm>
            <a:off x="838200" y="1347020"/>
            <a:ext cx="10515600" cy="5407742"/>
          </a:xfrm>
        </p:spPr>
        <p:txBody>
          <a:bodyPr>
            <a:normAutofit/>
          </a:bodyPr>
          <a:lstStyle/>
          <a:p>
            <a:pPr marL="0" lvl="0" indent="0">
              <a:buNone/>
            </a:pPr>
            <a:r>
              <a:rPr lang="en-ZA" sz="2400" dirty="0"/>
              <a:t>Leading to:</a:t>
            </a:r>
          </a:p>
          <a:p>
            <a:r>
              <a:rPr lang="en-ZA" sz="2400" dirty="0"/>
              <a:t>Op</a:t>
            </a:r>
            <a:endParaRPr lang="en-ZA" dirty="0"/>
          </a:p>
        </p:txBody>
      </p:sp>
    </p:spTree>
    <p:extLst>
      <p:ext uri="{BB962C8B-B14F-4D97-AF65-F5344CB8AC3E}">
        <p14:creationId xmlns:p14="http://schemas.microsoft.com/office/powerpoint/2010/main" val="26767745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0710"/>
            <a:ext cx="10515600" cy="5727290"/>
          </a:xfrm>
        </p:spPr>
        <p:txBody>
          <a:bodyPr>
            <a:normAutofit/>
          </a:bodyPr>
          <a:lstStyle/>
          <a:p>
            <a:r>
              <a:rPr lang="en-ZA" dirty="0" smtClean="0"/>
              <a:t>O</a:t>
            </a:r>
            <a:endParaRPr lang="en-ZA" dirty="0"/>
          </a:p>
        </p:txBody>
      </p:sp>
      <p:sp>
        <p:nvSpPr>
          <p:cNvPr id="4" name="Title 1"/>
          <p:cNvSpPr>
            <a:spLocks noGrp="1"/>
          </p:cNvSpPr>
          <p:nvPr>
            <p:ph type="title"/>
          </p:nvPr>
        </p:nvSpPr>
        <p:spPr>
          <a:xfrm>
            <a:off x="838200" y="365125"/>
            <a:ext cx="10515600" cy="637765"/>
          </a:xfrm>
          <a:solidFill>
            <a:schemeClr val="accent2">
              <a:lumMod val="75000"/>
            </a:schemeClr>
          </a:solidFill>
        </p:spPr>
        <p:txBody>
          <a:bodyPr>
            <a:normAutofit/>
          </a:bodyPr>
          <a:lstStyle/>
          <a:p>
            <a:r>
              <a:rPr lang="en-ZA" sz="3200" dirty="0">
                <a:solidFill>
                  <a:schemeClr val="bg1"/>
                </a:solidFill>
              </a:rPr>
              <a:t>Key points</a:t>
            </a:r>
          </a:p>
        </p:txBody>
      </p:sp>
    </p:spTree>
    <p:extLst>
      <p:ext uri="{BB962C8B-B14F-4D97-AF65-F5344CB8AC3E}">
        <p14:creationId xmlns:p14="http://schemas.microsoft.com/office/powerpoint/2010/main" val="412560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5"/>
            <a:ext cx="10515600" cy="581025"/>
          </a:xfrm>
          <a:solidFill>
            <a:srgbClr val="800080"/>
          </a:solidFill>
        </p:spPr>
        <p:txBody>
          <a:bodyPr>
            <a:normAutofit/>
          </a:bodyPr>
          <a:lstStyle/>
          <a:p>
            <a:r>
              <a:rPr lang="en-ZA" sz="3200" dirty="0">
                <a:solidFill>
                  <a:schemeClr val="bg1"/>
                </a:solidFill>
                <a:latin typeface="+mn-lt"/>
              </a:rPr>
              <a:t>Summary of resources: Videos</a:t>
            </a:r>
            <a:endParaRPr lang="en-ZA" sz="2800" dirty="0">
              <a:solidFill>
                <a:schemeClr val="bg1"/>
              </a:solidFill>
              <a:latin typeface="+mn-lt"/>
            </a:endParaRPr>
          </a:p>
        </p:txBody>
      </p:sp>
      <p:sp>
        <p:nvSpPr>
          <p:cNvPr id="3" name="Content Placeholder 2"/>
          <p:cNvSpPr>
            <a:spLocks noGrp="1"/>
          </p:cNvSpPr>
          <p:nvPr>
            <p:ph idx="1"/>
          </p:nvPr>
        </p:nvSpPr>
        <p:spPr>
          <a:xfrm>
            <a:off x="838200" y="761999"/>
            <a:ext cx="10515600" cy="5991225"/>
          </a:xfrm>
          <a:ln>
            <a:solidFill>
              <a:srgbClr val="0000FF"/>
            </a:solidFill>
          </a:ln>
        </p:spPr>
        <p:txBody>
          <a:bodyPr>
            <a:noAutofit/>
          </a:bodyPr>
          <a:lstStyle/>
          <a:p>
            <a:pPr marL="0" indent="0">
              <a:spcBef>
                <a:spcPts val="0"/>
              </a:spcBef>
              <a:spcAft>
                <a:spcPts val="600"/>
              </a:spcAft>
              <a:buNone/>
            </a:pPr>
            <a:r>
              <a:rPr lang="en-ZA" sz="1600" dirty="0"/>
              <a:t>NB: Videos must not appear to be so rushed that viewers could not take in the important information in a single, or even two viewings.</a:t>
            </a:r>
          </a:p>
          <a:p>
            <a:pPr marL="0" indent="0">
              <a:spcBef>
                <a:spcPts val="0"/>
              </a:spcBef>
              <a:spcAft>
                <a:spcPts val="600"/>
              </a:spcAft>
              <a:buNone/>
            </a:pPr>
            <a:r>
              <a:rPr lang="en-ZA" sz="1600" b="1" dirty="0" smtClean="0"/>
              <a:t>Video </a:t>
            </a:r>
            <a:r>
              <a:rPr lang="en-ZA" sz="1600" b="1" dirty="0"/>
              <a:t>1: The role of the TVET Lecturer</a:t>
            </a:r>
            <a:r>
              <a:rPr lang="en-ZA" sz="1600" dirty="0"/>
              <a:t>: Make own </a:t>
            </a:r>
            <a:r>
              <a:rPr lang="en-ZA" sz="1600" dirty="0" smtClean="0"/>
              <a:t>video, </a:t>
            </a:r>
            <a:r>
              <a:rPr lang="en-ZA" sz="1600" dirty="0"/>
              <a:t>illustrating most of the 14 points (good and bad) raised in Reading 1. </a:t>
            </a:r>
            <a:r>
              <a:rPr lang="en-ZA" sz="1600" u="sng" dirty="0" smtClean="0"/>
              <a:t>Content</a:t>
            </a:r>
            <a:r>
              <a:rPr lang="en-ZA" sz="1600" dirty="0"/>
              <a:t>: How TVET lecturers see themselves; society’s expectations of TVET lecturers; demands and challenges, both generic and in the South African context </a:t>
            </a:r>
            <a:r>
              <a:rPr lang="en-ZA" sz="1600" dirty="0" smtClean="0"/>
              <a:t>(approx. 5 </a:t>
            </a:r>
            <a:r>
              <a:rPr lang="en-ZA" sz="1600" dirty="0"/>
              <a:t>minutes): </a:t>
            </a:r>
            <a:endParaRPr lang="en-ZA" sz="1600" dirty="0" smtClean="0"/>
          </a:p>
          <a:p>
            <a:pPr marL="0" indent="0">
              <a:spcBef>
                <a:spcPts val="0"/>
              </a:spcBef>
              <a:spcAft>
                <a:spcPts val="1200"/>
              </a:spcAft>
              <a:buNone/>
            </a:pPr>
            <a:r>
              <a:rPr lang="en-ZA" sz="1600" u="sng" dirty="0" smtClean="0"/>
              <a:t>Requirements</a:t>
            </a:r>
            <a:r>
              <a:rPr lang="en-ZA" sz="1600" dirty="0"/>
              <a:t>: Excerpts from </a:t>
            </a:r>
            <a:r>
              <a:rPr lang="en-ZA" sz="1600" dirty="0" smtClean="0"/>
              <a:t>real interviews (as </a:t>
            </a:r>
            <a:r>
              <a:rPr lang="en-ZA" sz="1600" dirty="0"/>
              <a:t>in SAIDE’s “Being a Professional Teacher” </a:t>
            </a:r>
            <a:r>
              <a:rPr lang="en-ZA" sz="1600" dirty="0">
                <a:hlinkClick r:id="rId2"/>
              </a:rPr>
              <a:t>https://www.youtube.com/watch?v=U58EFAwnKpw</a:t>
            </a:r>
            <a:r>
              <a:rPr lang="en-ZA" sz="1600" dirty="0"/>
              <a:t> </a:t>
            </a:r>
            <a:r>
              <a:rPr lang="en-ZA" sz="1600" dirty="0" smtClean="0"/>
              <a:t>[CC BY], with </a:t>
            </a:r>
            <a:r>
              <a:rPr lang="en-ZA" sz="1600" dirty="0"/>
              <a:t>some experienced/leading TVET lecturers, a few articulate TVET students, and a selection of employers with informed opinions on training, employability (try to get some diversity of opinion</a:t>
            </a:r>
            <a:r>
              <a:rPr lang="en-ZA" sz="1600" dirty="0" smtClean="0"/>
              <a:t>), plus some scenes of teaching. </a:t>
            </a:r>
            <a:r>
              <a:rPr lang="en-ZA" sz="1600" dirty="0"/>
              <a:t>Scripted connecting narrative (voice-over – host hidden during the body of video, but seen at the beginning and end of the video</a:t>
            </a:r>
            <a:r>
              <a:rPr lang="en-ZA" sz="1600" dirty="0" smtClean="0"/>
              <a:t>).</a:t>
            </a:r>
            <a:r>
              <a:rPr lang="en-ZA" sz="1600" dirty="0"/>
              <a:t> Take a few extra shot of three or so of the “bad” for use in Video 3, to introduce continuity with that video (on continuing professional development).</a:t>
            </a:r>
          </a:p>
          <a:p>
            <a:pPr marL="0" lvl="0" indent="0">
              <a:spcBef>
                <a:spcPts val="0"/>
              </a:spcBef>
              <a:spcAft>
                <a:spcPts val="1200"/>
              </a:spcAft>
              <a:buNone/>
            </a:pPr>
            <a:r>
              <a:rPr lang="en-ZA" sz="1600" b="1" dirty="0" smtClean="0"/>
              <a:t>Video </a:t>
            </a:r>
            <a:r>
              <a:rPr lang="en-ZA" sz="1600" b="1" dirty="0"/>
              <a:t>2: Meeting the challenges </a:t>
            </a:r>
            <a:r>
              <a:rPr lang="en-ZA" sz="1600" dirty="0"/>
              <a:t>(3 minutes max.): Similar formula to video 1.</a:t>
            </a:r>
          </a:p>
          <a:p>
            <a:pPr marL="0" lvl="0" indent="0">
              <a:spcBef>
                <a:spcPts val="0"/>
              </a:spcBef>
              <a:spcAft>
                <a:spcPts val="1200"/>
              </a:spcAft>
              <a:buNone/>
            </a:pPr>
            <a:r>
              <a:rPr lang="en-ZA" sz="1600" b="1" dirty="0" smtClean="0"/>
              <a:t>Video 3</a:t>
            </a:r>
            <a:r>
              <a:rPr lang="en-ZA" sz="1600" dirty="0"/>
              <a:t>: </a:t>
            </a:r>
            <a:r>
              <a:rPr lang="en-ZA" sz="1600" b="1" dirty="0" smtClean="0"/>
              <a:t>Professionalism, Part 1</a:t>
            </a:r>
            <a:r>
              <a:rPr lang="en-ZA" sz="1600" dirty="0" smtClean="0"/>
              <a:t>: Look </a:t>
            </a:r>
            <a:r>
              <a:rPr lang="en-ZA" sz="1600" dirty="0"/>
              <a:t>for existing OER to </a:t>
            </a:r>
            <a:r>
              <a:rPr lang="en-ZA" sz="1600" dirty="0" smtClean="0"/>
              <a:t>adapt - there </a:t>
            </a:r>
            <a:r>
              <a:rPr lang="en-ZA" sz="1600" dirty="0"/>
              <a:t>should be many, if we keep the video generic, i.e. about professionalism in education. But it should not simply be obviously based on school teacher examples</a:t>
            </a:r>
            <a:r>
              <a:rPr lang="en-ZA" sz="1600" dirty="0" smtClean="0"/>
              <a:t>. Otherwise, make </a:t>
            </a:r>
            <a:r>
              <a:rPr lang="en-ZA" sz="1600" dirty="0"/>
              <a:t>own </a:t>
            </a:r>
            <a:r>
              <a:rPr lang="en-ZA" sz="1600" dirty="0" smtClean="0"/>
              <a:t>video (approx</a:t>
            </a:r>
            <a:r>
              <a:rPr lang="en-ZA" sz="1600" dirty="0"/>
              <a:t>. </a:t>
            </a:r>
            <a:r>
              <a:rPr lang="en-ZA" sz="1600" dirty="0" smtClean="0"/>
              <a:t>5-6 </a:t>
            </a:r>
            <a:r>
              <a:rPr lang="en-ZA" sz="1600" dirty="0" err="1" smtClean="0"/>
              <a:t>mins</a:t>
            </a:r>
            <a:r>
              <a:rPr lang="en-ZA" sz="1600" dirty="0" smtClean="0"/>
              <a:t>). </a:t>
            </a:r>
            <a:r>
              <a:rPr lang="en-ZA" sz="1600" dirty="0"/>
              <a:t>Based on the MOOC from the Commonwealth Education Trust on Coursera: </a:t>
            </a:r>
            <a:r>
              <a:rPr lang="en-ZA" sz="1600" dirty="0">
                <a:hlinkClick r:id="rId3"/>
              </a:rPr>
              <a:t>https://www.coursera.org/learn/professional-teacher/lecture/PIxzX/teaching-as-a-profession-characteristics-of-a-profession-and-a-professional</a:t>
            </a:r>
            <a:r>
              <a:rPr lang="en-ZA" sz="1600" dirty="0"/>
              <a:t> , especially lectures 1 and 2. “Talking head” plus slides (just the words of the presentation on a </a:t>
            </a:r>
            <a:r>
              <a:rPr lang="en-ZA" sz="1600" i="1" dirty="0"/>
              <a:t>transparent</a:t>
            </a:r>
            <a:r>
              <a:rPr lang="en-ZA" sz="1600" dirty="0"/>
              <a:t> background </a:t>
            </a:r>
            <a:r>
              <a:rPr lang="en-ZA" sz="1600" dirty="0" smtClean="0"/>
              <a:t>located alongside a </a:t>
            </a:r>
            <a:r>
              <a:rPr lang="en-ZA" sz="1600" dirty="0"/>
              <a:t>prolonged take of the narrator, not obviously a Powerpoint presentation (see for example “Being Professional in a Teaching Context” </a:t>
            </a:r>
            <a:r>
              <a:rPr lang="en-ZA" sz="1600" u="sng" dirty="0">
                <a:hlinkClick r:id="rId4"/>
              </a:rPr>
              <a:t>https://www.youtube.com/watch?v=b97Kh0ngMr8</a:t>
            </a:r>
            <a:r>
              <a:rPr lang="en-ZA" sz="1600" u="sng" dirty="0"/>
              <a:t> </a:t>
            </a:r>
            <a:r>
              <a:rPr lang="en-ZA" sz="1600" dirty="0" smtClean="0"/>
              <a:t>).</a:t>
            </a:r>
          </a:p>
          <a:p>
            <a:pPr marL="0" indent="0">
              <a:spcBef>
                <a:spcPts val="0"/>
              </a:spcBef>
              <a:spcAft>
                <a:spcPts val="600"/>
              </a:spcAft>
              <a:buNone/>
            </a:pPr>
            <a:r>
              <a:rPr lang="en-ZA" sz="1600" b="1" dirty="0" smtClean="0"/>
              <a:t>Video 4</a:t>
            </a:r>
            <a:r>
              <a:rPr lang="en-ZA" sz="1600" b="1" dirty="0"/>
              <a:t>: Professionalism, Part </a:t>
            </a:r>
            <a:r>
              <a:rPr lang="en-ZA" sz="1600" b="1" dirty="0" smtClean="0"/>
              <a:t>2</a:t>
            </a:r>
            <a:r>
              <a:rPr lang="en-ZA" sz="1600" dirty="0" smtClean="0"/>
              <a:t>: </a:t>
            </a:r>
            <a:r>
              <a:rPr lang="en-ZA" sz="1600" dirty="0"/>
              <a:t>Make own </a:t>
            </a:r>
            <a:r>
              <a:rPr lang="en-ZA" sz="1600" dirty="0" smtClean="0"/>
              <a:t>video (approx</a:t>
            </a:r>
            <a:r>
              <a:rPr lang="en-ZA" sz="1600" dirty="0"/>
              <a:t>. 5 </a:t>
            </a:r>
            <a:r>
              <a:rPr lang="en-ZA" sz="1600" dirty="0" err="1" smtClean="0"/>
              <a:t>mins</a:t>
            </a:r>
            <a:r>
              <a:rPr lang="en-ZA" sz="1600" dirty="0" smtClean="0"/>
              <a:t>). </a:t>
            </a:r>
            <a:r>
              <a:rPr lang="en-ZA" sz="1600" dirty="0"/>
              <a:t>Start with a few brief takes linking with Video 1 (poor teaching). Identify 2 lecturers who (a) have a reputation for successful teaching and (b) have some history of engaging in (preferably) two or three different types of CPD (see Reading 9). Interviews with these two lecturers, intercut with a few scenes of their teaching, with either voice-over commentary or bridging comment of a “talking head” (like SAIDE’s </a:t>
            </a:r>
            <a:r>
              <a:rPr lang="en-ZA" sz="1600" i="1" dirty="0"/>
              <a:t>Being a Professional Teacher </a:t>
            </a:r>
            <a:r>
              <a:rPr lang="en-ZA" sz="1600" dirty="0"/>
              <a:t>video – see reference in Video 1 above).	</a:t>
            </a:r>
            <a:endParaRPr lang="en-ZA" sz="1600" b="1"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2380947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800080"/>
          </a:solidFill>
        </p:spPr>
        <p:txBody>
          <a:bodyPr>
            <a:normAutofit/>
          </a:bodyPr>
          <a:lstStyle/>
          <a:p>
            <a:r>
              <a:rPr lang="en-ZA" sz="3200" dirty="0">
                <a:solidFill>
                  <a:schemeClr val="bg1"/>
                </a:solidFill>
                <a:latin typeface="+mn-lt"/>
              </a:rPr>
              <a:t>Summary of resources: Videos</a:t>
            </a:r>
            <a:endParaRPr lang="en-ZA" sz="2800" dirty="0">
              <a:solidFill>
                <a:schemeClr val="bg1"/>
              </a:solidFill>
              <a:latin typeface="+mn-lt"/>
            </a:endParaRPr>
          </a:p>
        </p:txBody>
      </p:sp>
      <p:sp>
        <p:nvSpPr>
          <p:cNvPr id="3" name="Content Placeholder 2"/>
          <p:cNvSpPr>
            <a:spLocks noGrp="1"/>
          </p:cNvSpPr>
          <p:nvPr>
            <p:ph idx="1"/>
          </p:nvPr>
        </p:nvSpPr>
        <p:spPr>
          <a:xfrm>
            <a:off x="838200" y="1118586"/>
            <a:ext cx="10515600" cy="5434614"/>
          </a:xfrm>
          <a:ln>
            <a:solidFill>
              <a:srgbClr val="0000FF"/>
            </a:solidFill>
          </a:ln>
        </p:spPr>
        <p:txBody>
          <a:bodyPr>
            <a:normAutofit/>
          </a:bodyPr>
          <a:lstStyle/>
          <a:p>
            <a:pPr marL="85725" indent="0">
              <a:spcBef>
                <a:spcPts val="0"/>
              </a:spcBef>
              <a:spcAft>
                <a:spcPts val="600"/>
              </a:spcAft>
              <a:buNone/>
            </a:pPr>
            <a:r>
              <a:rPr lang="en-ZA" sz="2000" b="1" dirty="0"/>
              <a:t>Video 5: </a:t>
            </a:r>
            <a:r>
              <a:rPr lang="en-ZA" sz="2000" b="1" dirty="0" smtClean="0"/>
              <a:t>Starting </a:t>
            </a:r>
            <a:r>
              <a:rPr lang="en-ZA" sz="2000" b="1" dirty="0"/>
              <a:t>out</a:t>
            </a:r>
            <a:r>
              <a:rPr lang="en-ZA" sz="2000" dirty="0"/>
              <a:t> </a:t>
            </a:r>
            <a:r>
              <a:rPr lang="en-ZA" sz="2000" dirty="0" smtClean="0"/>
              <a:t>(</a:t>
            </a:r>
            <a:r>
              <a:rPr lang="en-ZA" sz="2000" dirty="0"/>
              <a:t>for Activity </a:t>
            </a:r>
            <a:r>
              <a:rPr lang="en-ZA" sz="2000" dirty="0" smtClean="0"/>
              <a:t>6 – 3/4 </a:t>
            </a:r>
            <a:r>
              <a:rPr lang="en-ZA" sz="2000" dirty="0"/>
              <a:t>minutes</a:t>
            </a:r>
            <a:r>
              <a:rPr lang="en-ZA" sz="2000" dirty="0" smtClean="0"/>
              <a:t>):</a:t>
            </a:r>
            <a:r>
              <a:rPr lang="en-ZA" sz="2000" b="1" dirty="0" smtClean="0"/>
              <a:t> </a:t>
            </a:r>
            <a:r>
              <a:rPr lang="en-ZA" sz="2000" dirty="0"/>
              <a:t>Look for existing OER, </a:t>
            </a:r>
            <a:r>
              <a:rPr lang="en-ZA" sz="2000" dirty="0" smtClean="0"/>
              <a:t>e.g. search You Tube and make a selection, approx</a:t>
            </a:r>
            <a:r>
              <a:rPr lang="en-ZA" sz="2000" dirty="0"/>
              <a:t>. 3 </a:t>
            </a:r>
            <a:r>
              <a:rPr lang="en-ZA" sz="2000" dirty="0" err="1" smtClean="0"/>
              <a:t>mins</a:t>
            </a:r>
            <a:r>
              <a:rPr lang="en-ZA" sz="2000" dirty="0" smtClean="0"/>
              <a:t> each, </a:t>
            </a:r>
            <a:r>
              <a:rPr lang="en-ZA" sz="2000" dirty="0"/>
              <a:t>dealing with issues confronting first-time appointed/novice </a:t>
            </a:r>
            <a:r>
              <a:rPr lang="en-ZA" sz="2000" dirty="0" smtClean="0"/>
              <a:t>lecturers (though </a:t>
            </a:r>
            <a:r>
              <a:rPr lang="en-ZA" sz="2000" dirty="0"/>
              <a:t>there may be nothing set in a TVET </a:t>
            </a:r>
            <a:r>
              <a:rPr lang="en-ZA" sz="2000" dirty="0" smtClean="0"/>
              <a:t>context)</a:t>
            </a:r>
            <a:r>
              <a:rPr lang="en-ZA" sz="2000" dirty="0"/>
              <a:t>. e.g. Search in YouTube: </a:t>
            </a:r>
            <a:r>
              <a:rPr lang="en-ZA" sz="2000" i="1" dirty="0"/>
              <a:t>The first lecture</a:t>
            </a:r>
            <a:r>
              <a:rPr lang="en-ZA" sz="2000" dirty="0"/>
              <a:t> (University of Sydney); </a:t>
            </a:r>
            <a:r>
              <a:rPr lang="en-ZA" sz="2000" i="1" dirty="0" smtClean="0"/>
              <a:t>Good </a:t>
            </a:r>
            <a:r>
              <a:rPr lang="en-ZA" sz="2000" i="1" dirty="0"/>
              <a:t>Teaching </a:t>
            </a:r>
            <a:r>
              <a:rPr lang="en-ZA" sz="2000" i="1" dirty="0" err="1"/>
              <a:t>vs</a:t>
            </a:r>
            <a:r>
              <a:rPr lang="en-ZA" sz="2000" i="1" dirty="0"/>
              <a:t> Bad teaching</a:t>
            </a:r>
            <a:r>
              <a:rPr lang="en-ZA" sz="2000" dirty="0"/>
              <a:t> (Hong Kong Virtual Education) </a:t>
            </a:r>
          </a:p>
          <a:p>
            <a:pPr marL="85725" lvl="0" indent="0">
              <a:spcBef>
                <a:spcPts val="0"/>
              </a:spcBef>
              <a:spcAft>
                <a:spcPts val="600"/>
              </a:spcAft>
              <a:buNone/>
            </a:pPr>
            <a:r>
              <a:rPr lang="en-ZA" sz="2000" dirty="0" smtClean="0"/>
              <a:t>Probably a video of about 5 minutes will </a:t>
            </a:r>
            <a:r>
              <a:rPr lang="en-ZA" sz="2000" dirty="0"/>
              <a:t>need to be made for this course. Scripted to highlight five or six common issues encountered by novice lecturers in South Africa. Could intersperse animation between interviews with three or four lecturers who have recently entered the profession, and two or three who have now gained a few years’ experience. </a:t>
            </a:r>
          </a:p>
          <a:p>
            <a:pPr marL="85725" indent="0">
              <a:spcBef>
                <a:spcPts val="0"/>
              </a:spcBef>
              <a:spcAft>
                <a:spcPts val="600"/>
              </a:spcAft>
              <a:buNone/>
            </a:pPr>
            <a:r>
              <a:rPr lang="en-ZA" sz="2000" dirty="0" smtClean="0"/>
              <a:t>The </a:t>
            </a:r>
            <a:r>
              <a:rPr lang="en-ZA" sz="2000" dirty="0"/>
              <a:t>video should not draw any simplistic conclusions or suggest one-size-fits-all remedial action/solutions, which would tend to suggest that the makers feel there are “pat” answers to all the learners’ experienced difficulties. These need to be worked through in reflection questions and mediating text, and with the help of a sound reading resource</a:t>
            </a:r>
            <a:r>
              <a:rPr lang="en-ZA" sz="2000" dirty="0" smtClean="0"/>
              <a:t>.</a:t>
            </a:r>
          </a:p>
          <a:p>
            <a:pPr marL="85725" indent="0">
              <a:buNone/>
            </a:pPr>
            <a:r>
              <a:rPr lang="en-ZA" sz="2000" b="1" dirty="0" smtClean="0"/>
              <a:t>Video 6</a:t>
            </a:r>
            <a:r>
              <a:rPr lang="en-ZA" sz="2000" b="1" dirty="0"/>
              <a:t>: Mentoring</a:t>
            </a:r>
            <a:r>
              <a:rPr lang="en-ZA" sz="2000" dirty="0"/>
              <a:t> (3-4 minutes): Look for existing OER to adapt, preferably set in a </a:t>
            </a:r>
            <a:r>
              <a:rPr lang="en-ZA" sz="2000" dirty="0" smtClean="0"/>
              <a:t>TVET/ Vocational/FET </a:t>
            </a:r>
            <a:r>
              <a:rPr lang="en-ZA" sz="2000" dirty="0"/>
              <a:t>or at least college context. May have to find a good video on mentoring in educational settings and re-shoot using similar themes or sequences</a:t>
            </a:r>
            <a:r>
              <a:rPr lang="en-ZA" sz="2000" dirty="0" smtClean="0"/>
              <a:t>. Should deal </a:t>
            </a:r>
            <a:r>
              <a:rPr lang="en-ZA" sz="2000" dirty="0"/>
              <a:t>with issues relating to </a:t>
            </a:r>
            <a:r>
              <a:rPr lang="en-ZA" sz="2000" b="1" dirty="0" smtClean="0"/>
              <a:t>mentorship,</a:t>
            </a:r>
            <a:r>
              <a:rPr lang="en-ZA" sz="2000" dirty="0" smtClean="0"/>
              <a:t> setting out </a:t>
            </a:r>
            <a:r>
              <a:rPr lang="en-ZA" sz="2000" dirty="0"/>
              <a:t>six or seven key principles of mentoring, or considerations – or “marks of an effective mentor”. Does not need to be comprehensive – other elements can be dealt with in the text or readings, or in activities.</a:t>
            </a:r>
          </a:p>
          <a:p>
            <a:pPr marL="0" indent="0">
              <a:buNone/>
            </a:pP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09856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392"/>
            <a:ext cx="10515600" cy="720725"/>
          </a:xfrm>
          <a:solidFill>
            <a:srgbClr val="990033"/>
          </a:solidFill>
        </p:spPr>
        <p:txBody>
          <a:bodyPr>
            <a:normAutofit/>
          </a:bodyPr>
          <a:lstStyle/>
          <a:p>
            <a:r>
              <a:rPr lang="en-ZA" sz="3200" dirty="0">
                <a:solidFill>
                  <a:schemeClr val="bg1"/>
                </a:solidFill>
                <a:latin typeface="+mn-lt"/>
              </a:rPr>
              <a:t>Summary of resources: Readings / texts</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State whether already available as OER, or public domain, and source / possible sources; or whether the text may need to be specially written for this course.</a:t>
            </a:r>
          </a:p>
          <a:p>
            <a:pPr marL="0" indent="0">
              <a:buNone/>
            </a:pPr>
            <a:endParaRPr lang="en-ZA" sz="1800" dirty="0"/>
          </a:p>
          <a:p>
            <a:pPr marL="0" indent="0">
              <a:buNone/>
            </a:pPr>
            <a:endParaRPr lang="en-ZA" sz="1800" dirty="0"/>
          </a:p>
        </p:txBody>
      </p:sp>
    </p:spTree>
    <p:extLst>
      <p:ext uri="{BB962C8B-B14F-4D97-AF65-F5344CB8AC3E}">
        <p14:creationId xmlns:p14="http://schemas.microsoft.com/office/powerpoint/2010/main" val="26956670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990033"/>
          </a:solidFill>
        </p:spPr>
        <p:txBody>
          <a:bodyPr>
            <a:normAutofit/>
          </a:bodyPr>
          <a:lstStyle/>
          <a:p>
            <a:r>
              <a:rPr lang="en-ZA" sz="3200" dirty="0">
                <a:solidFill>
                  <a:schemeClr val="bg1"/>
                </a:solidFill>
                <a:latin typeface="+mn-lt"/>
              </a:rPr>
              <a:t>Summary of resources: Visual resources other than videos</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85000" lnSpcReduction="20000"/>
          </a:bodyPr>
          <a:lstStyle/>
          <a:p>
            <a:pPr marL="0" indent="0">
              <a:buNone/>
            </a:pPr>
            <a:r>
              <a:rPr lang="en-ZA" sz="1800" dirty="0"/>
              <a:t>Photographs, maps, infographics, cartoons, etc. Copy below:</a:t>
            </a:r>
          </a:p>
          <a:p>
            <a:pPr marL="0" indent="0">
              <a:buNone/>
            </a:pPr>
            <a:r>
              <a:rPr lang="en-ZA" sz="1800" dirty="0">
                <a:solidFill>
                  <a:srgbClr val="FF0000"/>
                </a:solidFill>
              </a:rPr>
              <a:t>NB If resource already exists, insert URL, link or source and licence conditions here.</a:t>
            </a:r>
          </a:p>
          <a:p>
            <a:pPr marL="0" indent="0">
              <a:buNone/>
            </a:pPr>
            <a:endParaRPr lang="en-ZA" sz="1800" dirty="0"/>
          </a:p>
          <a:p>
            <a:pPr marL="457200" indent="-457200">
              <a:buFont typeface="+mj-lt"/>
              <a:buAutoNum type="arabicPeriod"/>
            </a:pPr>
            <a:r>
              <a:rPr lang="en-ZA" sz="2400" dirty="0"/>
              <a:t>2 photographs for Activity 1.2 use existing ones, or take/find new ones</a:t>
            </a:r>
          </a:p>
          <a:p>
            <a:pPr marL="457200" indent="-457200">
              <a:buFont typeface="+mj-lt"/>
              <a:buAutoNum type="arabicPeriod"/>
            </a:pPr>
            <a:r>
              <a:rPr lang="en-ZA" sz="2400" dirty="0"/>
              <a:t>Cartoon for “Professionalism is a goal to be striven for, not a status that automatically comes with appointment”</a:t>
            </a:r>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r>
              <a:rPr lang="en-ZA" sz="1800" dirty="0"/>
              <a:t> </a:t>
            </a:r>
          </a:p>
        </p:txBody>
      </p:sp>
    </p:spTree>
    <p:extLst>
      <p:ext uri="{BB962C8B-B14F-4D97-AF65-F5344CB8AC3E}">
        <p14:creationId xmlns:p14="http://schemas.microsoft.com/office/powerpoint/2010/main" val="1153580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b="1" dirty="0">
                <a:solidFill>
                  <a:schemeClr val="bg1"/>
                </a:solidFill>
              </a:rPr>
              <a:t>Opportunities for tutor / peer support or contact</a:t>
            </a:r>
            <a:r>
              <a:rPr lang="en-ZA" sz="3200" dirty="0">
                <a:solidFill>
                  <a:schemeClr val="bg1"/>
                </a:solidFill>
              </a:rPr>
              <a:t>: </a:t>
            </a:r>
          </a:p>
        </p:txBody>
      </p:sp>
      <p:sp>
        <p:nvSpPr>
          <p:cNvPr id="3" name="Content Placeholder 2"/>
          <p:cNvSpPr>
            <a:spLocks noGrp="1"/>
          </p:cNvSpPr>
          <p:nvPr>
            <p:ph idx="1"/>
          </p:nvPr>
        </p:nvSpPr>
        <p:spPr>
          <a:xfrm>
            <a:off x="838200" y="1390650"/>
            <a:ext cx="10515600" cy="5181600"/>
          </a:xfrm>
          <a:ln>
            <a:solidFill>
              <a:srgbClr val="0000FF"/>
            </a:solidFill>
          </a:ln>
        </p:spPr>
        <p:txBody>
          <a:bodyPr>
            <a:normAutofit/>
          </a:bodyPr>
          <a:lstStyle/>
          <a:p>
            <a:r>
              <a:rPr lang="en-ZA" sz="2000" dirty="0"/>
              <a:t>Instructions for lecturers/tutors:</a:t>
            </a:r>
          </a:p>
          <a:p>
            <a:endParaRPr lang="en-ZA" sz="2000" dirty="0"/>
          </a:p>
          <a:p>
            <a:endParaRPr lang="en-ZA" sz="2000" dirty="0"/>
          </a:p>
          <a:p>
            <a:pPr marL="0" indent="0">
              <a:buNone/>
            </a:pPr>
            <a:endParaRPr lang="en-ZA" sz="2000" dirty="0"/>
          </a:p>
          <a:p>
            <a:pPr marL="0" indent="0">
              <a:buNone/>
            </a:pPr>
            <a:endParaRPr lang="en-ZA" sz="2000" dirty="0"/>
          </a:p>
          <a:p>
            <a:r>
              <a:rPr lang="en-ZA" sz="2000" dirty="0"/>
              <a:t>Instructions for students:</a:t>
            </a:r>
          </a:p>
          <a:p>
            <a:pPr marL="0" indent="0">
              <a:buNone/>
            </a:pPr>
            <a:endParaRPr lang="en-ZA" sz="2000" dirty="0"/>
          </a:p>
          <a:p>
            <a:pPr marL="0" lvl="0" indent="0">
              <a:buNone/>
            </a:pPr>
            <a:endParaRPr lang="en-ZA" sz="2000" dirty="0"/>
          </a:p>
          <a:p>
            <a:pPr marL="0" lvl="0" indent="0">
              <a:buNone/>
            </a:pPr>
            <a:endParaRPr lang="en-ZA" sz="20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462738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Summative Assessment: </a:t>
            </a:r>
            <a:r>
              <a:rPr lang="en-ZA" sz="2800" dirty="0">
                <a:solidFill>
                  <a:schemeClr val="bg1"/>
                </a:solidFill>
                <a:latin typeface="+mn-lt"/>
              </a:rPr>
              <a:t>Insert assessment heading here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2600" dirty="0"/>
              <a:t>You are approached by the editor of the TVET Times to contribute an article on professionalism in technical and vocational education and training. Your summative assessment task is to produce this article. </a:t>
            </a:r>
          </a:p>
          <a:p>
            <a:pPr marL="0" indent="0">
              <a:buNone/>
            </a:pPr>
            <a:r>
              <a:rPr lang="en-ZA" sz="2600" dirty="0"/>
              <a:t>Do not limit your focus to the content in Unit 4; draw on ideas related to the role of the TVET lecturer, the challenges and rewards of being a TVET lecturer, and the qualities needed to meet these challenges (in other words, in the preceding three units). </a:t>
            </a:r>
          </a:p>
          <a:p>
            <a:pPr marL="0" indent="0">
              <a:buNone/>
            </a:pPr>
            <a:r>
              <a:rPr lang="en-ZA" sz="2600" dirty="0"/>
              <a:t>In addition, be aware that most students will refer to the same elements of professionalism. Therefore your article will be distinguished by the depth of understanding of these elements that it reflects, and by the originality and illustrative crispness of the examples you provide. </a:t>
            </a:r>
            <a:endParaRPr lang="en-ZA" sz="2600" dirty="0" smtClean="0"/>
          </a:p>
          <a:p>
            <a:pPr marL="0" indent="0">
              <a:buNone/>
            </a:pPr>
            <a:r>
              <a:rPr lang="en-ZA" sz="1800" dirty="0" smtClean="0">
                <a:solidFill>
                  <a:srgbClr val="FF0000"/>
                </a:solidFill>
              </a:rPr>
              <a:t>Rubric </a:t>
            </a:r>
            <a:r>
              <a:rPr lang="en-ZA" sz="1800" dirty="0">
                <a:solidFill>
                  <a:srgbClr val="FF0000"/>
                </a:solidFill>
              </a:rPr>
              <a:t>or discussion on the next slide</a:t>
            </a:r>
          </a:p>
          <a:p>
            <a:pPr marL="0" indent="0">
              <a:buNone/>
            </a:pP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1952624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Assessment grid </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indent="0">
              <a:buNone/>
            </a:pP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7577282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Conclusion</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Write the Course Conclusion here: (It might be interesting to attempt </a:t>
            </a:r>
            <a:r>
              <a:rPr lang="en-ZA" sz="1800" i="1" dirty="0"/>
              <a:t>drafting</a:t>
            </a:r>
            <a:r>
              <a:rPr lang="en-ZA" sz="1800" dirty="0"/>
              <a:t> this early on, and revising it later.)</a:t>
            </a:r>
          </a:p>
          <a:p>
            <a:pPr marL="0" indent="0">
              <a:buNone/>
            </a:pPr>
            <a:endParaRPr lang="en-ZA" sz="1800" dirty="0"/>
          </a:p>
          <a:p>
            <a:pPr marL="0" indent="0">
              <a:buNone/>
            </a:pPr>
            <a:r>
              <a:rPr lang="en-ZA" sz="1800" b="1" dirty="0"/>
              <a:t>Conclusion should include among others:</a:t>
            </a:r>
          </a:p>
          <a:p>
            <a:r>
              <a:rPr lang="en-ZA" sz="1800" dirty="0"/>
              <a:t>Emphasis on the commitment of the TVET lecturer – </a:t>
            </a:r>
            <a:r>
              <a:rPr lang="en-ZA" sz="1800" dirty="0">
                <a:solidFill>
                  <a:srgbClr val="0000FF"/>
                </a:solidFill>
              </a:rPr>
              <a:t>to high standards in his/her trade or occupation</a:t>
            </a:r>
            <a:endParaRPr lang="en-ZA" sz="1800" dirty="0"/>
          </a:p>
          <a:p>
            <a:r>
              <a:rPr lang="en-ZA" sz="1800" dirty="0">
                <a:solidFill>
                  <a:srgbClr val="0000FF"/>
                </a:solidFill>
              </a:rPr>
              <a:t>An extended rather than a narrow concept of </a:t>
            </a:r>
            <a:r>
              <a:rPr lang="en-ZA" sz="1800" dirty="0"/>
              <a:t>professionalism</a:t>
            </a:r>
          </a:p>
          <a:p>
            <a:r>
              <a:rPr lang="en-ZA" sz="1800" dirty="0"/>
              <a:t>High standards in teaching to be </a:t>
            </a:r>
            <a:r>
              <a:rPr lang="en-ZA" sz="1800" dirty="0" smtClean="0"/>
              <a:t>maintained</a:t>
            </a:r>
          </a:p>
          <a:p>
            <a:r>
              <a:rPr lang="en-ZA" sz="1800" dirty="0" smtClean="0"/>
              <a:t>Continuous review of the content </a:t>
            </a:r>
            <a:r>
              <a:rPr lang="en-ZA" sz="1800" dirty="0" smtClean="0">
                <a:solidFill>
                  <a:srgbClr val="0000FF"/>
                </a:solidFill>
              </a:rPr>
              <a:t>of courses presented, and active seeking of feedback </a:t>
            </a:r>
            <a:r>
              <a:rPr lang="en-ZA" sz="1800" dirty="0" smtClean="0"/>
              <a:t>from different stakeholders, </a:t>
            </a:r>
            <a:r>
              <a:rPr lang="en-ZA" sz="1800" dirty="0" smtClean="0">
                <a:solidFill>
                  <a:srgbClr val="0000FF"/>
                </a:solidFill>
              </a:rPr>
              <a:t>including employers, on that content</a:t>
            </a:r>
            <a:endParaRPr lang="en-ZA" sz="1800" dirty="0">
              <a:solidFill>
                <a:srgbClr val="0000FF"/>
              </a:solidFill>
            </a:endParaRPr>
          </a:p>
        </p:txBody>
      </p:sp>
    </p:spTree>
    <p:extLst>
      <p:ext uri="{BB962C8B-B14F-4D97-AF65-F5344CB8AC3E}">
        <p14:creationId xmlns:p14="http://schemas.microsoft.com/office/powerpoint/2010/main" val="21044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851"/>
            <a:ext cx="10515600" cy="730250"/>
          </a:xfrm>
          <a:solidFill>
            <a:srgbClr val="C00000"/>
          </a:solidFill>
        </p:spPr>
        <p:txBody>
          <a:bodyPr>
            <a:normAutofit/>
          </a:bodyPr>
          <a:lstStyle/>
          <a:p>
            <a:r>
              <a:rPr lang="en-ZA" sz="3200" b="1" dirty="0" smtClean="0">
                <a:solidFill>
                  <a:schemeClr val="bg1"/>
                </a:solidFill>
                <a:latin typeface="+mn-lt"/>
              </a:rPr>
              <a:t>Note to lecturers</a:t>
            </a:r>
            <a:endParaRPr lang="en-ZA" sz="3200" b="1" dirty="0">
              <a:solidFill>
                <a:schemeClr val="bg1"/>
              </a:solidFill>
              <a:latin typeface="+mn-lt"/>
            </a:endParaRPr>
          </a:p>
        </p:txBody>
      </p:sp>
      <p:sp>
        <p:nvSpPr>
          <p:cNvPr id="3" name="Content Placeholder 2"/>
          <p:cNvSpPr>
            <a:spLocks noGrp="1"/>
          </p:cNvSpPr>
          <p:nvPr>
            <p:ph idx="1"/>
          </p:nvPr>
        </p:nvSpPr>
        <p:spPr>
          <a:xfrm>
            <a:off x="838200" y="1162049"/>
            <a:ext cx="10515600" cy="5514975"/>
          </a:xfrm>
        </p:spPr>
        <p:txBody>
          <a:bodyPr>
            <a:normAutofit fontScale="77500" lnSpcReduction="20000"/>
          </a:bodyPr>
          <a:lstStyle/>
          <a:p>
            <a:pPr marL="0" indent="0">
              <a:lnSpc>
                <a:spcPct val="80000"/>
              </a:lnSpc>
              <a:spcBef>
                <a:spcPts val="0"/>
              </a:spcBef>
              <a:spcAft>
                <a:spcPts val="800"/>
              </a:spcAft>
              <a:buNone/>
              <a:tabLst>
                <a:tab pos="266700" algn="l"/>
              </a:tabLst>
            </a:pPr>
            <a:r>
              <a:rPr lang="en-ZA" sz="3000" b="1" dirty="0" smtClean="0">
                <a:solidFill>
                  <a:srgbClr val="C00000"/>
                </a:solidFill>
              </a:rPr>
              <a:t>Credit Value</a:t>
            </a:r>
          </a:p>
          <a:p>
            <a:pPr marL="0" indent="0">
              <a:lnSpc>
                <a:spcPct val="80000"/>
              </a:lnSpc>
              <a:spcBef>
                <a:spcPts val="0"/>
              </a:spcBef>
              <a:spcAft>
                <a:spcPts val="1200"/>
              </a:spcAft>
              <a:buNone/>
              <a:tabLst>
                <a:tab pos="266700" algn="l"/>
              </a:tabLst>
            </a:pPr>
            <a:r>
              <a:rPr lang="en-ZA" sz="3000" dirty="0" smtClean="0">
                <a:solidFill>
                  <a:srgbClr val="C00000"/>
                </a:solidFill>
              </a:rPr>
              <a:t>We </a:t>
            </a:r>
            <a:r>
              <a:rPr lang="en-ZA" sz="3000" dirty="0">
                <a:solidFill>
                  <a:srgbClr val="C00000"/>
                </a:solidFill>
              </a:rPr>
              <a:t>recommend that this course, if adopted in its entirety, be offered with a credit value of </a:t>
            </a:r>
            <a:r>
              <a:rPr lang="en-ZA" sz="3000" dirty="0" smtClean="0">
                <a:solidFill>
                  <a:srgbClr val="C00000"/>
                </a:solidFill>
              </a:rPr>
              <a:t>6 (roughly, 60 notional hours</a:t>
            </a:r>
            <a:endParaRPr lang="en-ZA" sz="3000" dirty="0">
              <a:solidFill>
                <a:srgbClr val="C00000"/>
              </a:solidFill>
            </a:endParaRPr>
          </a:p>
          <a:p>
            <a:pPr marL="0" indent="0">
              <a:lnSpc>
                <a:spcPct val="80000"/>
              </a:lnSpc>
              <a:spcBef>
                <a:spcPts val="0"/>
              </a:spcBef>
              <a:spcAft>
                <a:spcPts val="800"/>
              </a:spcAft>
              <a:buNone/>
              <a:tabLst>
                <a:tab pos="266700" algn="l"/>
              </a:tabLst>
            </a:pPr>
            <a:r>
              <a:rPr lang="en-ZA" sz="3000" b="1" dirty="0">
                <a:solidFill>
                  <a:srgbClr val="C00000"/>
                </a:solidFill>
              </a:rPr>
              <a:t>Breadth and </a:t>
            </a:r>
            <a:r>
              <a:rPr lang="en-ZA" sz="3000" b="1" dirty="0" smtClean="0">
                <a:solidFill>
                  <a:srgbClr val="C00000"/>
                </a:solidFill>
              </a:rPr>
              <a:t>Depth</a:t>
            </a:r>
            <a:endParaRPr lang="en-ZA" sz="3000" dirty="0" smtClean="0">
              <a:solidFill>
                <a:srgbClr val="C00000"/>
              </a:solidFill>
            </a:endParaRPr>
          </a:p>
          <a:p>
            <a:pPr marL="0" indent="0">
              <a:spcBef>
                <a:spcPts val="0"/>
              </a:spcBef>
              <a:buNone/>
            </a:pPr>
            <a:r>
              <a:rPr lang="en-ZA" sz="3000" dirty="0">
                <a:solidFill>
                  <a:srgbClr val="C00000"/>
                </a:solidFill>
              </a:rPr>
              <a:t>This course has close links with several other courses in the programme. Roles and responsibilities, for example, which are covered in greater depth in other components in the programme will be dealt with broadly in this course rather than in depth.</a:t>
            </a:r>
          </a:p>
          <a:p>
            <a:pPr marL="0" indent="0">
              <a:spcAft>
                <a:spcPts val="1200"/>
              </a:spcAft>
              <a:buNone/>
            </a:pPr>
            <a:r>
              <a:rPr lang="en-ZA" sz="3000" dirty="0">
                <a:solidFill>
                  <a:srgbClr val="C00000"/>
                </a:solidFill>
              </a:rPr>
              <a:t>However, this course deals in greater depth than other courses with some of the challenges and issues facing TVET, with the qualities needed to meet these challenges, and with the issue of professionalism.</a:t>
            </a:r>
          </a:p>
          <a:p>
            <a:pPr marL="0" indent="0">
              <a:spcBef>
                <a:spcPts val="0"/>
              </a:spcBef>
              <a:spcAft>
                <a:spcPts val="800"/>
              </a:spcAft>
              <a:buNone/>
            </a:pPr>
            <a:r>
              <a:rPr lang="en-ZA" sz="3000" b="1" dirty="0" smtClean="0">
                <a:solidFill>
                  <a:srgbClr val="C00000"/>
                </a:solidFill>
              </a:rPr>
              <a:t>Knowledge </a:t>
            </a:r>
            <a:r>
              <a:rPr lang="en-ZA" sz="3000" b="1" dirty="0">
                <a:solidFill>
                  <a:srgbClr val="C00000"/>
                </a:solidFill>
              </a:rPr>
              <a:t>and practice </a:t>
            </a:r>
            <a:r>
              <a:rPr lang="en-ZA" sz="3000" b="1" dirty="0" smtClean="0">
                <a:solidFill>
                  <a:srgbClr val="C00000"/>
                </a:solidFill>
              </a:rPr>
              <a:t>standards</a:t>
            </a:r>
            <a:r>
              <a:rPr lang="en-ZA" sz="3000" dirty="0" smtClean="0">
                <a:solidFill>
                  <a:srgbClr val="C00000"/>
                </a:solidFill>
              </a:rPr>
              <a:t> </a:t>
            </a:r>
          </a:p>
          <a:p>
            <a:pPr marL="0" indent="0">
              <a:spcBef>
                <a:spcPts val="0"/>
              </a:spcBef>
              <a:buNone/>
            </a:pPr>
            <a:r>
              <a:rPr lang="en-ZA" sz="3000" dirty="0" smtClean="0">
                <a:solidFill>
                  <a:srgbClr val="C00000"/>
                </a:solidFill>
              </a:rPr>
              <a:t>(</a:t>
            </a:r>
            <a:r>
              <a:rPr lang="en-ZA" sz="3000" dirty="0">
                <a:solidFill>
                  <a:srgbClr val="C00000"/>
                </a:solidFill>
              </a:rPr>
              <a:t>Based on the SACE Professional Teaching Standards, 2018: </a:t>
            </a:r>
            <a:r>
              <a:rPr lang="en-ZA" sz="3000" u="sng" dirty="0">
                <a:solidFill>
                  <a:srgbClr val="C00000"/>
                </a:solidFill>
                <a:hlinkClick r:id="rId2"/>
              </a:rPr>
              <a:t>https://www.sace.org.za/assets/documents/uploads/sace_65860-2017-10-13-SACE%20Professional%20Teaching%20Standards%20LR.%202.pdf</a:t>
            </a:r>
            <a:r>
              <a:rPr lang="en-ZA" sz="3000" dirty="0">
                <a:solidFill>
                  <a:srgbClr val="C00000"/>
                </a:solidFill>
              </a:rPr>
              <a:t> </a:t>
            </a:r>
            <a:r>
              <a:rPr lang="en-ZA" sz="3000" b="1" dirty="0">
                <a:solidFill>
                  <a:srgbClr val="C00000"/>
                </a:solidFill>
              </a:rPr>
              <a:t> </a:t>
            </a:r>
            <a:endParaRPr lang="en-ZA" sz="3000" b="1" dirty="0" smtClean="0">
              <a:solidFill>
                <a:srgbClr val="C00000"/>
              </a:solidFill>
            </a:endParaRPr>
          </a:p>
          <a:p>
            <a:pPr marL="0" indent="0">
              <a:buNone/>
            </a:pPr>
            <a:r>
              <a:rPr lang="en-ZA" sz="3000" dirty="0">
                <a:solidFill>
                  <a:srgbClr val="C00000"/>
                </a:solidFill>
              </a:rPr>
              <a:t>What all lecturers need to know and be able to do in order to teach the course proficiently, providing learners with knowledge-rich learning opportunities. </a:t>
            </a:r>
            <a:endParaRPr lang="en-ZA" sz="3000" dirty="0" smtClean="0">
              <a:solidFill>
                <a:srgbClr val="C00000"/>
              </a:solidFill>
            </a:endParaRPr>
          </a:p>
          <a:p>
            <a:pPr marL="0" indent="0">
              <a:buNone/>
            </a:pPr>
            <a:r>
              <a:rPr lang="en-ZA" sz="3000" dirty="0" smtClean="0">
                <a:solidFill>
                  <a:srgbClr val="C00000"/>
                </a:solidFill>
              </a:rPr>
              <a:t>Students </a:t>
            </a:r>
            <a:r>
              <a:rPr lang="en-ZA" sz="3000" dirty="0">
                <a:solidFill>
                  <a:srgbClr val="C00000"/>
                </a:solidFill>
              </a:rPr>
              <a:t>should have a critical understanding:</a:t>
            </a:r>
          </a:p>
          <a:p>
            <a:pPr marL="542925" lvl="0" indent="-276225">
              <a:spcBef>
                <a:spcPts val="600"/>
              </a:spcBef>
            </a:pPr>
            <a:r>
              <a:rPr lang="en-ZA" sz="3000" dirty="0">
                <a:solidFill>
                  <a:srgbClr val="C00000"/>
                </a:solidFill>
              </a:rPr>
              <a:t>of what it takes and what it means to become, and to practise as, a TVET lecturer; </a:t>
            </a:r>
          </a:p>
          <a:p>
            <a:pPr marL="0" indent="0">
              <a:spcBef>
                <a:spcPts val="0"/>
              </a:spcBef>
              <a:buNone/>
            </a:pPr>
            <a:endParaRPr lang="en-ZA" sz="2400" dirty="0">
              <a:solidFill>
                <a:srgbClr val="C00000"/>
              </a:solidFill>
            </a:endParaRPr>
          </a:p>
        </p:txBody>
      </p:sp>
    </p:spTree>
    <p:extLst>
      <p:ext uri="{BB962C8B-B14F-4D97-AF65-F5344CB8AC3E}">
        <p14:creationId xmlns:p14="http://schemas.microsoft.com/office/powerpoint/2010/main" val="269789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676"/>
            <a:ext cx="10515600" cy="730250"/>
          </a:xfrm>
          <a:solidFill>
            <a:srgbClr val="C00000"/>
          </a:solidFill>
        </p:spPr>
        <p:txBody>
          <a:bodyPr>
            <a:normAutofit/>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a:t>
            </a:r>
            <a:endParaRPr lang="en-ZA" sz="3200" b="1" dirty="0">
              <a:solidFill>
                <a:schemeClr val="bg1"/>
              </a:solidFill>
              <a:latin typeface="+mn-lt"/>
            </a:endParaRPr>
          </a:p>
        </p:txBody>
      </p:sp>
      <p:sp>
        <p:nvSpPr>
          <p:cNvPr id="3" name="Content Placeholder 2"/>
          <p:cNvSpPr>
            <a:spLocks noGrp="1"/>
          </p:cNvSpPr>
          <p:nvPr>
            <p:ph idx="1"/>
          </p:nvPr>
        </p:nvSpPr>
        <p:spPr>
          <a:xfrm>
            <a:off x="838200" y="1162050"/>
            <a:ext cx="10515600" cy="5534025"/>
          </a:xfrm>
        </p:spPr>
        <p:txBody>
          <a:bodyPr>
            <a:noAutofit/>
          </a:bodyPr>
          <a:lstStyle/>
          <a:p>
            <a:pPr marL="542925" lvl="0" indent="-276225">
              <a:spcBef>
                <a:spcPts val="600"/>
              </a:spcBef>
            </a:pPr>
            <a:r>
              <a:rPr lang="en-ZA" sz="2400" dirty="0" smtClean="0">
                <a:solidFill>
                  <a:srgbClr val="C00000"/>
                </a:solidFill>
              </a:rPr>
              <a:t>of </a:t>
            </a:r>
            <a:r>
              <a:rPr lang="en-ZA" sz="2400" dirty="0">
                <a:solidFill>
                  <a:srgbClr val="C00000"/>
                </a:solidFill>
              </a:rPr>
              <a:t>the demands, challenges and issues facing the TVET system; and </a:t>
            </a:r>
          </a:p>
          <a:p>
            <a:pPr marL="542925" lvl="0" indent="-276225">
              <a:spcBef>
                <a:spcPts val="600"/>
              </a:spcBef>
            </a:pPr>
            <a:r>
              <a:rPr lang="en-ZA" sz="2400" dirty="0">
                <a:solidFill>
                  <a:srgbClr val="C00000"/>
                </a:solidFill>
              </a:rPr>
              <a:t>of how lecturers can deal effectively with these demands, issues and challenges.</a:t>
            </a:r>
          </a:p>
          <a:p>
            <a:pPr marL="0" indent="0">
              <a:spcBef>
                <a:spcPts val="600"/>
              </a:spcBef>
              <a:buNone/>
            </a:pPr>
            <a:r>
              <a:rPr lang="en-ZA" sz="2400" dirty="0">
                <a:solidFill>
                  <a:srgbClr val="C00000"/>
                </a:solidFill>
              </a:rPr>
              <a:t>Students should also be enabled to, </a:t>
            </a:r>
            <a:r>
              <a:rPr lang="en-ZA" sz="2400" i="1" dirty="0">
                <a:solidFill>
                  <a:srgbClr val="C00000"/>
                </a:solidFill>
              </a:rPr>
              <a:t>inter alia</a:t>
            </a:r>
            <a:r>
              <a:rPr lang="en-ZA" sz="2400" dirty="0">
                <a:solidFill>
                  <a:srgbClr val="C00000"/>
                </a:solidFill>
              </a:rPr>
              <a:t>:</a:t>
            </a:r>
          </a:p>
          <a:p>
            <a:pPr marL="542925" lvl="0" indent="-276225">
              <a:spcBef>
                <a:spcPts val="600"/>
              </a:spcBef>
            </a:pPr>
            <a:r>
              <a:rPr lang="en-ZA" sz="2400" dirty="0">
                <a:solidFill>
                  <a:srgbClr val="C00000"/>
                </a:solidFill>
              </a:rPr>
              <a:t>involve themselves in ongoing personal, academic and professional growth through reflection, reading, study, research, and participation in professional development activities;</a:t>
            </a:r>
          </a:p>
          <a:p>
            <a:pPr marL="542925" lvl="0" indent="-276225">
              <a:spcBef>
                <a:spcPts val="600"/>
              </a:spcBef>
            </a:pPr>
            <a:r>
              <a:rPr lang="en-ZA" sz="2400" dirty="0">
                <a:solidFill>
                  <a:srgbClr val="C00000"/>
                </a:solidFill>
              </a:rPr>
              <a:t>participate in professional development activities organised by their subject associations, professional learning communities and teacher unions; </a:t>
            </a:r>
          </a:p>
          <a:p>
            <a:pPr marL="542925" lvl="0" indent="-276225">
              <a:spcBef>
                <a:spcPts val="600"/>
              </a:spcBef>
            </a:pPr>
            <a:r>
              <a:rPr lang="en-ZA" sz="2400" dirty="0">
                <a:solidFill>
                  <a:srgbClr val="C00000"/>
                </a:solidFill>
              </a:rPr>
              <a:t>conduct themselves in ways that earn the respect of those in the community and uphold the dignity of the teaching profession; and </a:t>
            </a:r>
          </a:p>
          <a:p>
            <a:pPr marL="542925" lvl="0" indent="-276225">
              <a:spcBef>
                <a:spcPts val="600"/>
              </a:spcBef>
            </a:pPr>
            <a:r>
              <a:rPr lang="en-ZA" sz="2400" dirty="0">
                <a:solidFill>
                  <a:srgbClr val="C00000"/>
                </a:solidFill>
              </a:rPr>
              <a:t>involve themselves in educational debates and provide thoughtful comment on educational issues that affect them</a:t>
            </a:r>
            <a:r>
              <a:rPr lang="en-ZA" sz="2400" dirty="0" smtClean="0">
                <a:solidFill>
                  <a:srgbClr val="C00000"/>
                </a:solidFill>
              </a:rPr>
              <a:t>.</a:t>
            </a:r>
            <a:endParaRPr lang="en-ZA" sz="2400" dirty="0">
              <a:solidFill>
                <a:srgbClr val="C00000"/>
              </a:solidFill>
            </a:endParaRPr>
          </a:p>
        </p:txBody>
      </p:sp>
    </p:spTree>
    <p:extLst>
      <p:ext uri="{BB962C8B-B14F-4D97-AF65-F5344CB8AC3E}">
        <p14:creationId xmlns:p14="http://schemas.microsoft.com/office/powerpoint/2010/main" val="154417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165101"/>
            <a:ext cx="10868025" cy="730250"/>
          </a:xfrm>
          <a:solidFill>
            <a:srgbClr val="C00000"/>
          </a:solidFill>
        </p:spPr>
        <p:txBody>
          <a:bodyPr>
            <a:normAutofit fontScale="90000"/>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 </a:t>
            </a:r>
            <a:r>
              <a:rPr lang="en-ZA" sz="1800" dirty="0">
                <a:solidFill>
                  <a:schemeClr val="bg1"/>
                </a:solidFill>
              </a:rPr>
              <a:t>(The last 2 or 3 </a:t>
            </a:r>
            <a:r>
              <a:rPr lang="en-ZA" sz="1800" dirty="0" smtClean="0">
                <a:solidFill>
                  <a:schemeClr val="bg1"/>
                </a:solidFill>
              </a:rPr>
              <a:t>items in this note </a:t>
            </a:r>
            <a:r>
              <a:rPr lang="en-ZA" sz="1800" dirty="0">
                <a:solidFill>
                  <a:schemeClr val="bg1"/>
                </a:solidFill>
              </a:rPr>
              <a:t>can be included/adapted for the students as well)</a:t>
            </a:r>
            <a:endParaRPr lang="en-ZA" sz="1800" b="1" dirty="0">
              <a:solidFill>
                <a:schemeClr val="bg1"/>
              </a:solidFill>
              <a:latin typeface="+mn-lt"/>
            </a:endParaRPr>
          </a:p>
        </p:txBody>
      </p:sp>
      <p:sp>
        <p:nvSpPr>
          <p:cNvPr id="3" name="Content Placeholder 2"/>
          <p:cNvSpPr>
            <a:spLocks noGrp="1"/>
          </p:cNvSpPr>
          <p:nvPr>
            <p:ph idx="1"/>
          </p:nvPr>
        </p:nvSpPr>
        <p:spPr>
          <a:xfrm>
            <a:off x="552450" y="1085850"/>
            <a:ext cx="11049000" cy="5610225"/>
          </a:xfrm>
        </p:spPr>
        <p:txBody>
          <a:bodyPr>
            <a:normAutofit/>
          </a:bodyPr>
          <a:lstStyle/>
          <a:p>
            <a:pPr marL="0" indent="0">
              <a:buNone/>
            </a:pPr>
            <a:r>
              <a:rPr lang="en-ZA" sz="2400" dirty="0">
                <a:solidFill>
                  <a:srgbClr val="C00000"/>
                </a:solidFill>
              </a:rPr>
              <a:t>The course also provides some guidance and induction for novice lecturers and for more experienced lecturers who may take on a mentorship role. Students who are more experienced lecturers should be able to provide supportive environments for the induction and mentoring of colleagues who are new to their school, as well as pre-service and newly-qualified teachers.</a:t>
            </a:r>
          </a:p>
          <a:p>
            <a:pPr marL="0" indent="0">
              <a:buNone/>
            </a:pPr>
            <a:r>
              <a:rPr lang="en-ZA" sz="2400" b="1" dirty="0" smtClean="0">
                <a:solidFill>
                  <a:srgbClr val="C00000"/>
                </a:solidFill>
              </a:rPr>
              <a:t>Associated </a:t>
            </a:r>
            <a:r>
              <a:rPr lang="en-ZA" sz="2400" b="1" dirty="0">
                <a:solidFill>
                  <a:srgbClr val="C00000"/>
                </a:solidFill>
              </a:rPr>
              <a:t>core learning </a:t>
            </a:r>
            <a:r>
              <a:rPr lang="en-ZA" sz="2400" b="1" dirty="0" smtClean="0">
                <a:solidFill>
                  <a:srgbClr val="C00000"/>
                </a:solidFill>
              </a:rPr>
              <a:t>area</a:t>
            </a:r>
            <a:endParaRPr lang="en-ZA" sz="2400" b="1" dirty="0">
              <a:solidFill>
                <a:srgbClr val="C00000"/>
              </a:solidFill>
            </a:endParaRPr>
          </a:p>
          <a:p>
            <a:pPr marL="542925" indent="-276225"/>
            <a:r>
              <a:rPr lang="en-ZA" sz="2400" dirty="0" smtClean="0">
                <a:solidFill>
                  <a:srgbClr val="C00000"/>
                </a:solidFill>
              </a:rPr>
              <a:t>TVET </a:t>
            </a:r>
            <a:r>
              <a:rPr lang="en-ZA" sz="2400" dirty="0">
                <a:solidFill>
                  <a:srgbClr val="C00000"/>
                </a:solidFill>
              </a:rPr>
              <a:t>studies and its foundations (disciplinary learning)                                                                                                </a:t>
            </a:r>
          </a:p>
          <a:p>
            <a:pPr marL="0" indent="0">
              <a:buNone/>
            </a:pPr>
            <a:r>
              <a:rPr lang="en-ZA" sz="2400" b="1" dirty="0">
                <a:solidFill>
                  <a:srgbClr val="C00000"/>
                </a:solidFill>
              </a:rPr>
              <a:t>How does it link to this learning area?</a:t>
            </a:r>
          </a:p>
          <a:p>
            <a:pPr marL="542925" indent="-276225"/>
            <a:r>
              <a:rPr lang="en-ZA" sz="2400" dirty="0" smtClean="0">
                <a:solidFill>
                  <a:srgbClr val="C00000"/>
                </a:solidFill>
              </a:rPr>
              <a:t>Relevant </a:t>
            </a:r>
            <a:r>
              <a:rPr lang="en-ZA" sz="2400" dirty="0">
                <a:solidFill>
                  <a:srgbClr val="C00000"/>
                </a:solidFill>
              </a:rPr>
              <a:t>and applicable to TVET studies and its foundations. </a:t>
            </a:r>
          </a:p>
          <a:p>
            <a:pPr marL="0" indent="0">
              <a:buNone/>
            </a:pPr>
            <a:r>
              <a:rPr lang="en-ZA" sz="2400" b="1" dirty="0">
                <a:solidFill>
                  <a:srgbClr val="C00000"/>
                </a:solidFill>
              </a:rPr>
              <a:t>How does it link to other areas of the programme as a whole? </a:t>
            </a:r>
          </a:p>
          <a:p>
            <a:pPr marL="542925" indent="-276225"/>
            <a:r>
              <a:rPr lang="en-ZA" sz="2400" dirty="0" smtClean="0">
                <a:solidFill>
                  <a:srgbClr val="C00000"/>
                </a:solidFill>
              </a:rPr>
              <a:t> Links to all </a:t>
            </a:r>
            <a:r>
              <a:rPr lang="en-ZA" sz="2400" dirty="0">
                <a:solidFill>
                  <a:srgbClr val="C00000"/>
                </a:solidFill>
              </a:rPr>
              <a:t>other courses in the programme, but especially </a:t>
            </a:r>
            <a:r>
              <a:rPr lang="en-ZA" sz="2400" i="1" dirty="0">
                <a:solidFill>
                  <a:srgbClr val="C00000"/>
                </a:solidFill>
              </a:rPr>
              <a:t>Vocational pedagogy</a:t>
            </a:r>
            <a:r>
              <a:rPr lang="en-ZA" sz="2400" dirty="0">
                <a:solidFill>
                  <a:srgbClr val="C00000"/>
                </a:solidFill>
              </a:rPr>
              <a:t> (3.1.1), </a:t>
            </a:r>
            <a:r>
              <a:rPr lang="en-ZA" sz="2400" i="1" dirty="0">
                <a:solidFill>
                  <a:srgbClr val="C00000"/>
                </a:solidFill>
              </a:rPr>
              <a:t>Philosophical perspectives</a:t>
            </a:r>
            <a:r>
              <a:rPr lang="en-ZA" sz="2400" dirty="0">
                <a:solidFill>
                  <a:srgbClr val="C00000"/>
                </a:solidFill>
              </a:rPr>
              <a:t>/</a:t>
            </a:r>
            <a:r>
              <a:rPr lang="en-ZA" sz="2400" i="1" dirty="0">
                <a:solidFill>
                  <a:srgbClr val="C00000"/>
                </a:solidFill>
              </a:rPr>
              <a:t>Thinking constructively about vocational education and training</a:t>
            </a:r>
            <a:r>
              <a:rPr lang="en-ZA" sz="2400" dirty="0">
                <a:solidFill>
                  <a:srgbClr val="C00000"/>
                </a:solidFill>
              </a:rPr>
              <a:t> (1.1.1); and </a:t>
            </a:r>
            <a:r>
              <a:rPr lang="en-ZA" sz="2400" i="1" dirty="0">
                <a:solidFill>
                  <a:srgbClr val="C00000"/>
                </a:solidFill>
              </a:rPr>
              <a:t>Educational psychology for TVET</a:t>
            </a:r>
            <a:r>
              <a:rPr lang="en-ZA" sz="2400" dirty="0">
                <a:solidFill>
                  <a:srgbClr val="C00000"/>
                </a:solidFill>
              </a:rPr>
              <a:t> (1.2.1)</a:t>
            </a:r>
            <a:endParaRPr lang="en-ZA" sz="2600" dirty="0">
              <a:solidFill>
                <a:srgbClr val="C00000"/>
              </a:solidFill>
            </a:endParaRPr>
          </a:p>
        </p:txBody>
      </p:sp>
    </p:spTree>
    <p:extLst>
      <p:ext uri="{BB962C8B-B14F-4D97-AF65-F5344CB8AC3E}">
        <p14:creationId xmlns:p14="http://schemas.microsoft.com/office/powerpoint/2010/main" val="112147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17193"/>
            <a:ext cx="10323871" cy="720725"/>
          </a:xfrm>
          <a:solidFill>
            <a:srgbClr val="00B050"/>
          </a:solidFill>
        </p:spPr>
        <p:txBody>
          <a:bodyPr>
            <a:normAutofit/>
          </a:bodyPr>
          <a:lstStyle/>
          <a:p>
            <a:r>
              <a:rPr lang="en-ZA" sz="3200" dirty="0">
                <a:solidFill>
                  <a:schemeClr val="bg1"/>
                </a:solidFill>
                <a:latin typeface="+mn-lt"/>
              </a:rPr>
              <a:t>Course contents</a:t>
            </a:r>
          </a:p>
        </p:txBody>
      </p:sp>
      <p:sp>
        <p:nvSpPr>
          <p:cNvPr id="3" name="Content Placeholder 2"/>
          <p:cNvSpPr>
            <a:spLocks noGrp="1"/>
          </p:cNvSpPr>
          <p:nvPr>
            <p:ph idx="1"/>
          </p:nvPr>
        </p:nvSpPr>
        <p:spPr>
          <a:xfrm>
            <a:off x="904567" y="1514475"/>
            <a:ext cx="10323871" cy="2781300"/>
          </a:xfrm>
          <a:ln>
            <a:solidFill>
              <a:srgbClr val="0000FF"/>
            </a:solidFill>
          </a:ln>
        </p:spPr>
        <p:txBody>
          <a:bodyPr>
            <a:normAutofit/>
          </a:bodyPr>
          <a:lstStyle/>
          <a:p>
            <a:pPr marL="0" indent="0">
              <a:buNone/>
            </a:pPr>
            <a:r>
              <a:rPr lang="en-ZA" sz="2400" dirty="0"/>
              <a:t>Section 1: The role and contribution of a TVET lecturer</a:t>
            </a:r>
          </a:p>
          <a:p>
            <a:pPr marL="0" indent="0">
              <a:buNone/>
            </a:pPr>
            <a:r>
              <a:rPr lang="en-ZA" sz="2400" dirty="0"/>
              <a:t>Section 2: Demands and challenges </a:t>
            </a:r>
          </a:p>
          <a:p>
            <a:pPr marL="0" indent="0">
              <a:buNone/>
            </a:pPr>
            <a:r>
              <a:rPr lang="en-ZA" sz="2400" dirty="0"/>
              <a:t>Section 3: What qualities are needed to meet the </a:t>
            </a:r>
            <a:r>
              <a:rPr lang="en-ZA" sz="2400" dirty="0" smtClean="0"/>
              <a:t>demands and challenges</a:t>
            </a:r>
            <a:r>
              <a:rPr lang="en-ZA" sz="2400" dirty="0"/>
              <a:t>?</a:t>
            </a:r>
          </a:p>
          <a:p>
            <a:pPr marL="0" indent="0">
              <a:buNone/>
            </a:pPr>
            <a:r>
              <a:rPr lang="en-ZA" sz="2400" dirty="0"/>
              <a:t>Section 4: What constitutes professionalism in vocational education and training?</a:t>
            </a:r>
          </a:p>
          <a:p>
            <a:pPr marL="0" indent="0">
              <a:buNone/>
            </a:pPr>
            <a:r>
              <a:rPr lang="en-ZA" sz="2400" dirty="0"/>
              <a:t>Section 5: TVET lecturing as a career</a:t>
            </a:r>
          </a:p>
          <a:p>
            <a:pPr marL="0" indent="0">
              <a:buNone/>
            </a:pPr>
            <a:r>
              <a:rPr lang="en-ZA" sz="2400" dirty="0"/>
              <a:t>Section 6: Becoming a TVET lecturer</a:t>
            </a:r>
          </a:p>
          <a:p>
            <a:pPr marL="0" lvl="0" indent="0">
              <a:buNone/>
            </a:pPr>
            <a:endParaRPr lang="en-ZA" sz="1800" dirty="0"/>
          </a:p>
          <a:p>
            <a:pPr marL="0" indent="0">
              <a:buNone/>
            </a:pPr>
            <a:endParaRPr lang="en-ZA" sz="1800" dirty="0"/>
          </a:p>
        </p:txBody>
      </p:sp>
      <p:sp>
        <p:nvSpPr>
          <p:cNvPr id="4" name="Rectangle 3"/>
          <p:cNvSpPr/>
          <p:nvPr/>
        </p:nvSpPr>
        <p:spPr>
          <a:xfrm>
            <a:off x="12325350" y="15335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938805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5033</TotalTime>
  <Words>5603</Words>
  <Application>Microsoft Office PowerPoint</Application>
  <PresentationFormat>Widescreen</PresentationFormat>
  <Paragraphs>457</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Calibri Light</vt:lpstr>
      <vt:lpstr>Wingdings</vt:lpstr>
      <vt:lpstr>Office Theme</vt:lpstr>
      <vt:lpstr>Programme: Adv Dip TVT  Course: </vt:lpstr>
      <vt:lpstr>Points for subject experts, learning designers etc. to keep in mind</vt:lpstr>
      <vt:lpstr>Points for subject experts, learning designers etc. to keep in mind</vt:lpstr>
      <vt:lpstr>Points for subject experts, learning designers etc. to keep in mind</vt:lpstr>
      <vt:lpstr>PowerPoint Presentation</vt:lpstr>
      <vt:lpstr>Note to lecturers</vt:lpstr>
      <vt:lpstr>Note to lecturers (contd)</vt:lpstr>
      <vt:lpstr>Note to lecturers (contd) (The last 2 or 3 items in this note can be included/adapted for the students as well)</vt:lpstr>
      <vt:lpstr>Course contents</vt:lpstr>
      <vt:lpstr>Learning outcomes for this course</vt:lpstr>
      <vt:lpstr>Course introduction</vt:lpstr>
      <vt:lpstr>Course introduction (contd.)</vt:lpstr>
      <vt:lpstr>Course introduction (contd.)</vt:lpstr>
      <vt:lpstr>Key terms</vt:lpstr>
      <vt:lpstr>Key terms (contd.)</vt:lpstr>
      <vt:lpstr>Section 1: The role and contribution of a TVET lecturer</vt:lpstr>
      <vt:lpstr> Introductory Activity: What exactly is a TVET lecturer?  </vt:lpstr>
      <vt:lpstr> Introductory Activity: What exactly is a TVET lecturer? (contd.)  </vt:lpstr>
      <vt:lpstr>Reflection Questions</vt:lpstr>
      <vt:lpstr>Discussion</vt:lpstr>
      <vt:lpstr>Key points</vt:lpstr>
      <vt:lpstr>Key points</vt:lpstr>
      <vt:lpstr>Key points (contd.)</vt:lpstr>
      <vt:lpstr>Key points (contd.)</vt:lpstr>
      <vt:lpstr>Section 2: Needs and challenges</vt:lpstr>
      <vt:lpstr>Activity 2: Needs and challenges</vt:lpstr>
      <vt:lpstr>Activity 2: Needs and challenges (contd.)</vt:lpstr>
      <vt:lpstr>Reflection Questions</vt:lpstr>
      <vt:lpstr>Discussion</vt:lpstr>
      <vt:lpstr>Needs and challenges: Key points</vt:lpstr>
      <vt:lpstr> Section 3: What qualities are needed to meet the demands and challenges?  </vt:lpstr>
      <vt:lpstr>Activity 3: Profile of a fit-for-purpose TVET lecturer</vt:lpstr>
      <vt:lpstr>Reflection Questions</vt:lpstr>
      <vt:lpstr>Discussion</vt:lpstr>
      <vt:lpstr>Key points</vt:lpstr>
      <vt:lpstr>  Section 4: What constitutes professionalism in vocational education and training?  </vt:lpstr>
      <vt:lpstr>Activity 4: Professionalism in TVET</vt:lpstr>
      <vt:lpstr>Reflection Questions</vt:lpstr>
      <vt:lpstr>Discussion</vt:lpstr>
      <vt:lpstr>Key points</vt:lpstr>
      <vt:lpstr>  Section 5: TVET lecturing as a career  </vt:lpstr>
      <vt:lpstr>Activity 5: TVET lecturing as a career</vt:lpstr>
      <vt:lpstr>Reflection Questions</vt:lpstr>
      <vt:lpstr>Discussion</vt:lpstr>
      <vt:lpstr>Key points</vt:lpstr>
      <vt:lpstr> Section 6: Becoming a TVET lecturer </vt:lpstr>
      <vt:lpstr>Activity 6: Becoming a TVET lecturer</vt:lpstr>
      <vt:lpstr>Activity 6: Becoming a TVET lecturer</vt:lpstr>
      <vt:lpstr>Reflection Questions</vt:lpstr>
      <vt:lpstr>Discussion</vt:lpstr>
      <vt:lpstr>Key points</vt:lpstr>
      <vt:lpstr>Summary of resources: Videos</vt:lpstr>
      <vt:lpstr>Summary of resources: Videos</vt:lpstr>
      <vt:lpstr>Summary of resources: Readings / texts</vt:lpstr>
      <vt:lpstr>Summary of resources: Visual resources other than videos</vt:lpstr>
      <vt:lpstr>Opportunities for tutor / peer support or contact: </vt:lpstr>
      <vt:lpstr>Summative Assessment: Insert assessment heading here</vt:lpstr>
      <vt:lpstr>Assessment grid </vt:lpstr>
      <vt:lpstr>Course 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Adendorff.Michael</dc:creator>
  <cp:lastModifiedBy>Adendorff.Michael</cp:lastModifiedBy>
  <cp:revision>482</cp:revision>
  <dcterms:created xsi:type="dcterms:W3CDTF">2017-12-26T13:54:24Z</dcterms:created>
  <dcterms:modified xsi:type="dcterms:W3CDTF">2019-03-26T10:49:59Z</dcterms:modified>
</cp:coreProperties>
</file>