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304" r:id="rId4"/>
    <p:sldId id="305" r:id="rId5"/>
    <p:sldId id="307" r:id="rId6"/>
    <p:sldId id="308" r:id="rId7"/>
    <p:sldId id="309" r:id="rId8"/>
    <p:sldId id="261" r:id="rId9"/>
    <p:sldId id="275" r:id="rId10"/>
    <p:sldId id="310" r:id="rId11"/>
    <p:sldId id="257" r:id="rId12"/>
    <p:sldId id="260" r:id="rId13"/>
    <p:sldId id="259" r:id="rId14"/>
    <p:sldId id="262" r:id="rId15"/>
    <p:sldId id="264" r:id="rId16"/>
    <p:sldId id="279" r:id="rId17"/>
    <p:sldId id="301" r:id="rId18"/>
    <p:sldId id="280" r:id="rId19"/>
    <p:sldId id="272" r:id="rId20"/>
    <p:sldId id="282" r:id="rId21"/>
    <p:sldId id="312" r:id="rId22"/>
    <p:sldId id="311" r:id="rId23"/>
    <p:sldId id="283" r:id="rId24"/>
    <p:sldId id="284" r:id="rId25"/>
    <p:sldId id="285" r:id="rId26"/>
    <p:sldId id="286" r:id="rId27"/>
    <p:sldId id="292" r:id="rId28"/>
    <p:sldId id="294" r:id="rId29"/>
    <p:sldId id="293" r:id="rId30"/>
    <p:sldId id="295" r:id="rId31"/>
    <p:sldId id="296" r:id="rId32"/>
    <p:sldId id="287" r:id="rId33"/>
    <p:sldId id="302" r:id="rId34"/>
    <p:sldId id="288" r:id="rId35"/>
    <p:sldId id="297" r:id="rId36"/>
    <p:sldId id="298" r:id="rId37"/>
    <p:sldId id="289" r:id="rId38"/>
    <p:sldId id="291" r:id="rId39"/>
    <p:sldId id="299" r:id="rId40"/>
    <p:sldId id="300" r:id="rId41"/>
    <p:sldId id="265" r:id="rId42"/>
    <p:sldId id="266" r:id="rId43"/>
    <p:sldId id="268" r:id="rId44"/>
    <p:sldId id="270" r:id="rId4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50021"/>
    <a:srgbClr val="800080"/>
    <a:srgbClr val="990033"/>
    <a:srgbClr val="6600CC"/>
    <a:srgbClr val="0000CC"/>
    <a:srgbClr val="660066"/>
    <a:srgbClr val="99336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01" autoAdjust="0"/>
    <p:restoredTop sz="94660"/>
  </p:normalViewPr>
  <p:slideViewPr>
    <p:cSldViewPr snapToGrid="0">
      <p:cViewPr varScale="1">
        <p:scale>
          <a:sx n="67" d="100"/>
          <a:sy n="67" d="100"/>
        </p:scale>
        <p:origin x="3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2019/06/23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1207754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2019/06/23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21333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2019/06/23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05230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2019/06/23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2283254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CDC3E-B0D3-44CC-86AC-4954957DBF01}" type="datetimeFigureOut">
              <a:rPr lang="en-ZA" smtClean="0"/>
              <a:t>2019/06/23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85010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0A0CDC3E-B0D3-44CC-86AC-4954957DBF01}" type="datetimeFigureOut">
              <a:rPr lang="en-ZA" smtClean="0"/>
              <a:t>2019/06/23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803544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0A0CDC3E-B0D3-44CC-86AC-4954957DBF01}" type="datetimeFigureOut">
              <a:rPr lang="en-ZA" smtClean="0"/>
              <a:t>2019/06/23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93568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0A0CDC3E-B0D3-44CC-86AC-4954957DBF01}" type="datetimeFigureOut">
              <a:rPr lang="en-ZA" smtClean="0"/>
              <a:t>2019/06/23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950846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CDC3E-B0D3-44CC-86AC-4954957DBF01}" type="datetimeFigureOut">
              <a:rPr lang="en-ZA" smtClean="0"/>
              <a:t>2019/06/23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3537369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CDC3E-B0D3-44CC-86AC-4954957DBF01}" type="datetimeFigureOut">
              <a:rPr lang="en-ZA" smtClean="0"/>
              <a:t>2019/06/23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02277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CDC3E-B0D3-44CC-86AC-4954957DBF01}" type="datetimeFigureOut">
              <a:rPr lang="en-ZA" smtClean="0"/>
              <a:t>2019/06/23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391420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CDC3E-B0D3-44CC-86AC-4954957DBF01}" type="datetimeFigureOut">
              <a:rPr lang="en-ZA" smtClean="0"/>
              <a:t>2019/06/23</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D5F16-9DDA-4E9D-B17F-E58C1BC90584}" type="slidenum">
              <a:rPr lang="en-ZA" smtClean="0"/>
              <a:t>‹#›</a:t>
            </a:fld>
            <a:endParaRPr lang="en-ZA"/>
          </a:p>
        </p:txBody>
      </p:sp>
    </p:spTree>
    <p:extLst>
      <p:ext uri="{BB962C8B-B14F-4D97-AF65-F5344CB8AC3E}">
        <p14:creationId xmlns:p14="http://schemas.microsoft.com/office/powerpoint/2010/main" val="1060818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oerafrica.org/resource/being-vocational-educator-guide-lecturers-fet-colleg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ac.els-cdn.com/S1877042815047722/1-s2.0-S1877042815047722-main.pdf?_tid=99b0640c-a99e-11e7-9005-00000aacb35d&amp;acdnat=1507188610_e79cd4127e8781c4865c33106024899f" TargetMode="External"/><Relationship Id="rId2" Type="http://schemas.openxmlformats.org/officeDocument/2006/relationships/hyperlink" Target="http://ahero.uwc.ac.za/index.php/?module=cshe&amp;action=viewtitle&amp;id=cshe_9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DlXI0KDipdI&amp;t=14s" TargetMode="External"/><Relationship Id="rId2" Type="http://schemas.openxmlformats.org/officeDocument/2006/relationships/hyperlink" Target="https://www.oerafrica.org/resource/being-vocational-educator-guide-lecturers-fet-colleges" TargetMode="External"/><Relationship Id="rId1" Type="http://schemas.openxmlformats.org/officeDocument/2006/relationships/slideLayout" Target="../slideLayouts/slideLayout2.xml"/><Relationship Id="rId5" Type="http://schemas.openxmlformats.org/officeDocument/2006/relationships/hyperlink" Target="https://www.umalusi.org.za/services.php?cat=Assessment" TargetMode="External"/><Relationship Id="rId4" Type="http://schemas.openxmlformats.org/officeDocument/2006/relationships/hyperlink" Target="https://pmg.org.za/committee-meeting/25769/?via=cte-menu"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improvingteaching.co.uk/2016/04/24/exit-tickets-assess-plan/" TargetMode="External"/><Relationship Id="rId2" Type="http://schemas.openxmlformats.org/officeDocument/2006/relationships/hyperlink" Target="https://cft.vanderbilt.edu/guides-sub-pages/cats/Service_Programme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scielo.br/scielo.php?script=sci_arttext&amp;pid=S0104-40362017000400971" TargetMode="External"/><Relationship Id="rId2" Type="http://schemas.openxmlformats.org/officeDocument/2006/relationships/hyperlink" Target="https://files.eric.ed.gov/fulltext/EJ1105911.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www.steve-wheeler.co.uk/2018/02/what-is-authentic-assessment.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dx.doi.org/10.3991/ijep.v4i2.3445" TargetMode="External"/><Relationship Id="rId2" Type="http://schemas.openxmlformats.org/officeDocument/2006/relationships/hyperlink" Target="http://jfmueller.faculty.noctrl.edu/toolbox/howdoyoudoit.htm" TargetMode="External"/><Relationship Id="rId1" Type="http://schemas.openxmlformats.org/officeDocument/2006/relationships/slideLayout" Target="../slideLayouts/slideLayout2.xml"/><Relationship Id="rId5" Type="http://schemas.openxmlformats.org/officeDocument/2006/relationships/hyperlink" Target="http://cradall.org/sites/default/files/99Z_Conrad_Openo_2018-Assessment_Strategies_for_Online_Learning.pdf" TargetMode="External"/><Relationship Id="rId4" Type="http://schemas.openxmlformats.org/officeDocument/2006/relationships/hyperlink" Target="http://katherinehinchey.com/framework-for-authentic-assessment/"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static1.squarespace.com/static/57309137ab48de6f423b3eec/t/5807a2e5e6f2e1c142fdf6cb/1476895462416/Shepard,+L.A.+(2000).+The+role+of+assessment+in+a+learning+culture.pdf" TargetMode="External"/><Relationship Id="rId2" Type="http://schemas.openxmlformats.org/officeDocument/2006/relationships/hyperlink" Target="http://www.teacamp.eu/moodle2/pluginfile.php/2910/mod_resource/content/1/UA/Assessment_and_learning_contradictory_or_complementary.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sace.org.za/assets/documents/uploads/sace_65860-2017-10-13-SACE%20Professional%20Teaching%20Standards%20LR.%202.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695792"/>
            <a:ext cx="9144000" cy="1523534"/>
          </a:xfrm>
          <a:solidFill>
            <a:srgbClr val="00B050"/>
          </a:solidFill>
        </p:spPr>
        <p:txBody>
          <a:bodyPr anchor="t">
            <a:normAutofit/>
          </a:bodyPr>
          <a:lstStyle/>
          <a:p>
            <a:pPr algn="l">
              <a:lnSpc>
                <a:spcPct val="100000"/>
              </a:lnSpc>
            </a:pPr>
            <a:r>
              <a:rPr lang="en-ZA" sz="3200" b="1" dirty="0">
                <a:solidFill>
                  <a:schemeClr val="bg1"/>
                </a:solidFill>
                <a:latin typeface="+mn-lt"/>
              </a:rPr>
              <a:t>Programme: </a:t>
            </a:r>
            <a:r>
              <a:rPr lang="en-ZA" sz="3200" b="1" dirty="0" err="1">
                <a:solidFill>
                  <a:schemeClr val="bg1"/>
                </a:solidFill>
                <a:latin typeface="+mn-lt"/>
              </a:rPr>
              <a:t>Adv</a:t>
            </a:r>
            <a:r>
              <a:rPr lang="en-ZA" sz="3200" b="1" dirty="0">
                <a:solidFill>
                  <a:schemeClr val="bg1"/>
                </a:solidFill>
                <a:latin typeface="+mn-lt"/>
              </a:rPr>
              <a:t> Dip TVT</a:t>
            </a:r>
            <a:r>
              <a:rPr lang="en-ZA" sz="3200" dirty="0">
                <a:solidFill>
                  <a:schemeClr val="bg1"/>
                </a:solidFill>
                <a:latin typeface="+mn-lt"/>
              </a:rPr>
              <a:t/>
            </a:r>
            <a:br>
              <a:rPr lang="en-ZA" sz="3200" dirty="0">
                <a:solidFill>
                  <a:schemeClr val="bg1"/>
                </a:solidFill>
                <a:latin typeface="+mn-lt"/>
              </a:rPr>
            </a:br>
            <a:r>
              <a:rPr lang="en-ZA" sz="2000" dirty="0">
                <a:solidFill>
                  <a:schemeClr val="bg1"/>
                </a:solidFill>
                <a:latin typeface="+mn-lt"/>
              </a:rPr>
              <a:t/>
            </a:r>
            <a:br>
              <a:rPr lang="en-ZA" sz="2000" dirty="0">
                <a:solidFill>
                  <a:schemeClr val="bg1"/>
                </a:solidFill>
                <a:latin typeface="+mn-lt"/>
              </a:rPr>
            </a:br>
            <a:r>
              <a:rPr lang="en-ZA" sz="3200" b="1" dirty="0">
                <a:solidFill>
                  <a:schemeClr val="bg1"/>
                </a:solidFill>
                <a:latin typeface="+mn-lt"/>
              </a:rPr>
              <a:t>Course: </a:t>
            </a:r>
          </a:p>
        </p:txBody>
      </p:sp>
      <p:sp>
        <p:nvSpPr>
          <p:cNvPr id="3" name="Subtitle 2"/>
          <p:cNvSpPr>
            <a:spLocks noGrp="1"/>
          </p:cNvSpPr>
          <p:nvPr>
            <p:ph type="subTitle" idx="1"/>
          </p:nvPr>
        </p:nvSpPr>
        <p:spPr>
          <a:xfrm>
            <a:off x="1523999" y="2362200"/>
            <a:ext cx="9144000" cy="4419599"/>
          </a:xfrm>
        </p:spPr>
        <p:txBody>
          <a:bodyPr>
            <a:normAutofit fontScale="92500" lnSpcReduction="10000"/>
          </a:bodyPr>
          <a:lstStyle/>
          <a:p>
            <a:pPr algn="l"/>
            <a:endParaRPr lang="en-ZA" sz="2000" dirty="0">
              <a:solidFill>
                <a:srgbClr val="00B050"/>
              </a:solidFill>
            </a:endParaRPr>
          </a:p>
          <a:p>
            <a:pPr algn="l">
              <a:spcAft>
                <a:spcPts val="600"/>
              </a:spcAft>
            </a:pPr>
            <a:r>
              <a:rPr lang="en-ZA" sz="2800" dirty="0" smtClean="0">
                <a:solidFill>
                  <a:srgbClr val="00B050"/>
                </a:solidFill>
              </a:rPr>
              <a:t>Guidelines </a:t>
            </a:r>
            <a:r>
              <a:rPr lang="en-ZA" sz="2800" dirty="0">
                <a:solidFill>
                  <a:srgbClr val="00B050"/>
                </a:solidFill>
              </a:rPr>
              <a:t>contributed by: 						</a:t>
            </a:r>
            <a:r>
              <a:rPr lang="en-ZA" sz="3800" dirty="0">
                <a:solidFill>
                  <a:srgbClr val="00B050"/>
                </a:solidFill>
              </a:rPr>
              <a:t>			</a:t>
            </a:r>
          </a:p>
          <a:p>
            <a:pPr algn="l">
              <a:spcAft>
                <a:spcPts val="600"/>
              </a:spcAft>
            </a:pPr>
            <a:endParaRPr lang="en-ZA" sz="3800" dirty="0">
              <a:solidFill>
                <a:srgbClr val="00B050"/>
              </a:solidFill>
            </a:endParaRPr>
          </a:p>
          <a:p>
            <a:pPr algn="l">
              <a:spcAft>
                <a:spcPts val="600"/>
              </a:spcAft>
            </a:pPr>
            <a:r>
              <a:rPr lang="en-ZA" sz="3800" dirty="0">
                <a:solidFill>
                  <a:srgbClr val="00B050"/>
                </a:solidFill>
              </a:rPr>
              <a:t>	</a:t>
            </a:r>
            <a:r>
              <a:rPr lang="en-ZA" sz="3200" dirty="0">
                <a:solidFill>
                  <a:srgbClr val="00B050"/>
                </a:solidFill>
              </a:rPr>
              <a:t>		</a:t>
            </a:r>
          </a:p>
          <a:p>
            <a:pPr algn="l"/>
            <a:r>
              <a:rPr lang="en-ZA" sz="2800" dirty="0">
                <a:solidFill>
                  <a:srgbClr val="00B050"/>
                </a:solidFill>
              </a:rPr>
              <a:t>Date contributed:	</a:t>
            </a:r>
          </a:p>
          <a:p>
            <a:pPr algn="l"/>
            <a:endParaRPr lang="en-ZA" sz="1700" dirty="0">
              <a:solidFill>
                <a:srgbClr val="00B050"/>
              </a:solidFill>
            </a:endParaRPr>
          </a:p>
          <a:p>
            <a:pPr algn="l"/>
            <a:r>
              <a:rPr lang="en-ZA" sz="2800" dirty="0">
                <a:solidFill>
                  <a:srgbClr val="00B050"/>
                </a:solidFill>
              </a:rPr>
              <a:t>What version of the </a:t>
            </a:r>
          </a:p>
          <a:p>
            <a:pPr algn="l"/>
            <a:r>
              <a:rPr lang="en-ZA" sz="2800" dirty="0">
                <a:solidFill>
                  <a:srgbClr val="00B050"/>
                </a:solidFill>
              </a:rPr>
              <a:t>course are you working on?	</a:t>
            </a:r>
          </a:p>
        </p:txBody>
      </p:sp>
      <p:sp>
        <p:nvSpPr>
          <p:cNvPr id="4" name="TextBox 3"/>
          <p:cNvSpPr txBox="1"/>
          <p:nvPr/>
        </p:nvSpPr>
        <p:spPr>
          <a:xfrm>
            <a:off x="3109912" y="1525259"/>
            <a:ext cx="6186488" cy="584775"/>
          </a:xfrm>
          <a:prstGeom prst="rect">
            <a:avLst/>
          </a:prstGeom>
          <a:noFill/>
        </p:spPr>
        <p:txBody>
          <a:bodyPr wrap="square" rtlCol="0" anchor="t">
            <a:spAutoFit/>
          </a:bodyPr>
          <a:lstStyle/>
          <a:p>
            <a:r>
              <a:rPr lang="en-ZA" sz="3200" b="1" dirty="0" smtClean="0">
                <a:solidFill>
                  <a:schemeClr val="bg1"/>
                </a:solidFill>
              </a:rPr>
              <a:t>ASSESSMENT IN TVET</a:t>
            </a:r>
            <a:endParaRPr lang="en-ZA" sz="3200" b="1" dirty="0">
              <a:solidFill>
                <a:schemeClr val="bg1"/>
              </a:solidFill>
            </a:endParaRPr>
          </a:p>
        </p:txBody>
      </p:sp>
      <p:sp>
        <p:nvSpPr>
          <p:cNvPr id="6" name="Rounded Rectangle 5"/>
          <p:cNvSpPr/>
          <p:nvPr/>
        </p:nvSpPr>
        <p:spPr>
          <a:xfrm>
            <a:off x="5374796" y="4797863"/>
            <a:ext cx="5293202"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dirty="0" smtClean="0">
                <a:solidFill>
                  <a:schemeClr val="bg1"/>
                </a:solidFill>
              </a:rPr>
              <a:t>October </a:t>
            </a:r>
            <a:r>
              <a:rPr lang="en-ZA" sz="2800" dirty="0" smtClean="0">
                <a:solidFill>
                  <a:schemeClr val="bg1"/>
                </a:solidFill>
                <a:cs typeface="Calibri"/>
              </a:rPr>
              <a:t>2018</a:t>
            </a:r>
            <a:endParaRPr lang="en-ZA" sz="2800" dirty="0">
              <a:solidFill>
                <a:schemeClr val="bg1"/>
              </a:solidFill>
            </a:endParaRPr>
          </a:p>
        </p:txBody>
      </p:sp>
      <p:sp>
        <p:nvSpPr>
          <p:cNvPr id="7" name="Rounded Rectangle 6"/>
          <p:cNvSpPr/>
          <p:nvPr/>
        </p:nvSpPr>
        <p:spPr>
          <a:xfrm>
            <a:off x="5374795" y="2606483"/>
            <a:ext cx="5293204"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dirty="0">
                <a:solidFill>
                  <a:schemeClr val="bg1"/>
                </a:solidFill>
              </a:rPr>
              <a:t>Mike </a:t>
            </a:r>
            <a:r>
              <a:rPr lang="en-ZA" sz="2800" dirty="0" smtClean="0">
                <a:solidFill>
                  <a:schemeClr val="bg1"/>
                </a:solidFill>
              </a:rPr>
              <a:t>Adendorff, </a:t>
            </a:r>
            <a:r>
              <a:rPr lang="en-ZA" sz="2800" dirty="0" smtClean="0">
                <a:solidFill>
                  <a:schemeClr val="bg1"/>
                </a:solidFill>
                <a:cs typeface="Calibri"/>
              </a:rPr>
              <a:t>Miskien Skosana</a:t>
            </a:r>
            <a:r>
              <a:rPr lang="en-ZA" sz="2800" dirty="0">
                <a:solidFill>
                  <a:schemeClr val="bg1"/>
                </a:solidFill>
                <a:cs typeface="Calibri"/>
              </a:rPr>
              <a:t>, </a:t>
            </a:r>
          </a:p>
        </p:txBody>
      </p:sp>
      <p:sp>
        <p:nvSpPr>
          <p:cNvPr id="8" name="Rounded Rectangle 7"/>
          <p:cNvSpPr/>
          <p:nvPr/>
        </p:nvSpPr>
        <p:spPr>
          <a:xfrm>
            <a:off x="5374795" y="3263555"/>
            <a:ext cx="5293203"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dirty="0" err="1">
                <a:solidFill>
                  <a:schemeClr val="bg1"/>
                </a:solidFill>
              </a:rPr>
              <a:t>Sibusiso</a:t>
            </a:r>
            <a:r>
              <a:rPr lang="en-ZA" sz="2800" dirty="0">
                <a:solidFill>
                  <a:schemeClr val="bg1"/>
                </a:solidFill>
                <a:cs typeface="Calibri"/>
              </a:rPr>
              <a:t> </a:t>
            </a:r>
            <a:r>
              <a:rPr lang="en-ZA" sz="2800" dirty="0" smtClean="0">
                <a:solidFill>
                  <a:schemeClr val="bg1"/>
                </a:solidFill>
                <a:cs typeface="Calibri"/>
              </a:rPr>
              <a:t>Sotsaka, </a:t>
            </a:r>
            <a:r>
              <a:rPr lang="en-ZA" sz="2800" dirty="0">
                <a:solidFill>
                  <a:schemeClr val="bg1"/>
                </a:solidFill>
                <a:cs typeface="Calibri"/>
              </a:rPr>
              <a:t>Simon </a:t>
            </a:r>
            <a:r>
              <a:rPr lang="en-ZA" sz="2800" dirty="0" smtClean="0">
                <a:solidFill>
                  <a:schemeClr val="bg1"/>
                </a:solidFill>
                <a:cs typeface="Calibri"/>
              </a:rPr>
              <a:t>Luggya </a:t>
            </a:r>
            <a:endParaRPr lang="en-ZA" sz="2800" dirty="0">
              <a:solidFill>
                <a:srgbClr val="00B050"/>
              </a:solidFill>
            </a:endParaRPr>
          </a:p>
        </p:txBody>
      </p:sp>
      <p:sp>
        <p:nvSpPr>
          <p:cNvPr id="10" name="Rounded Rectangle 9"/>
          <p:cNvSpPr/>
          <p:nvPr/>
        </p:nvSpPr>
        <p:spPr>
          <a:xfrm>
            <a:off x="5374796" y="5654100"/>
            <a:ext cx="5293202"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dirty="0" smtClean="0">
                <a:solidFill>
                  <a:schemeClr val="bg1"/>
                </a:solidFill>
              </a:rPr>
              <a:t>V2</a:t>
            </a:r>
            <a:endParaRPr lang="en-ZA" sz="2800" dirty="0">
              <a:solidFill>
                <a:schemeClr val="bg1"/>
              </a:solidFill>
            </a:endParaRPr>
          </a:p>
        </p:txBody>
      </p:sp>
    </p:spTree>
    <p:extLst>
      <p:ext uri="{BB962C8B-B14F-4D97-AF65-F5344CB8AC3E}">
        <p14:creationId xmlns:p14="http://schemas.microsoft.com/office/powerpoint/2010/main" val="713627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50"/>
            <a:ext cx="10515600" cy="768349"/>
          </a:xfrm>
          <a:solidFill>
            <a:srgbClr val="00B050"/>
          </a:solidFill>
        </p:spPr>
        <p:txBody>
          <a:bodyPr>
            <a:normAutofit/>
          </a:bodyPr>
          <a:lstStyle/>
          <a:p>
            <a:r>
              <a:rPr lang="en-ZA" sz="3200" dirty="0" smtClean="0">
                <a:solidFill>
                  <a:schemeClr val="bg1"/>
                </a:solidFill>
                <a:latin typeface="+mn-lt"/>
              </a:rPr>
              <a:t>Key questions the course addresses</a:t>
            </a:r>
            <a:endParaRPr lang="en-ZA" sz="3200" dirty="0">
              <a:solidFill>
                <a:schemeClr val="bg1"/>
              </a:solidFill>
              <a:latin typeface="+mn-lt"/>
            </a:endParaRPr>
          </a:p>
        </p:txBody>
      </p:sp>
      <p:sp>
        <p:nvSpPr>
          <p:cNvPr id="3" name="Content Placeholder 2"/>
          <p:cNvSpPr>
            <a:spLocks noGrp="1"/>
          </p:cNvSpPr>
          <p:nvPr>
            <p:ph idx="1"/>
          </p:nvPr>
        </p:nvSpPr>
        <p:spPr>
          <a:xfrm>
            <a:off x="638175" y="1190625"/>
            <a:ext cx="10868025" cy="5429250"/>
          </a:xfrm>
          <a:ln>
            <a:solidFill>
              <a:srgbClr val="0000FF"/>
            </a:solidFill>
          </a:ln>
        </p:spPr>
        <p:txBody>
          <a:bodyPr>
            <a:normAutofit/>
          </a:bodyPr>
          <a:lstStyle/>
          <a:p>
            <a:pPr lvl="0"/>
            <a:r>
              <a:rPr lang="en-GB" sz="2400" dirty="0"/>
              <a:t>What </a:t>
            </a:r>
            <a:r>
              <a:rPr lang="en-GB" sz="2400" i="1" dirty="0"/>
              <a:t>is </a:t>
            </a:r>
            <a:r>
              <a:rPr lang="en-GB" sz="2400" dirty="0"/>
              <a:t>assessment (why assess)?  What are the actual </a:t>
            </a:r>
            <a:r>
              <a:rPr lang="en-GB" sz="2400" i="1" dirty="0"/>
              <a:t>purposes </a:t>
            </a:r>
            <a:r>
              <a:rPr lang="en-GB" sz="2400" dirty="0"/>
              <a:t>of assessment? </a:t>
            </a:r>
            <a:endParaRPr lang="en-ZA" sz="2400" dirty="0"/>
          </a:p>
          <a:p>
            <a:pPr lvl="0"/>
            <a:r>
              <a:rPr lang="en-GB" sz="2400" dirty="0"/>
              <a:t>What different </a:t>
            </a:r>
            <a:r>
              <a:rPr lang="en-GB" sz="2400" i="1" dirty="0"/>
              <a:t>types</a:t>
            </a:r>
            <a:r>
              <a:rPr lang="en-GB" sz="2400" dirty="0"/>
              <a:t> of assessment are available to the lecturer?</a:t>
            </a:r>
            <a:endParaRPr lang="en-ZA" sz="2400" dirty="0"/>
          </a:p>
          <a:p>
            <a:pPr lvl="0"/>
            <a:r>
              <a:rPr lang="en-GB" sz="2400" dirty="0"/>
              <a:t>What are the </a:t>
            </a:r>
            <a:r>
              <a:rPr lang="en-GB" sz="2400" i="1" dirty="0"/>
              <a:t>principles</a:t>
            </a:r>
            <a:r>
              <a:rPr lang="en-GB" sz="2400" dirty="0"/>
              <a:t> of</a:t>
            </a:r>
            <a:r>
              <a:rPr lang="en-GB" sz="2400" i="1" dirty="0"/>
              <a:t> effective</a:t>
            </a:r>
            <a:r>
              <a:rPr lang="en-GB" sz="2400" dirty="0"/>
              <a:t> assessment?</a:t>
            </a:r>
            <a:endParaRPr lang="en-ZA" sz="2400" dirty="0"/>
          </a:p>
          <a:p>
            <a:pPr lvl="0"/>
            <a:r>
              <a:rPr lang="en-GB" sz="2400" dirty="0"/>
              <a:t>What part do </a:t>
            </a:r>
            <a:r>
              <a:rPr lang="en-GB" sz="2400" i="1" dirty="0"/>
              <a:t>standards</a:t>
            </a:r>
            <a:r>
              <a:rPr lang="en-GB" sz="2400" dirty="0"/>
              <a:t> play in assessment?</a:t>
            </a:r>
            <a:endParaRPr lang="en-ZA" sz="2400" dirty="0"/>
          </a:p>
          <a:p>
            <a:pPr lvl="0"/>
            <a:r>
              <a:rPr lang="en-GB" sz="2400" dirty="0"/>
              <a:t>What in particular characterises assessment </a:t>
            </a:r>
            <a:r>
              <a:rPr lang="en-GB" sz="2400" i="1" dirty="0"/>
              <a:t>in TVET</a:t>
            </a:r>
            <a:r>
              <a:rPr lang="en-GB" sz="2400" dirty="0"/>
              <a:t> with regard to context, types of assessment, and appropriate assessment tools and techniques?</a:t>
            </a:r>
            <a:endParaRPr lang="en-ZA" sz="2400" dirty="0"/>
          </a:p>
          <a:p>
            <a:pPr lvl="0"/>
            <a:r>
              <a:rPr lang="en-GB" sz="2400" dirty="0"/>
              <a:t>How can I develop formative activities, assessment and feedback that are </a:t>
            </a:r>
            <a:r>
              <a:rPr lang="en-GB" sz="2400" i="1" dirty="0"/>
              <a:t>relevant</a:t>
            </a:r>
            <a:r>
              <a:rPr lang="en-GB" sz="2400" dirty="0"/>
              <a:t> for students, and that will help them become </a:t>
            </a:r>
            <a:r>
              <a:rPr lang="en-GB" sz="2400" i="1" dirty="0"/>
              <a:t>competent for the workplace,</a:t>
            </a:r>
            <a:r>
              <a:rPr lang="en-GB" sz="2400" dirty="0"/>
              <a:t> as well as</a:t>
            </a:r>
            <a:r>
              <a:rPr lang="en-GB" sz="2400" i="1" dirty="0"/>
              <a:t> active, lifelong learners</a:t>
            </a:r>
            <a:r>
              <a:rPr lang="en-GB" sz="2400" dirty="0"/>
              <a:t>? </a:t>
            </a:r>
            <a:endParaRPr lang="en-GB" sz="2400" dirty="0" smtClean="0"/>
          </a:p>
          <a:p>
            <a:pPr lvl="0"/>
            <a:r>
              <a:rPr lang="en-GB" sz="2400" dirty="0" smtClean="0"/>
              <a:t>How can the results of assessment be used to help improve </a:t>
            </a:r>
            <a:r>
              <a:rPr lang="en-ZA" sz="2400" dirty="0" smtClean="0"/>
              <a:t>teaching and learning, rather than simply record students’ performance or progress?</a:t>
            </a:r>
            <a:endParaRPr lang="en-GB" sz="2400" dirty="0" smtClean="0"/>
          </a:p>
          <a:p>
            <a:pPr lvl="0"/>
            <a:r>
              <a:rPr lang="en-GB" sz="2400" dirty="0" smtClean="0"/>
              <a:t>How </a:t>
            </a:r>
            <a:r>
              <a:rPr lang="en-GB" sz="2400" dirty="0"/>
              <a:t>do I assess a student’s </a:t>
            </a:r>
            <a:r>
              <a:rPr lang="en-GB" sz="2400" i="1" dirty="0"/>
              <a:t>competence</a:t>
            </a:r>
            <a:r>
              <a:rPr lang="en-GB" sz="2400" dirty="0"/>
              <a:t> in the technical/vocational environment?</a:t>
            </a:r>
            <a:endParaRPr lang="en-ZA" sz="2400" dirty="0"/>
          </a:p>
        </p:txBody>
      </p:sp>
    </p:spTree>
    <p:extLst>
      <p:ext uri="{BB962C8B-B14F-4D97-AF65-F5344CB8AC3E}">
        <p14:creationId xmlns:p14="http://schemas.microsoft.com/office/powerpoint/2010/main" val="3713365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87" y="95250"/>
            <a:ext cx="10515600" cy="539750"/>
          </a:xfrm>
          <a:solidFill>
            <a:srgbClr val="00B050"/>
          </a:solidFill>
        </p:spPr>
        <p:txBody>
          <a:bodyPr>
            <a:normAutofit/>
          </a:bodyPr>
          <a:lstStyle/>
          <a:p>
            <a:r>
              <a:rPr lang="en-ZA" sz="3200" dirty="0">
                <a:solidFill>
                  <a:schemeClr val="bg1"/>
                </a:solidFill>
                <a:latin typeface="+mn-lt"/>
              </a:rPr>
              <a:t>Course Introduction</a:t>
            </a:r>
          </a:p>
        </p:txBody>
      </p:sp>
      <p:sp>
        <p:nvSpPr>
          <p:cNvPr id="3" name="Content Placeholder 2"/>
          <p:cNvSpPr>
            <a:spLocks noGrp="1"/>
          </p:cNvSpPr>
          <p:nvPr>
            <p:ph idx="1"/>
          </p:nvPr>
        </p:nvSpPr>
        <p:spPr>
          <a:xfrm>
            <a:off x="638175" y="923924"/>
            <a:ext cx="10868025" cy="5724525"/>
          </a:xfrm>
          <a:ln>
            <a:solidFill>
              <a:srgbClr val="0000FF"/>
            </a:solidFill>
          </a:ln>
        </p:spPr>
        <p:txBody>
          <a:bodyPr>
            <a:normAutofit fontScale="40000" lnSpcReduction="20000"/>
          </a:bodyPr>
          <a:lstStyle/>
          <a:p>
            <a:pPr marL="0" indent="0">
              <a:buNone/>
            </a:pPr>
            <a:r>
              <a:rPr lang="en-GB" sz="3400" dirty="0"/>
              <a:t>Welcome to "Assessment in TVET". </a:t>
            </a:r>
          </a:p>
          <a:p>
            <a:pPr marL="0" indent="0">
              <a:buNone/>
            </a:pPr>
            <a:r>
              <a:rPr lang="en-GB" sz="3400" dirty="0"/>
              <a:t>When the Moodle-based "course" set out below has been fully developed by the materials developers still to be appointed, it will introduce lecturers or intending lecturers in public and private technical and vocational education and training (TVET) colleges to the principles and practice of assessment in vocational education and training. </a:t>
            </a:r>
          </a:p>
          <a:p>
            <a:pPr marL="0" indent="0">
              <a:buNone/>
            </a:pPr>
            <a:r>
              <a:rPr lang="en-GB" sz="3500" dirty="0">
                <a:solidFill>
                  <a:srgbClr val="0000FF"/>
                </a:solidFill>
              </a:rPr>
              <a:t>Assessment (in particular the examination system) has been a matter of some concern and contention in the past, and it is recognised that change is overdue. This course therefore aims to go beyond the aim of introducing assessment. It also seeks to prepare TVET lecturers to respond to the coming changes, in particular the expectation that lecturers will be required to take on more of the responsibility for summative assessment, with less reliance on national examinations. </a:t>
            </a:r>
            <a:endParaRPr lang="en-GB" sz="3500" dirty="0" smtClean="0">
              <a:solidFill>
                <a:srgbClr val="0000FF"/>
              </a:solidFill>
            </a:endParaRPr>
          </a:p>
          <a:p>
            <a:pPr marL="0" indent="0">
              <a:buNone/>
            </a:pPr>
            <a:r>
              <a:rPr lang="en-GB" sz="3400" dirty="0" smtClean="0"/>
              <a:t>Designed </a:t>
            </a:r>
            <a:r>
              <a:rPr lang="en-GB" sz="3400" dirty="0"/>
              <a:t>as a NQF Level 7 course, it can be adopted in its entirety by universities offering the Advanced Diploma in Technical and Vocational Teaching (</a:t>
            </a:r>
            <a:r>
              <a:rPr lang="en-GB" sz="3400" dirty="0" err="1"/>
              <a:t>Adv</a:t>
            </a:r>
            <a:r>
              <a:rPr lang="en-GB" sz="3400" dirty="0"/>
              <a:t> Dip TVT), or particular components of it (resources, materials, assessment tasks) can be adopted by universities and lecturers as part of their </a:t>
            </a:r>
            <a:r>
              <a:rPr lang="en-GB" sz="3400" dirty="0" err="1"/>
              <a:t>Adv</a:t>
            </a:r>
            <a:r>
              <a:rPr lang="en-GB" sz="3400" dirty="0"/>
              <a:t> Dip TVT offerings. It could also be adapted as a stand-alone continuous professional development course.</a:t>
            </a:r>
          </a:p>
          <a:p>
            <a:pPr marL="0" indent="0">
              <a:buNone/>
            </a:pPr>
            <a:r>
              <a:rPr lang="en-GB" sz="3400" dirty="0"/>
              <a:t>Because the course and its components are open educational resources (OER), they may be freely re-used, revised, remixed, re-purposed and/or redistributed. The course and its components are licensed under a By Attribution, Non-Commercial, Share Alike open licence. The last of these licensing conditions (Share Alike) simply means that if the course or its components are re-versioned in any way, they need to be used and redistributed under the same conditions as the original licence. In effect, this means that they cannot then be used for commercial gain - and of course, that the original copyright holder must be acknowledged (By Attribution). </a:t>
            </a:r>
          </a:p>
          <a:p>
            <a:pPr marL="0" indent="0">
              <a:buNone/>
            </a:pPr>
            <a:r>
              <a:rPr lang="en-GB" sz="3400" dirty="0"/>
              <a:t>To create a Creative Commons licence for a course or resource that you have adapted, go to the CC licence compatibility wizard in the Creative Commons Website: http://creativecommons.org . </a:t>
            </a:r>
          </a:p>
          <a:p>
            <a:pPr marL="0" indent="0">
              <a:buNone/>
            </a:pPr>
            <a:r>
              <a:rPr lang="en-GB" sz="3400" dirty="0" smtClean="0"/>
              <a:t>This </a:t>
            </a:r>
            <a:r>
              <a:rPr lang="en-GB" sz="3400" dirty="0"/>
              <a:t>course does not carry accreditation from the Council for Higher Education (CHE) or the Higher Education Quality Council (HEQC). Although components of the course will have been piloted and subsequently revised, and subjected to other forms of quality assurance, once universities have adopted or adapted components, or the course as a whole, into their own programmes, the usual CHE quality assurance measures will apply to those </a:t>
            </a:r>
            <a:r>
              <a:rPr lang="en-GB" sz="3400" dirty="0" smtClean="0"/>
              <a:t>programmes.</a:t>
            </a:r>
          </a:p>
          <a:p>
            <a:pPr marL="0" indent="0">
              <a:buNone/>
            </a:pPr>
            <a:r>
              <a:rPr lang="en-GB" sz="2900" dirty="0" smtClean="0"/>
              <a:t>Lecturer/Course Project Manager: .............................       			Contact</a:t>
            </a:r>
            <a:r>
              <a:rPr lang="en-GB" sz="2900" dirty="0"/>
              <a:t>: </a:t>
            </a:r>
            <a:r>
              <a:rPr lang="en-GB" sz="2900" dirty="0" err="1"/>
              <a:t>xxx@xxx</a:t>
            </a:r>
            <a:r>
              <a:rPr lang="en-GB" sz="2900" dirty="0"/>
              <a:t>; Ph.: +27 12 312 xxx</a:t>
            </a:r>
          </a:p>
          <a:p>
            <a:pPr marL="0" indent="0">
              <a:spcBef>
                <a:spcPts val="500"/>
              </a:spcBef>
              <a:buNone/>
            </a:pPr>
            <a:r>
              <a:rPr lang="en-GB" sz="2900" dirty="0"/>
              <a:t>Availability for contact: e.g. Mondays - Thursdays  (Pretoria, RSA 15:30 - 17:30)</a:t>
            </a:r>
          </a:p>
          <a:p>
            <a:pPr marL="0" indent="0">
              <a:spcBef>
                <a:spcPts val="500"/>
              </a:spcBef>
              <a:buNone/>
            </a:pPr>
            <a:r>
              <a:rPr lang="en-GB" sz="2900" dirty="0"/>
              <a:t>Suggested headings which you may want to include in the introduction of your institution's version of the course: </a:t>
            </a:r>
          </a:p>
          <a:p>
            <a:pPr marL="457200" lvl="1" indent="0">
              <a:buNone/>
            </a:pPr>
            <a:r>
              <a:rPr lang="en-GB" sz="2900" dirty="0">
                <a:sym typeface="Wingdings" panose="05000000000000000000" pitchFamily="2" charset="2"/>
              </a:rPr>
              <a:t> </a:t>
            </a:r>
            <a:r>
              <a:rPr lang="en-GB" sz="2900" dirty="0" smtClean="0">
                <a:sym typeface="Wingdings" panose="05000000000000000000" pitchFamily="2" charset="2"/>
              </a:rPr>
              <a:t> </a:t>
            </a:r>
            <a:r>
              <a:rPr lang="en-GB" sz="2900" dirty="0" smtClean="0"/>
              <a:t>Learning Outcomes				 </a:t>
            </a:r>
            <a:r>
              <a:rPr lang="en-GB" sz="2900" dirty="0" smtClean="0">
                <a:sym typeface="Wingdings" panose="05000000000000000000" pitchFamily="2" charset="2"/>
              </a:rPr>
              <a:t> </a:t>
            </a:r>
            <a:r>
              <a:rPr lang="en-GB" sz="2900" dirty="0" smtClean="0"/>
              <a:t>Advice </a:t>
            </a:r>
            <a:r>
              <a:rPr lang="en-GB" sz="2900" dirty="0"/>
              <a:t>on how to succeed</a:t>
            </a:r>
          </a:p>
          <a:p>
            <a:pPr marL="457200" lvl="1" indent="0">
              <a:buNone/>
            </a:pPr>
            <a:r>
              <a:rPr lang="en-GB" sz="2900" dirty="0">
                <a:sym typeface="Wingdings" panose="05000000000000000000" pitchFamily="2" charset="2"/>
              </a:rPr>
              <a:t> </a:t>
            </a:r>
            <a:r>
              <a:rPr lang="en-GB" sz="2900" dirty="0" smtClean="0">
                <a:sym typeface="Wingdings" panose="05000000000000000000" pitchFamily="2" charset="2"/>
              </a:rPr>
              <a:t> </a:t>
            </a:r>
            <a:r>
              <a:rPr lang="en-GB" sz="2900" dirty="0" smtClean="0"/>
              <a:t>Course Structure				 </a:t>
            </a:r>
            <a:r>
              <a:rPr lang="en-GB" sz="2900" dirty="0" smtClean="0">
                <a:sym typeface="Wingdings" panose="05000000000000000000" pitchFamily="2" charset="2"/>
              </a:rPr>
              <a:t> </a:t>
            </a:r>
            <a:r>
              <a:rPr lang="en-GB" sz="2900" dirty="0" smtClean="0"/>
              <a:t>Information </a:t>
            </a:r>
            <a:r>
              <a:rPr lang="en-GB" sz="2900" dirty="0"/>
              <a:t>about discussion forums, chat rooms and netiquette</a:t>
            </a:r>
          </a:p>
          <a:p>
            <a:pPr marL="457200" lvl="1" indent="0">
              <a:buNone/>
            </a:pPr>
            <a:r>
              <a:rPr lang="en-GB" sz="2900" dirty="0" smtClean="0">
                <a:sym typeface="Wingdings" panose="05000000000000000000" pitchFamily="2" charset="2"/>
              </a:rPr>
              <a:t>  </a:t>
            </a:r>
            <a:r>
              <a:rPr lang="en-GB" sz="2900" dirty="0" smtClean="0"/>
              <a:t>Suggested </a:t>
            </a:r>
            <a:r>
              <a:rPr lang="en-GB" sz="2900" dirty="0"/>
              <a:t>credit value and study time (6 credits; 60 notional hours</a:t>
            </a:r>
            <a:r>
              <a:rPr lang="en-GB" sz="2900" dirty="0" smtClean="0"/>
              <a:t>) </a:t>
            </a:r>
            <a:r>
              <a:rPr lang="en-GB" sz="2900" dirty="0" smtClean="0">
                <a:sym typeface="Wingdings" panose="05000000000000000000" pitchFamily="2" charset="2"/>
              </a:rPr>
              <a:t> </a:t>
            </a:r>
            <a:r>
              <a:rPr lang="en-GB" sz="2900" dirty="0" smtClean="0"/>
              <a:t>Links </a:t>
            </a:r>
            <a:r>
              <a:rPr lang="en-GB" sz="2900" dirty="0"/>
              <a:t>to policies</a:t>
            </a:r>
          </a:p>
          <a:p>
            <a:pPr marL="457200" lvl="1" indent="0">
              <a:buNone/>
            </a:pPr>
            <a:r>
              <a:rPr lang="en-GB" sz="2900" dirty="0">
                <a:sym typeface="Wingdings" panose="05000000000000000000" pitchFamily="2" charset="2"/>
              </a:rPr>
              <a:t> </a:t>
            </a:r>
            <a:r>
              <a:rPr lang="en-GB" sz="2900" dirty="0" smtClean="0">
                <a:sym typeface="Wingdings" panose="05000000000000000000" pitchFamily="2" charset="2"/>
              </a:rPr>
              <a:t> </a:t>
            </a:r>
            <a:r>
              <a:rPr lang="en-GB" sz="2900" dirty="0" smtClean="0"/>
              <a:t>Navigation</a:t>
            </a:r>
            <a:r>
              <a:rPr lang="en-GB" sz="2900" dirty="0"/>
              <a:t> </a:t>
            </a:r>
            <a:r>
              <a:rPr lang="en-GB" sz="2900" dirty="0" smtClean="0"/>
              <a:t>					 </a:t>
            </a:r>
            <a:r>
              <a:rPr lang="en-GB" sz="2900" dirty="0" smtClean="0">
                <a:sym typeface="Wingdings" panose="05000000000000000000" pitchFamily="2" charset="2"/>
              </a:rPr>
              <a:t> </a:t>
            </a:r>
            <a:r>
              <a:rPr lang="en-GB" sz="2900" dirty="0" smtClean="0"/>
              <a:t>Mobile app</a:t>
            </a:r>
            <a:endParaRPr lang="en-GB" sz="2900" dirty="0"/>
          </a:p>
        </p:txBody>
      </p:sp>
    </p:spTree>
    <p:extLst>
      <p:ext uri="{BB962C8B-B14F-4D97-AF65-F5344CB8AC3E}">
        <p14:creationId xmlns:p14="http://schemas.microsoft.com/office/powerpoint/2010/main" val="4259468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Learning Outcomes for Course</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r>
              <a:rPr lang="en-GB" sz="2200" dirty="0"/>
              <a:t>When you have completed this course, you should be able to:</a:t>
            </a:r>
            <a:endParaRPr lang="en-ZA" sz="2200" dirty="0"/>
          </a:p>
          <a:p>
            <a:pPr marL="638175" lvl="0" indent="-457200">
              <a:buFont typeface="+mj-lt"/>
              <a:buAutoNum type="arabicPeriod"/>
            </a:pPr>
            <a:r>
              <a:rPr lang="en-GB" sz="2200" dirty="0"/>
              <a:t>design more effective assessments and evaluate learning more effectively, using a clear understanding of the essential </a:t>
            </a:r>
            <a:r>
              <a:rPr lang="en-GB" sz="2200" u="sng" dirty="0"/>
              <a:t>types</a:t>
            </a:r>
            <a:r>
              <a:rPr lang="en-GB" sz="2200" dirty="0"/>
              <a:t> and </a:t>
            </a:r>
            <a:r>
              <a:rPr lang="en-GB" sz="2200" u="sng" dirty="0"/>
              <a:t>purposes</a:t>
            </a:r>
            <a:r>
              <a:rPr lang="en-GB" sz="2200" dirty="0"/>
              <a:t> of assessment </a:t>
            </a:r>
            <a:endParaRPr lang="en-ZA" sz="2200" dirty="0"/>
          </a:p>
          <a:p>
            <a:pPr marL="638175" lvl="0" indent="-457200">
              <a:buFont typeface="+mj-lt"/>
              <a:buAutoNum type="arabicPeriod"/>
            </a:pPr>
            <a:r>
              <a:rPr lang="en-GB" sz="2200" dirty="0"/>
              <a:t>create </a:t>
            </a:r>
            <a:r>
              <a:rPr lang="en-GB" sz="2200" u="sng" dirty="0"/>
              <a:t>quality</a:t>
            </a:r>
            <a:r>
              <a:rPr lang="en-GB" sz="2200" dirty="0"/>
              <a:t> assessments that have a clear focus and purpose aligned to learning outcomes, that are fair, meaningful, reliable and valid, that discriminate appropriately between different levels of performance and understanding, and that result in effective feedback </a:t>
            </a:r>
            <a:endParaRPr lang="en-ZA" sz="2200" dirty="0"/>
          </a:p>
          <a:p>
            <a:pPr marL="638175" lvl="0" indent="-457200">
              <a:buFont typeface="+mj-lt"/>
              <a:buAutoNum type="arabicPeriod"/>
            </a:pPr>
            <a:r>
              <a:rPr lang="en-GB" sz="2200" dirty="0"/>
              <a:t>give </a:t>
            </a:r>
            <a:r>
              <a:rPr lang="en-GB" sz="2200" u="sng" dirty="0" smtClean="0"/>
              <a:t>effective feedback </a:t>
            </a:r>
            <a:r>
              <a:rPr lang="en-GB" sz="2200" dirty="0"/>
              <a:t>on assignments, </a:t>
            </a:r>
            <a:r>
              <a:rPr lang="en-GB" sz="2200" dirty="0" smtClean="0"/>
              <a:t>and design as well as understand </a:t>
            </a:r>
            <a:r>
              <a:rPr lang="en-GB" sz="2200" u="sng" dirty="0" smtClean="0"/>
              <a:t>effective </a:t>
            </a:r>
            <a:r>
              <a:rPr lang="en-GB" sz="2200" u="sng" dirty="0"/>
              <a:t>assessment </a:t>
            </a:r>
            <a:r>
              <a:rPr lang="en-GB" sz="2200" u="sng" dirty="0" smtClean="0"/>
              <a:t>matrices</a:t>
            </a:r>
            <a:endParaRPr lang="en-ZA" sz="2200" dirty="0"/>
          </a:p>
          <a:p>
            <a:pPr marL="638175" indent="-457200">
              <a:buFont typeface="+mj-lt"/>
              <a:buAutoNum type="arabicPeriod"/>
            </a:pPr>
            <a:r>
              <a:rPr lang="en-GB" sz="2200" dirty="0"/>
              <a:t>engage critically in the discourse of </a:t>
            </a:r>
            <a:r>
              <a:rPr lang="en-GB" sz="2200" u="sng" dirty="0"/>
              <a:t>standards and standardisation</a:t>
            </a:r>
            <a:r>
              <a:rPr lang="en-GB" sz="2200" dirty="0"/>
              <a:t> in </a:t>
            </a:r>
            <a:r>
              <a:rPr lang="en-GB" sz="2200" dirty="0" smtClean="0"/>
              <a:t>assessment, and  </a:t>
            </a:r>
            <a:r>
              <a:rPr lang="en-GB" sz="2200" u="sng" dirty="0" smtClean="0"/>
              <a:t>utilise </a:t>
            </a:r>
            <a:r>
              <a:rPr lang="en-GB" sz="2200" u="sng" dirty="0"/>
              <a:t>the results of assessment to improve </a:t>
            </a:r>
            <a:r>
              <a:rPr lang="en-GB" sz="2200" dirty="0"/>
              <a:t>your teaching and the students’ </a:t>
            </a:r>
            <a:r>
              <a:rPr lang="en-GB" sz="2200" dirty="0" smtClean="0"/>
              <a:t>learning</a:t>
            </a:r>
            <a:endParaRPr lang="en-ZA" sz="2200" dirty="0"/>
          </a:p>
          <a:p>
            <a:pPr marL="638175" lvl="0" indent="-457200">
              <a:buFont typeface="+mj-lt"/>
              <a:buAutoNum type="arabicPeriod"/>
            </a:pPr>
            <a:r>
              <a:rPr lang="en-GB" sz="2200" dirty="0" smtClean="0"/>
              <a:t>develop a </a:t>
            </a:r>
            <a:r>
              <a:rPr lang="en-GB" sz="2200" u="sng" dirty="0" smtClean="0"/>
              <a:t>range</a:t>
            </a:r>
            <a:r>
              <a:rPr lang="en-GB" sz="2200" dirty="0" smtClean="0"/>
              <a:t> of effective assessment activities, techniques and instruments appropriate to TVET, including, but not restricted to, those required by current official assessment policy.</a:t>
            </a:r>
            <a:endParaRPr lang="en-ZA" sz="2200" dirty="0"/>
          </a:p>
        </p:txBody>
      </p:sp>
    </p:spTree>
    <p:extLst>
      <p:ext uri="{BB962C8B-B14F-4D97-AF65-F5344CB8AC3E}">
        <p14:creationId xmlns:p14="http://schemas.microsoft.com/office/powerpoint/2010/main" val="1868143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975"/>
            <a:ext cx="10515600" cy="600075"/>
          </a:xfrm>
          <a:solidFill>
            <a:srgbClr val="00B050"/>
          </a:solidFill>
        </p:spPr>
        <p:txBody>
          <a:bodyPr>
            <a:normAutofit/>
          </a:bodyPr>
          <a:lstStyle/>
          <a:p>
            <a:r>
              <a:rPr lang="en-ZA" sz="3200" dirty="0">
                <a:solidFill>
                  <a:schemeClr val="bg1"/>
                </a:solidFill>
                <a:latin typeface="+mn-lt"/>
              </a:rPr>
              <a:t>Key Terms</a:t>
            </a:r>
          </a:p>
        </p:txBody>
      </p:sp>
      <p:sp>
        <p:nvSpPr>
          <p:cNvPr id="3" name="Content Placeholder 2"/>
          <p:cNvSpPr>
            <a:spLocks noGrp="1"/>
          </p:cNvSpPr>
          <p:nvPr>
            <p:ph idx="1"/>
          </p:nvPr>
        </p:nvSpPr>
        <p:spPr>
          <a:xfrm>
            <a:off x="838200" y="904875"/>
            <a:ext cx="10515600" cy="5876925"/>
          </a:xfrm>
          <a:ln>
            <a:solidFill>
              <a:srgbClr val="0000FF"/>
            </a:solidFill>
          </a:ln>
        </p:spPr>
        <p:txBody>
          <a:bodyPr>
            <a:normAutofit fontScale="92500" lnSpcReduction="10000"/>
          </a:bodyPr>
          <a:lstStyle/>
          <a:p>
            <a:pPr marL="0" indent="0">
              <a:buNone/>
            </a:pPr>
            <a:r>
              <a:rPr lang="en-ZA" sz="1600" dirty="0"/>
              <a:t>Write key terms below that learners will need to be familiar with in order to complete the course, plus an explanation or definition for each (and if need be, a simple example</a:t>
            </a:r>
            <a:r>
              <a:rPr lang="en-ZA" sz="1600" dirty="0" smtClean="0"/>
              <a:t>):</a:t>
            </a:r>
          </a:p>
          <a:p>
            <a:pPr marL="0" lvl="0" indent="0">
              <a:buNone/>
            </a:pPr>
            <a:r>
              <a:rPr lang="en-GB" sz="1800" dirty="0" smtClean="0">
                <a:solidFill>
                  <a:srgbClr val="A50021"/>
                </a:solidFill>
              </a:rPr>
              <a:t>[All the following are explained in the materials. Provide pared-down definitions here.]</a:t>
            </a:r>
          </a:p>
          <a:p>
            <a:pPr marL="0" lvl="0" indent="0">
              <a:buNone/>
            </a:pPr>
            <a:r>
              <a:rPr lang="en-GB" sz="1800" dirty="0" smtClean="0"/>
              <a:t>Assessment </a:t>
            </a:r>
            <a:endParaRPr lang="en-ZA" sz="1800" dirty="0"/>
          </a:p>
          <a:p>
            <a:pPr marL="0" lvl="0" indent="0">
              <a:buNone/>
            </a:pPr>
            <a:r>
              <a:rPr lang="en-ZA" sz="1800" dirty="0"/>
              <a:t>E</a:t>
            </a:r>
            <a:r>
              <a:rPr lang="en-GB" sz="1800" dirty="0" smtClean="0"/>
              <a:t>valuation</a:t>
            </a:r>
            <a:endParaRPr lang="en-ZA" sz="1800" dirty="0"/>
          </a:p>
          <a:p>
            <a:pPr marL="0" lvl="0" indent="0">
              <a:buNone/>
            </a:pPr>
            <a:r>
              <a:rPr lang="en-ZA" sz="1800" dirty="0"/>
              <a:t>M</a:t>
            </a:r>
            <a:r>
              <a:rPr lang="en-GB" sz="1800" dirty="0" err="1" smtClean="0"/>
              <a:t>easurement</a:t>
            </a:r>
            <a:r>
              <a:rPr lang="en-GB" sz="1800" dirty="0" smtClean="0"/>
              <a:t> </a:t>
            </a:r>
            <a:endParaRPr lang="en-ZA" sz="1800" dirty="0"/>
          </a:p>
          <a:p>
            <a:pPr marL="0" indent="0">
              <a:buNone/>
            </a:pPr>
            <a:r>
              <a:rPr lang="en-GB" sz="1800" dirty="0"/>
              <a:t>E</a:t>
            </a:r>
            <a:r>
              <a:rPr lang="en-GB" sz="1800" dirty="0" smtClean="0"/>
              <a:t>stimation</a:t>
            </a:r>
            <a:endParaRPr lang="en-ZA" sz="1800" dirty="0"/>
          </a:p>
          <a:p>
            <a:pPr marL="0" indent="0">
              <a:buNone/>
            </a:pPr>
            <a:r>
              <a:rPr lang="en-ZA" sz="1800" dirty="0" smtClean="0"/>
              <a:t>Formative assessment</a:t>
            </a:r>
          </a:p>
          <a:p>
            <a:pPr marL="0" indent="0">
              <a:buNone/>
            </a:pPr>
            <a:r>
              <a:rPr lang="en-ZA" sz="1800" dirty="0" smtClean="0"/>
              <a:t>Summative assessment</a:t>
            </a:r>
          </a:p>
          <a:p>
            <a:pPr marL="0" indent="0">
              <a:buNone/>
            </a:pPr>
            <a:r>
              <a:rPr lang="en-ZA" sz="1800" dirty="0" smtClean="0"/>
              <a:t>Baseline assessment</a:t>
            </a:r>
          </a:p>
          <a:p>
            <a:pPr marL="0" indent="0">
              <a:buNone/>
            </a:pPr>
            <a:r>
              <a:rPr lang="en-ZA" sz="1800" dirty="0" smtClean="0"/>
              <a:t>Diagnostic assessment</a:t>
            </a:r>
          </a:p>
          <a:p>
            <a:pPr marL="0" indent="0">
              <a:buNone/>
            </a:pPr>
            <a:r>
              <a:rPr lang="en-ZA" sz="1800" dirty="0" smtClean="0"/>
              <a:t>Recognition of prior learning</a:t>
            </a:r>
          </a:p>
          <a:p>
            <a:pPr marL="0" indent="0">
              <a:buNone/>
            </a:pPr>
            <a:r>
              <a:rPr lang="en-ZA" sz="1800" dirty="0" smtClean="0"/>
              <a:t>Reliability</a:t>
            </a:r>
          </a:p>
          <a:p>
            <a:pPr marL="0" indent="0">
              <a:buNone/>
            </a:pPr>
            <a:r>
              <a:rPr lang="en-ZA" sz="1800" dirty="0" smtClean="0"/>
              <a:t>Validity</a:t>
            </a:r>
          </a:p>
          <a:p>
            <a:pPr marL="0" indent="0">
              <a:buNone/>
            </a:pPr>
            <a:r>
              <a:rPr lang="en-ZA" sz="1800" dirty="0" smtClean="0"/>
              <a:t>Authentic assessment</a:t>
            </a:r>
          </a:p>
          <a:p>
            <a:pPr marL="0" indent="0">
              <a:buNone/>
            </a:pPr>
            <a:r>
              <a:rPr lang="en-ZA" sz="1800" dirty="0" smtClean="0"/>
              <a:t>Discriminate</a:t>
            </a:r>
          </a:p>
          <a:p>
            <a:pPr marL="0" indent="0">
              <a:buNone/>
            </a:pPr>
            <a:r>
              <a:rPr lang="en-ZA" sz="1800" dirty="0" smtClean="0"/>
              <a:t>Learning analytics</a:t>
            </a:r>
          </a:p>
          <a:p>
            <a:pPr marL="0" indent="0">
              <a:buNone/>
            </a:pPr>
            <a:r>
              <a:rPr lang="en-ZA" sz="1800" dirty="0" smtClean="0"/>
              <a:t>Rubrics (analytic, holistic)</a:t>
            </a:r>
          </a:p>
          <a:p>
            <a:pPr marL="0" indent="0">
              <a:buNone/>
            </a:pPr>
            <a:endParaRPr lang="en-ZA" sz="1800" dirty="0"/>
          </a:p>
        </p:txBody>
      </p:sp>
    </p:spTree>
    <p:extLst>
      <p:ext uri="{BB962C8B-B14F-4D97-AF65-F5344CB8AC3E}">
        <p14:creationId xmlns:p14="http://schemas.microsoft.com/office/powerpoint/2010/main" val="2940901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720725"/>
          </a:xfrm>
          <a:solidFill>
            <a:srgbClr val="002060"/>
          </a:solidFill>
        </p:spPr>
        <p:txBody>
          <a:bodyPr>
            <a:normAutofit/>
          </a:bodyPr>
          <a:lstStyle/>
          <a:p>
            <a:r>
              <a:rPr lang="en-GB" sz="3200" b="1" dirty="0" smtClean="0">
                <a:solidFill>
                  <a:schemeClr val="bg1"/>
                </a:solidFill>
              </a:rPr>
              <a:t>Unit </a:t>
            </a:r>
            <a:r>
              <a:rPr lang="en-GB" sz="3200" b="1" dirty="0">
                <a:solidFill>
                  <a:schemeClr val="bg1"/>
                </a:solidFill>
              </a:rPr>
              <a:t>1: Types and purposes </a:t>
            </a:r>
            <a:r>
              <a:rPr lang="en-GB" sz="3200" b="1" dirty="0" smtClean="0">
                <a:solidFill>
                  <a:schemeClr val="bg1"/>
                </a:solidFill>
              </a:rPr>
              <a:t>of assessment</a:t>
            </a:r>
            <a:endParaRPr lang="en-ZA" sz="3200" dirty="0">
              <a:solidFill>
                <a:schemeClr val="bg1"/>
              </a:solidFill>
              <a:latin typeface="+mn-lt"/>
            </a:endParaRPr>
          </a:p>
        </p:txBody>
      </p:sp>
      <p:sp>
        <p:nvSpPr>
          <p:cNvPr id="3" name="Content Placeholder 2"/>
          <p:cNvSpPr>
            <a:spLocks noGrp="1"/>
          </p:cNvSpPr>
          <p:nvPr>
            <p:ph idx="1"/>
          </p:nvPr>
        </p:nvSpPr>
        <p:spPr>
          <a:xfrm>
            <a:off x="838200" y="1190625"/>
            <a:ext cx="10515600" cy="5495925"/>
          </a:xfrm>
          <a:ln>
            <a:solidFill>
              <a:srgbClr val="0000FF"/>
            </a:solidFill>
          </a:ln>
        </p:spPr>
        <p:txBody>
          <a:bodyPr>
            <a:normAutofit fontScale="92500" lnSpcReduction="20000"/>
          </a:bodyPr>
          <a:lstStyle/>
          <a:p>
            <a:pPr marL="0" lvl="0" indent="0">
              <a:buNone/>
            </a:pPr>
            <a:r>
              <a:rPr lang="en-GB" sz="2200" b="1" dirty="0"/>
              <a:t>LO 1</a:t>
            </a:r>
            <a:r>
              <a:rPr lang="en-GB" sz="2200" dirty="0"/>
              <a:t>: When you have completed this course, you should be able to </a:t>
            </a:r>
            <a:r>
              <a:rPr lang="en-GB" sz="2200" dirty="0" smtClean="0"/>
              <a:t>use </a:t>
            </a:r>
            <a:r>
              <a:rPr lang="en-GB" sz="2200" dirty="0"/>
              <a:t>a clear understanding of the essential types and purposes of assessment, and of the relationships between these, to evaluate learning more </a:t>
            </a:r>
            <a:r>
              <a:rPr lang="en-GB" sz="2200" dirty="0" smtClean="0"/>
              <a:t>effectively.</a:t>
            </a:r>
          </a:p>
          <a:p>
            <a:pPr marL="0" indent="0">
              <a:spcAft>
                <a:spcPts val="600"/>
              </a:spcAft>
              <a:buNone/>
            </a:pPr>
            <a:r>
              <a:rPr lang="en-US" sz="2200" b="1" dirty="0" smtClean="0"/>
              <a:t>Introduction: </a:t>
            </a:r>
            <a:r>
              <a:rPr lang="en-US" sz="2200" dirty="0" smtClean="0"/>
              <a:t>This </a:t>
            </a:r>
            <a:r>
              <a:rPr lang="en-US" sz="2200" dirty="0"/>
              <a:t>introduction will help to sharpen your thinking about exactly what it is that assessment </a:t>
            </a:r>
            <a:r>
              <a:rPr lang="en-US" sz="2200" i="1" dirty="0"/>
              <a:t>does</a:t>
            </a:r>
            <a:r>
              <a:rPr lang="en-US" sz="2200" dirty="0"/>
              <a:t>. </a:t>
            </a:r>
            <a:endParaRPr lang="en-ZA" sz="2200" dirty="0"/>
          </a:p>
          <a:p>
            <a:pPr marL="0" indent="0">
              <a:spcAft>
                <a:spcPts val="600"/>
              </a:spcAft>
              <a:buNone/>
            </a:pPr>
            <a:r>
              <a:rPr lang="en-GB" sz="2200" b="1" dirty="0" smtClean="0"/>
              <a:t>1.1</a:t>
            </a:r>
            <a:r>
              <a:rPr lang="en-GB" sz="2200" dirty="0"/>
              <a:t> </a:t>
            </a:r>
            <a:r>
              <a:rPr lang="en-GB" sz="2200" dirty="0" smtClean="0"/>
              <a:t>Summary of content: </a:t>
            </a:r>
            <a:r>
              <a:rPr lang="en-GB" sz="2200" b="1" dirty="0" smtClean="0"/>
              <a:t>Introduction</a:t>
            </a:r>
            <a:r>
              <a:rPr lang="en-GB" sz="2200" b="1" dirty="0"/>
              <a:t>: What </a:t>
            </a:r>
            <a:r>
              <a:rPr lang="en-GB" sz="2200" b="1" i="1" dirty="0"/>
              <a:t>is</a:t>
            </a:r>
            <a:r>
              <a:rPr lang="en-GB" sz="2200" b="1" dirty="0"/>
              <a:t> assessment?</a:t>
            </a:r>
            <a:endParaRPr lang="en-ZA" sz="2200" dirty="0"/>
          </a:p>
          <a:p>
            <a:pPr marL="0" lvl="0" indent="0">
              <a:spcBef>
                <a:spcPts val="0"/>
              </a:spcBef>
              <a:spcAft>
                <a:spcPts val="600"/>
              </a:spcAft>
              <a:buNone/>
            </a:pPr>
            <a:r>
              <a:rPr lang="en-GB" sz="2200" dirty="0" smtClean="0"/>
              <a:t>Assessment vs evaluation; measurement; and estimation</a:t>
            </a:r>
          </a:p>
          <a:p>
            <a:pPr marL="0" lvl="0" indent="0">
              <a:spcAft>
                <a:spcPts val="600"/>
              </a:spcAft>
              <a:buNone/>
            </a:pPr>
            <a:r>
              <a:rPr lang="en-GB" sz="2200" b="1" dirty="0" smtClean="0"/>
              <a:t>Resource:</a:t>
            </a:r>
            <a:r>
              <a:rPr lang="en-GB" sz="2200" dirty="0" smtClean="0"/>
              <a:t> </a:t>
            </a:r>
            <a:r>
              <a:rPr lang="en-GB" sz="2200" dirty="0"/>
              <a:t>S</a:t>
            </a:r>
            <a:r>
              <a:rPr lang="en-GB" sz="2200" dirty="0" smtClean="0"/>
              <a:t>imple </a:t>
            </a:r>
            <a:r>
              <a:rPr lang="en-GB" sz="2200" dirty="0"/>
              <a:t>introductory </a:t>
            </a:r>
            <a:r>
              <a:rPr lang="en-GB" sz="2200" dirty="0" smtClean="0"/>
              <a:t>passage, </a:t>
            </a:r>
            <a:r>
              <a:rPr lang="en-US" sz="2200" dirty="0"/>
              <a:t>“What are you doing when you assess</a:t>
            </a:r>
            <a:r>
              <a:rPr lang="en-US" sz="2200" dirty="0" smtClean="0"/>
              <a:t>?” </a:t>
            </a:r>
            <a:r>
              <a:rPr lang="en-GB" sz="2200" dirty="0" smtClean="0"/>
              <a:t>based </a:t>
            </a:r>
            <a:r>
              <a:rPr lang="en-GB" sz="2200" dirty="0"/>
              <a:t>on slides 2 &amp; 3 of </a:t>
            </a:r>
            <a:r>
              <a:rPr lang="en-GB" sz="2200" dirty="0" err="1"/>
              <a:t>PPt</a:t>
            </a:r>
            <a:r>
              <a:rPr lang="en-GB" sz="2200" dirty="0"/>
              <a:t> “Types and purposes of assessment” </a:t>
            </a:r>
            <a:r>
              <a:rPr lang="en-US" sz="2200" dirty="0"/>
              <a:t>[OER: CC BY NC SA] </a:t>
            </a:r>
            <a:endParaRPr lang="en-US" sz="2200" dirty="0" smtClean="0"/>
          </a:p>
          <a:p>
            <a:pPr marL="0" lvl="0" indent="0">
              <a:buNone/>
            </a:pPr>
            <a:r>
              <a:rPr lang="en-ZA" sz="2200" b="1" dirty="0" smtClean="0"/>
              <a:t>Instructions: </a:t>
            </a:r>
            <a:r>
              <a:rPr lang="en-US" sz="2200" dirty="0" smtClean="0"/>
              <a:t>Read </a:t>
            </a:r>
            <a:r>
              <a:rPr lang="en-US" sz="2200" dirty="0"/>
              <a:t>the short Introduction: “What are you doing when you assess?” and reflect on the question that </a:t>
            </a:r>
            <a:r>
              <a:rPr lang="en-US" sz="2200" dirty="0" smtClean="0"/>
              <a:t>follows: </a:t>
            </a:r>
            <a:endParaRPr lang="en-ZA" sz="2200" dirty="0"/>
          </a:p>
          <a:p>
            <a:pPr marL="0" indent="0">
              <a:buNone/>
            </a:pPr>
            <a:r>
              <a:rPr lang="en-US" sz="2200" b="1" dirty="0"/>
              <a:t>Activity (a):</a:t>
            </a:r>
            <a:r>
              <a:rPr lang="en-US" sz="2200" dirty="0"/>
              <a:t> </a:t>
            </a:r>
            <a:r>
              <a:rPr lang="en-US" sz="2200" b="1" dirty="0" smtClean="0"/>
              <a:t>Reflection </a:t>
            </a:r>
            <a:r>
              <a:rPr lang="en-US" sz="2200" b="1" dirty="0"/>
              <a:t>question: </a:t>
            </a:r>
            <a:r>
              <a:rPr lang="en-US" sz="2200" dirty="0"/>
              <a:t>Think </a:t>
            </a:r>
            <a:r>
              <a:rPr lang="en-US" sz="2200" dirty="0" smtClean="0"/>
              <a:t>of, and write down, </a:t>
            </a:r>
            <a:r>
              <a:rPr lang="en-US" sz="2200" dirty="0"/>
              <a:t>one example of each of the following from your own assessment practice in </a:t>
            </a:r>
            <a:r>
              <a:rPr lang="en-US" sz="2200" dirty="0" smtClean="0"/>
              <a:t>TVET. Or</a:t>
            </a:r>
            <a:r>
              <a:rPr lang="en-US" sz="2200" dirty="0"/>
              <a:t>, if you are not currently teaching, what you would imagine yourself doing if you were in a lecturing </a:t>
            </a:r>
            <a:r>
              <a:rPr lang="en-US" sz="2200" dirty="0" smtClean="0"/>
              <a:t>position</a:t>
            </a:r>
            <a:r>
              <a:rPr lang="en-US" sz="2200" dirty="0"/>
              <a:t>. (Examples should be different from those provided in the accompanying text</a:t>
            </a:r>
            <a:r>
              <a:rPr lang="en-US" sz="2200" dirty="0" smtClean="0"/>
              <a:t>.): </a:t>
            </a:r>
            <a:endParaRPr lang="en-ZA" sz="2200" dirty="0"/>
          </a:p>
          <a:p>
            <a:pPr marL="180975" lvl="2" indent="-180975"/>
            <a:r>
              <a:rPr lang="en-US" sz="2200" dirty="0"/>
              <a:t>measuring </a:t>
            </a:r>
            <a:endParaRPr lang="en-ZA" sz="2200" dirty="0"/>
          </a:p>
          <a:p>
            <a:pPr marL="180975" lvl="2" indent="-180975"/>
            <a:r>
              <a:rPr lang="en-US" sz="2200" dirty="0"/>
              <a:t>estimating, and </a:t>
            </a:r>
            <a:endParaRPr lang="en-ZA" sz="2200" dirty="0"/>
          </a:p>
          <a:p>
            <a:pPr marL="180975" lvl="2" indent="-180975"/>
            <a:r>
              <a:rPr lang="en-US" sz="2200" dirty="0"/>
              <a:t>evaluating student performance. </a:t>
            </a:r>
            <a:endParaRPr lang="en-ZA" sz="2200" dirty="0"/>
          </a:p>
        </p:txBody>
      </p:sp>
    </p:spTree>
    <p:extLst>
      <p:ext uri="{BB962C8B-B14F-4D97-AF65-F5344CB8AC3E}">
        <p14:creationId xmlns:p14="http://schemas.microsoft.com/office/powerpoint/2010/main" val="3401235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7275"/>
            <a:ext cx="10515600" cy="5514975"/>
          </a:xfrm>
          <a:ln>
            <a:solidFill>
              <a:srgbClr val="0000FF"/>
            </a:solidFill>
          </a:ln>
        </p:spPr>
        <p:txBody>
          <a:bodyPr>
            <a:normAutofit/>
          </a:bodyPr>
          <a:lstStyle/>
          <a:p>
            <a:pPr marL="0" indent="0">
              <a:buNone/>
            </a:pPr>
            <a:r>
              <a:rPr lang="en-US" sz="2000" b="1" dirty="0" smtClean="0"/>
              <a:t>1.2</a:t>
            </a:r>
            <a:r>
              <a:rPr lang="en-US" sz="2000" dirty="0" smtClean="0"/>
              <a:t>. Summary of content: </a:t>
            </a:r>
            <a:r>
              <a:rPr lang="en-US" sz="2000" b="1" dirty="0" smtClean="0"/>
              <a:t>Types </a:t>
            </a:r>
            <a:r>
              <a:rPr lang="en-US" sz="2000" b="1" dirty="0"/>
              <a:t>of </a:t>
            </a:r>
            <a:r>
              <a:rPr lang="en-US" sz="2000" b="1" dirty="0" smtClean="0"/>
              <a:t>assessment </a:t>
            </a:r>
            <a:endParaRPr lang="en-US" sz="2000" dirty="0"/>
          </a:p>
          <a:p>
            <a:pPr marL="0" indent="0">
              <a:buNone/>
            </a:pPr>
            <a:r>
              <a:rPr lang="en-US" sz="2000" dirty="0" smtClean="0"/>
              <a:t>“Types of assessment” may be </a:t>
            </a:r>
            <a:r>
              <a:rPr lang="en-US" sz="2000" dirty="0" err="1" smtClean="0"/>
              <a:t>analysed</a:t>
            </a:r>
            <a:r>
              <a:rPr lang="en-US" sz="2000" dirty="0" smtClean="0"/>
              <a:t> in three different ways: according to the purpose they serve; according to the point of reference on which the assessment is based; and according to who does the assessing.                        </a:t>
            </a:r>
          </a:p>
          <a:p>
            <a:pPr marL="0" indent="0">
              <a:spcAft>
                <a:spcPts val="600"/>
              </a:spcAft>
              <a:buNone/>
            </a:pPr>
            <a:r>
              <a:rPr lang="en-US" sz="2000" b="1" dirty="0" smtClean="0"/>
              <a:t>Purposes/uses </a:t>
            </a:r>
            <a:r>
              <a:rPr lang="en-US" sz="2000" b="1" dirty="0"/>
              <a:t>of assessment in TVET</a:t>
            </a:r>
            <a:r>
              <a:rPr lang="en-US" sz="2000" dirty="0"/>
              <a:t>:                        </a:t>
            </a:r>
            <a:endParaRPr lang="en-ZA" sz="2000" dirty="0"/>
          </a:p>
          <a:p>
            <a:pPr marL="0" indent="0">
              <a:spcBef>
                <a:spcPts val="0"/>
              </a:spcBef>
              <a:spcAft>
                <a:spcPts val="600"/>
              </a:spcAft>
              <a:buNone/>
            </a:pPr>
            <a:r>
              <a:rPr lang="en-US" sz="2000" dirty="0"/>
              <a:t>(</a:t>
            </a:r>
            <a:r>
              <a:rPr lang="en-US" sz="2000" dirty="0" err="1"/>
              <a:t>i</a:t>
            </a:r>
            <a:r>
              <a:rPr lang="en-US" sz="2000" dirty="0"/>
              <a:t>) </a:t>
            </a:r>
            <a:r>
              <a:rPr lang="en-US" sz="2000" dirty="0">
                <a:sym typeface="Wingdings 2" panose="05020102010507070707" pitchFamily="18" charset="2"/>
              </a:rPr>
              <a:t></a:t>
            </a:r>
            <a:r>
              <a:rPr lang="en-US" sz="2000" dirty="0"/>
              <a:t> </a:t>
            </a:r>
            <a:r>
              <a:rPr lang="en-US" sz="2000" dirty="0" smtClean="0"/>
              <a:t>Baseline</a:t>
            </a:r>
            <a:endParaRPr lang="en-ZA" sz="2000" dirty="0" smtClean="0"/>
          </a:p>
          <a:p>
            <a:pPr marL="0" indent="0">
              <a:spcBef>
                <a:spcPts val="0"/>
              </a:spcBef>
              <a:spcAft>
                <a:spcPts val="600"/>
              </a:spcAft>
              <a:buNone/>
              <a:tabLst>
                <a:tab pos="447675" algn="l"/>
              </a:tabLst>
            </a:pPr>
            <a:r>
              <a:rPr lang="en-US" sz="2000" dirty="0" smtClean="0"/>
              <a:t>     </a:t>
            </a:r>
            <a:r>
              <a:rPr lang="en-US" sz="2000" dirty="0" smtClean="0">
                <a:sym typeface="Wingdings 2" panose="05020102010507070707" pitchFamily="18" charset="2"/>
              </a:rPr>
              <a:t></a:t>
            </a:r>
            <a:r>
              <a:rPr lang="en-US" sz="2000" dirty="0" smtClean="0"/>
              <a:t> Recognition of prior learning /Placement</a:t>
            </a:r>
            <a:endParaRPr lang="en-ZA" sz="2000" dirty="0" smtClean="0"/>
          </a:p>
          <a:p>
            <a:pPr marL="0" indent="0">
              <a:spcBef>
                <a:spcPts val="0"/>
              </a:spcBef>
              <a:spcAft>
                <a:spcPts val="600"/>
              </a:spcAft>
              <a:buNone/>
              <a:tabLst>
                <a:tab pos="447675" algn="l"/>
              </a:tabLst>
            </a:pPr>
            <a:r>
              <a:rPr lang="en-US" sz="2000" dirty="0" smtClean="0">
                <a:sym typeface="Wingdings 2" panose="05020102010507070707" pitchFamily="18" charset="2"/>
              </a:rPr>
              <a:t>     </a:t>
            </a:r>
            <a:r>
              <a:rPr lang="en-US" sz="2000" dirty="0" smtClean="0"/>
              <a:t> Formative</a:t>
            </a:r>
            <a:endParaRPr lang="en-ZA" sz="2000" dirty="0"/>
          </a:p>
          <a:p>
            <a:pPr marL="0" indent="0">
              <a:spcBef>
                <a:spcPts val="0"/>
              </a:spcBef>
              <a:spcAft>
                <a:spcPts val="600"/>
              </a:spcAft>
              <a:buNone/>
              <a:tabLst>
                <a:tab pos="447675" algn="l"/>
              </a:tabLst>
            </a:pPr>
            <a:r>
              <a:rPr lang="en-ZA" sz="2000" dirty="0">
                <a:sym typeface="Wingdings 2" panose="05020102010507070707" pitchFamily="18" charset="2"/>
              </a:rPr>
              <a:t> </a:t>
            </a:r>
            <a:r>
              <a:rPr lang="en-ZA" sz="2000" dirty="0" smtClean="0">
                <a:sym typeface="Wingdings 2" panose="05020102010507070707" pitchFamily="18" charset="2"/>
              </a:rPr>
              <a:t>    </a:t>
            </a:r>
            <a:r>
              <a:rPr lang="en-US" sz="2000" dirty="0" smtClean="0">
                <a:sym typeface="Wingdings 2" panose="05020102010507070707" pitchFamily="18" charset="2"/>
              </a:rPr>
              <a:t></a:t>
            </a:r>
            <a:r>
              <a:rPr lang="en-US" sz="2000" dirty="0" smtClean="0"/>
              <a:t> Diagnostic</a:t>
            </a:r>
            <a:endParaRPr lang="en-ZA" sz="2000" dirty="0"/>
          </a:p>
          <a:p>
            <a:pPr marL="0" indent="0">
              <a:spcBef>
                <a:spcPts val="0"/>
              </a:spcBef>
              <a:spcAft>
                <a:spcPts val="600"/>
              </a:spcAft>
              <a:buNone/>
              <a:tabLst>
                <a:tab pos="447675" algn="l"/>
              </a:tabLst>
            </a:pPr>
            <a:r>
              <a:rPr lang="en-ZA" sz="2000" dirty="0">
                <a:sym typeface="Wingdings 2" panose="05020102010507070707" pitchFamily="18" charset="2"/>
              </a:rPr>
              <a:t> </a:t>
            </a:r>
            <a:r>
              <a:rPr lang="en-ZA" sz="2000" dirty="0" smtClean="0">
                <a:sym typeface="Wingdings 2" panose="05020102010507070707" pitchFamily="18" charset="2"/>
              </a:rPr>
              <a:t>    </a:t>
            </a:r>
            <a:r>
              <a:rPr lang="en-US" sz="2000" dirty="0" smtClean="0">
                <a:sym typeface="Wingdings 2" panose="05020102010507070707" pitchFamily="18" charset="2"/>
              </a:rPr>
              <a:t></a:t>
            </a:r>
            <a:r>
              <a:rPr lang="en-US" sz="2000" dirty="0" smtClean="0"/>
              <a:t> Summative                                                </a:t>
            </a:r>
          </a:p>
          <a:p>
            <a:pPr marL="0" indent="0">
              <a:spcBef>
                <a:spcPts val="600"/>
              </a:spcBef>
              <a:spcAft>
                <a:spcPts val="600"/>
              </a:spcAft>
              <a:buNone/>
            </a:pPr>
            <a:r>
              <a:rPr lang="en-US" sz="2000" dirty="0" smtClean="0"/>
              <a:t>(</a:t>
            </a:r>
            <a:r>
              <a:rPr lang="en-US" sz="2000" dirty="0"/>
              <a:t>ii) </a:t>
            </a:r>
            <a:r>
              <a:rPr lang="en-US" sz="2000" i="1" dirty="0"/>
              <a:t>Educational</a:t>
            </a:r>
            <a:r>
              <a:rPr lang="en-US" sz="2000" dirty="0"/>
              <a:t> assessment: assessment </a:t>
            </a:r>
            <a:r>
              <a:rPr lang="en-US" sz="2000" i="1" dirty="0"/>
              <a:t>for</a:t>
            </a:r>
            <a:r>
              <a:rPr lang="en-US" sz="2000" dirty="0"/>
              <a:t> learning and assessment </a:t>
            </a:r>
            <a:r>
              <a:rPr lang="en-US" sz="2000" i="1" dirty="0"/>
              <a:t>of</a:t>
            </a:r>
            <a:r>
              <a:rPr lang="en-US" sz="2000" dirty="0"/>
              <a:t> learning. </a:t>
            </a:r>
            <a:endParaRPr lang="en-ZA" sz="2000" dirty="0"/>
          </a:p>
          <a:p>
            <a:pPr marL="0" indent="0">
              <a:spcBef>
                <a:spcPts val="600"/>
              </a:spcBef>
              <a:buNone/>
            </a:pPr>
            <a:r>
              <a:rPr lang="en-US" sz="2000" dirty="0"/>
              <a:t>(iii) Assessment and </a:t>
            </a:r>
            <a:r>
              <a:rPr lang="en-US" sz="2000" i="1" dirty="0"/>
              <a:t>progress</a:t>
            </a:r>
            <a:r>
              <a:rPr lang="en-US" sz="2000" dirty="0"/>
              <a:t>. </a:t>
            </a:r>
            <a:endParaRPr lang="en-ZA" sz="2000" dirty="0"/>
          </a:p>
          <a:p>
            <a:pPr marL="0" indent="0">
              <a:buNone/>
            </a:pPr>
            <a:r>
              <a:rPr lang="en-US" sz="2000" b="1" dirty="0" smtClean="0"/>
              <a:t>Points </a:t>
            </a:r>
            <a:r>
              <a:rPr lang="en-US" sz="2000" b="1" dirty="0"/>
              <a:t>of reference</a:t>
            </a:r>
            <a:r>
              <a:rPr lang="en-US" sz="2000" dirty="0"/>
              <a:t> in </a:t>
            </a:r>
            <a:r>
              <a:rPr lang="en-US" sz="2000" dirty="0" smtClean="0"/>
              <a:t>assessment: Norm-referenced; Criterion referenced; Self-referenced</a:t>
            </a:r>
            <a:endParaRPr lang="en-ZA" sz="2000" dirty="0"/>
          </a:p>
          <a:p>
            <a:pPr marL="0" indent="0">
              <a:spcAft>
                <a:spcPts val="600"/>
              </a:spcAft>
              <a:buNone/>
            </a:pPr>
            <a:r>
              <a:rPr lang="en-US" sz="2000" b="1" dirty="0" smtClean="0"/>
              <a:t>Who </a:t>
            </a:r>
            <a:r>
              <a:rPr lang="en-US" sz="2000" b="1" dirty="0"/>
              <a:t>assesses</a:t>
            </a:r>
            <a:r>
              <a:rPr lang="en-US" sz="2000" dirty="0"/>
              <a:t> </a:t>
            </a:r>
            <a:r>
              <a:rPr lang="en-US" sz="2000" dirty="0" smtClean="0"/>
              <a:t>performance? Externally assessed; Lecturer-assessed; Self-assessed; Peer-assessed</a:t>
            </a:r>
            <a:endParaRPr lang="en-ZA" sz="2000" dirty="0"/>
          </a:p>
        </p:txBody>
      </p:sp>
      <p:sp>
        <p:nvSpPr>
          <p:cNvPr id="4" name="Title 1"/>
          <p:cNvSpPr txBox="1">
            <a:spLocks/>
          </p:cNvSpPr>
          <p:nvPr/>
        </p:nvSpPr>
        <p:spPr>
          <a:xfrm>
            <a:off x="838200" y="184150"/>
            <a:ext cx="10515600" cy="720725"/>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smtClean="0">
                <a:solidFill>
                  <a:schemeClr val="bg1"/>
                </a:solidFill>
              </a:rPr>
              <a:t>Unit 1: Types and purposes of assessment (contd.)</a:t>
            </a:r>
            <a:endParaRPr lang="en-ZA" sz="3200" dirty="0">
              <a:solidFill>
                <a:schemeClr val="bg1"/>
              </a:solidFill>
              <a:latin typeface="+mn-lt"/>
            </a:endParaRPr>
          </a:p>
        </p:txBody>
      </p:sp>
      <p:sp>
        <p:nvSpPr>
          <p:cNvPr id="5" name="Title 4"/>
          <p:cNvSpPr>
            <a:spLocks noGrp="1"/>
          </p:cNvSpPr>
          <p:nvPr>
            <p:ph type="title"/>
          </p:nvPr>
        </p:nvSpPr>
        <p:spPr>
          <a:xfrm>
            <a:off x="838200" y="-428626"/>
            <a:ext cx="10515600" cy="190501"/>
          </a:xfrm>
        </p:spPr>
        <p:txBody>
          <a:bodyPr>
            <a:normAutofit fontScale="90000"/>
          </a:bodyPr>
          <a:lstStyle/>
          <a:p>
            <a:endParaRPr lang="en-ZA" dirty="0"/>
          </a:p>
        </p:txBody>
      </p:sp>
    </p:spTree>
    <p:extLst>
      <p:ext uri="{BB962C8B-B14F-4D97-AF65-F5344CB8AC3E}">
        <p14:creationId xmlns:p14="http://schemas.microsoft.com/office/powerpoint/2010/main" val="1046381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7275"/>
            <a:ext cx="10515600" cy="5495925"/>
          </a:xfrm>
          <a:ln>
            <a:solidFill>
              <a:srgbClr val="0000FF"/>
            </a:solidFill>
          </a:ln>
        </p:spPr>
        <p:txBody>
          <a:bodyPr>
            <a:normAutofit fontScale="92500" lnSpcReduction="20000"/>
          </a:bodyPr>
          <a:lstStyle/>
          <a:p>
            <a:pPr marL="0" indent="0">
              <a:buNone/>
            </a:pPr>
            <a:r>
              <a:rPr lang="en-US" sz="2000" b="1" dirty="0"/>
              <a:t>Unit 1.2</a:t>
            </a:r>
            <a:r>
              <a:rPr lang="en-US" sz="2000" dirty="0"/>
              <a:t> – </a:t>
            </a:r>
            <a:r>
              <a:rPr lang="en-US" sz="2000" b="1" dirty="0"/>
              <a:t>Types of </a:t>
            </a:r>
            <a:r>
              <a:rPr lang="en-US" sz="2000" b="1" dirty="0" smtClean="0"/>
              <a:t>assessment</a:t>
            </a:r>
          </a:p>
          <a:p>
            <a:pPr marL="0" indent="0">
              <a:buNone/>
            </a:pPr>
            <a:r>
              <a:rPr lang="en-US" sz="2000" dirty="0" smtClean="0"/>
              <a:t>Adapt </a:t>
            </a:r>
            <a:r>
              <a:rPr lang="en-US" sz="2000" dirty="0"/>
              <a:t>the cartoon and “Our comment”, loosely based on Activity 53 on p180 of SAIDE’s </a:t>
            </a:r>
            <a:r>
              <a:rPr lang="en-US" sz="2000" i="1" dirty="0"/>
              <a:t>Being a Vocational Educator</a:t>
            </a:r>
            <a:r>
              <a:rPr lang="en-US" sz="2000" dirty="0"/>
              <a:t> (based on a scenario in the IEB Assessor manual):</a:t>
            </a:r>
            <a:endParaRPr lang="en-ZA" sz="2000" dirty="0"/>
          </a:p>
          <a:p>
            <a:pPr marL="0" indent="0">
              <a:buNone/>
            </a:pPr>
            <a:r>
              <a:rPr lang="en-US" sz="2000" u="sng" dirty="0">
                <a:hlinkClick r:id="rId2"/>
              </a:rPr>
              <a:t>https://www.oerafrica.org/resource/being-vocational-educator-guide-lecturers-fet-colleges</a:t>
            </a:r>
            <a:r>
              <a:rPr lang="en-US" sz="2000" dirty="0"/>
              <a:t> </a:t>
            </a:r>
            <a:r>
              <a:rPr lang="en-US" sz="2000" dirty="0" smtClean="0"/>
              <a:t>[CC BY-NC-</a:t>
            </a:r>
            <a:r>
              <a:rPr lang="en-US" sz="2000" b="1" u="sng" dirty="0" smtClean="0">
                <a:solidFill>
                  <a:srgbClr val="FF0000"/>
                </a:solidFill>
              </a:rPr>
              <a:t>ND</a:t>
            </a:r>
            <a:r>
              <a:rPr lang="en-US" sz="2000" dirty="0" smtClean="0"/>
              <a:t>-SA] (Could </a:t>
            </a:r>
            <a:r>
              <a:rPr lang="en-US" sz="2000" dirty="0"/>
              <a:t>be semi-animated with cutout characters’ utterances appearing one by </a:t>
            </a:r>
            <a:r>
              <a:rPr lang="en-US" sz="2000" dirty="0" smtClean="0"/>
              <a:t>one</a:t>
            </a:r>
            <a:r>
              <a:rPr lang="en-US" sz="2000" dirty="0"/>
              <a:t>)</a:t>
            </a:r>
            <a:endParaRPr lang="en-ZA" sz="2000" dirty="0"/>
          </a:p>
          <a:p>
            <a:pPr marL="0" indent="0">
              <a:buNone/>
            </a:pPr>
            <a:r>
              <a:rPr lang="en-ZA" sz="2000" b="1" dirty="0" smtClean="0"/>
              <a:t>Instruction: </a:t>
            </a:r>
            <a:r>
              <a:rPr lang="en-US" sz="2000" dirty="0" smtClean="0"/>
              <a:t>This </a:t>
            </a:r>
            <a:r>
              <a:rPr lang="en-US" sz="2000" dirty="0"/>
              <a:t>section introduces the key </a:t>
            </a:r>
            <a:r>
              <a:rPr lang="en-US" sz="2000" b="1" dirty="0"/>
              <a:t>types</a:t>
            </a:r>
            <a:r>
              <a:rPr lang="en-US" sz="2000" dirty="0"/>
              <a:t> of assessment. But types of assessment can be </a:t>
            </a:r>
            <a:r>
              <a:rPr lang="en-US" sz="2000" dirty="0" err="1" smtClean="0"/>
              <a:t>categorised</a:t>
            </a:r>
            <a:r>
              <a:rPr lang="en-US" sz="2000" dirty="0" smtClean="0"/>
              <a:t> </a:t>
            </a:r>
            <a:r>
              <a:rPr lang="en-US" sz="2000" dirty="0"/>
              <a:t>in at least three different ways: according to the purposes they serve, according to the point of reference on which assessment is based, and according to who does the assessing. This section will look at all </a:t>
            </a:r>
            <a:r>
              <a:rPr lang="en-US" sz="2000" dirty="0" smtClean="0"/>
              <a:t>three.</a:t>
            </a:r>
            <a:endParaRPr lang="en-ZA" sz="2000" dirty="0"/>
          </a:p>
          <a:p>
            <a:pPr marL="0" indent="0">
              <a:buNone/>
            </a:pPr>
            <a:r>
              <a:rPr lang="en-US" sz="2000" dirty="0" smtClean="0"/>
              <a:t>In </a:t>
            </a:r>
            <a:r>
              <a:rPr lang="en-US" sz="2000" dirty="0"/>
              <a:t>the </a:t>
            </a:r>
            <a:r>
              <a:rPr lang="en-US" sz="2000" b="1" dirty="0"/>
              <a:t>cartoon</a:t>
            </a:r>
            <a:r>
              <a:rPr lang="en-US" sz="2000" dirty="0"/>
              <a:t> </a:t>
            </a:r>
            <a:r>
              <a:rPr lang="en-US" sz="2000" dirty="0" smtClean="0"/>
              <a:t>on the next page [to be adapted], </a:t>
            </a:r>
            <a:r>
              <a:rPr lang="en-US" sz="2000" dirty="0"/>
              <a:t>…..</a:t>
            </a:r>
            <a:endParaRPr lang="en-ZA" sz="2000" dirty="0"/>
          </a:p>
          <a:p>
            <a:pPr marL="0" lvl="0" indent="0">
              <a:buNone/>
            </a:pPr>
            <a:r>
              <a:rPr lang="en-US" sz="2000" dirty="0" smtClean="0"/>
              <a:t>Tackle </a:t>
            </a:r>
            <a:r>
              <a:rPr lang="en-US" sz="2000" b="1" dirty="0"/>
              <a:t>Reading </a:t>
            </a:r>
            <a:r>
              <a:rPr lang="en-US" sz="2000" b="1" dirty="0" smtClean="0"/>
              <a:t>A</a:t>
            </a:r>
            <a:r>
              <a:rPr lang="en-US" sz="2000" dirty="0" smtClean="0"/>
              <a:t>: </a:t>
            </a:r>
            <a:r>
              <a:rPr lang="en-US" sz="2000" dirty="0"/>
              <a:t>“Types of </a:t>
            </a:r>
            <a:r>
              <a:rPr lang="en-US" sz="2000" dirty="0" smtClean="0"/>
              <a:t>assessment</a:t>
            </a:r>
            <a:r>
              <a:rPr lang="en-US" sz="2000" dirty="0"/>
              <a:t>”, </a:t>
            </a:r>
            <a:r>
              <a:rPr lang="en-GB" sz="2000" dirty="0"/>
              <a:t>to be written by materials developers – based on slides 4-15 of </a:t>
            </a:r>
            <a:r>
              <a:rPr lang="en-GB" sz="2000" dirty="0" err="1"/>
              <a:t>PPt</a:t>
            </a:r>
            <a:r>
              <a:rPr lang="en-GB" sz="2000" dirty="0"/>
              <a:t> “Types and Purposes of Assessment” </a:t>
            </a:r>
            <a:r>
              <a:rPr lang="en-US" sz="2000" dirty="0"/>
              <a:t>[OER: CC BY NC SA] </a:t>
            </a:r>
            <a:r>
              <a:rPr lang="en-GB" sz="2000" dirty="0"/>
              <a:t>for key points.</a:t>
            </a:r>
            <a:endParaRPr lang="en-ZA" sz="2000" dirty="0"/>
          </a:p>
          <a:p>
            <a:pPr marL="0" indent="0">
              <a:buNone/>
            </a:pPr>
            <a:r>
              <a:rPr lang="en-US" sz="2000" b="1" dirty="0" smtClean="0"/>
              <a:t>Activity (b)</a:t>
            </a:r>
            <a:r>
              <a:rPr lang="en-US" sz="2000" dirty="0" smtClean="0"/>
              <a:t>: </a:t>
            </a:r>
            <a:r>
              <a:rPr lang="en-US" sz="2000" dirty="0"/>
              <a:t>complete the first quiz (fairly straightforward, formative, self-assessed </a:t>
            </a:r>
            <a:r>
              <a:rPr lang="en-US" sz="2000" dirty="0" err="1" smtClean="0"/>
              <a:t>multichoice</a:t>
            </a:r>
            <a:r>
              <a:rPr lang="en-US" sz="2000" dirty="0" smtClean="0"/>
              <a:t> quiz </a:t>
            </a:r>
            <a:r>
              <a:rPr lang="en-US" sz="2000" dirty="0"/>
              <a:t>with examples of assessment questions or tasks to be identified by the student as either formative or summative, to help students clarify this critical distinction – four </a:t>
            </a:r>
            <a:r>
              <a:rPr lang="en-US" sz="2000" dirty="0" smtClean="0"/>
              <a:t>questions, two options each)[</a:t>
            </a:r>
            <a:r>
              <a:rPr lang="en-US" sz="2000" dirty="0"/>
              <a:t>OER: CC BY NC SA])</a:t>
            </a:r>
            <a:endParaRPr lang="en-ZA" sz="2000" dirty="0"/>
          </a:p>
          <a:p>
            <a:pPr marL="0" indent="0">
              <a:buNone/>
            </a:pPr>
            <a:r>
              <a:rPr lang="en-US" sz="2000" dirty="0" smtClean="0"/>
              <a:t>Tackle </a:t>
            </a:r>
            <a:r>
              <a:rPr lang="en-US" sz="2000" b="1" dirty="0"/>
              <a:t>Reading </a:t>
            </a:r>
            <a:r>
              <a:rPr lang="en-US" sz="2000" b="1" dirty="0" smtClean="0"/>
              <a:t>B</a:t>
            </a:r>
            <a:r>
              <a:rPr lang="en-US" sz="2000" dirty="0" smtClean="0"/>
              <a:t>: </a:t>
            </a:r>
            <a:r>
              <a:rPr lang="en-US" sz="2000" dirty="0"/>
              <a:t>“Types of assessment”, then complete the </a:t>
            </a:r>
            <a:r>
              <a:rPr lang="en-US" sz="2000" dirty="0" smtClean="0"/>
              <a:t>second </a:t>
            </a:r>
            <a:r>
              <a:rPr lang="en-US" sz="2000" dirty="0"/>
              <a:t>quiz </a:t>
            </a:r>
            <a:r>
              <a:rPr lang="en-US" sz="2000" dirty="0" smtClean="0"/>
              <a:t>(more challenging formative</a:t>
            </a:r>
            <a:r>
              <a:rPr lang="en-US" sz="2000" dirty="0"/>
              <a:t>, self-assessed </a:t>
            </a:r>
            <a:r>
              <a:rPr lang="en-US" sz="2000" dirty="0" smtClean="0"/>
              <a:t>quiz – seven questions, five options each)</a:t>
            </a:r>
            <a:endParaRPr lang="en-US" sz="2000" dirty="0"/>
          </a:p>
          <a:p>
            <a:pPr marL="0" indent="0">
              <a:buNone/>
            </a:pPr>
            <a:r>
              <a:rPr lang="en-US" sz="2000" b="1" dirty="0" smtClean="0"/>
              <a:t>Activity (c)</a:t>
            </a:r>
            <a:r>
              <a:rPr lang="en-US" sz="2000" dirty="0" smtClean="0"/>
              <a:t>: </a:t>
            </a:r>
            <a:r>
              <a:rPr lang="en-US" sz="2000" dirty="0"/>
              <a:t>(Formative, </a:t>
            </a:r>
            <a:r>
              <a:rPr lang="en-US" sz="2000" dirty="0" smtClean="0"/>
              <a:t>self-assessed) Now </a:t>
            </a:r>
            <a:r>
              <a:rPr lang="en-US" sz="2000" dirty="0"/>
              <a:t>complete the multiple choice </a:t>
            </a:r>
            <a:r>
              <a:rPr lang="en-US" sz="2000" dirty="0" smtClean="0"/>
              <a:t>quiz</a:t>
            </a:r>
            <a:r>
              <a:rPr lang="en-US" sz="2000" dirty="0"/>
              <a:t> </a:t>
            </a:r>
            <a:r>
              <a:rPr lang="en-US" sz="2000" dirty="0" smtClean="0"/>
              <a:t>(See </a:t>
            </a:r>
            <a:r>
              <a:rPr lang="en-US" sz="2000" dirty="0"/>
              <a:t>7 questions on Types and Purposes of Assessment [OER: CC BY NC SA</a:t>
            </a:r>
            <a:r>
              <a:rPr lang="en-US" sz="2000" dirty="0" smtClean="0"/>
              <a:t>])</a:t>
            </a:r>
          </a:p>
        </p:txBody>
      </p:sp>
      <p:sp>
        <p:nvSpPr>
          <p:cNvPr id="4" name="Title 1"/>
          <p:cNvSpPr txBox="1">
            <a:spLocks/>
          </p:cNvSpPr>
          <p:nvPr/>
        </p:nvSpPr>
        <p:spPr>
          <a:xfrm>
            <a:off x="838200" y="184150"/>
            <a:ext cx="10515600" cy="720725"/>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smtClean="0">
                <a:solidFill>
                  <a:schemeClr val="bg1"/>
                </a:solidFill>
              </a:rPr>
              <a:t>Unit 1: Types and purposes of assessment (contd.)</a:t>
            </a:r>
            <a:endParaRPr lang="en-ZA" sz="3200" dirty="0">
              <a:solidFill>
                <a:schemeClr val="bg1"/>
              </a:solidFill>
              <a:latin typeface="+mn-lt"/>
            </a:endParaRPr>
          </a:p>
        </p:txBody>
      </p:sp>
      <p:sp>
        <p:nvSpPr>
          <p:cNvPr id="5" name="Title 4"/>
          <p:cNvSpPr>
            <a:spLocks noGrp="1"/>
          </p:cNvSpPr>
          <p:nvPr>
            <p:ph type="title"/>
          </p:nvPr>
        </p:nvSpPr>
        <p:spPr>
          <a:xfrm>
            <a:off x="838200" y="-428626"/>
            <a:ext cx="10515600" cy="190501"/>
          </a:xfrm>
        </p:spPr>
        <p:txBody>
          <a:bodyPr>
            <a:normAutofit fontScale="90000"/>
          </a:bodyPr>
          <a:lstStyle/>
          <a:p>
            <a:endParaRPr lang="en-ZA" dirty="0"/>
          </a:p>
        </p:txBody>
      </p:sp>
    </p:spTree>
    <p:extLst>
      <p:ext uri="{BB962C8B-B14F-4D97-AF65-F5344CB8AC3E}">
        <p14:creationId xmlns:p14="http://schemas.microsoft.com/office/powerpoint/2010/main" val="489108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14562" y="157162"/>
            <a:ext cx="7762875" cy="6543675"/>
          </a:xfrm>
          <a:prstGeom prst="rect">
            <a:avLst/>
          </a:prstGeom>
        </p:spPr>
      </p:pic>
    </p:spTree>
    <p:extLst>
      <p:ext uri="{BB962C8B-B14F-4D97-AF65-F5344CB8AC3E}">
        <p14:creationId xmlns:p14="http://schemas.microsoft.com/office/powerpoint/2010/main" val="3560904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7275"/>
            <a:ext cx="10515600" cy="5713176"/>
          </a:xfrm>
          <a:ln>
            <a:solidFill>
              <a:srgbClr val="0000FF"/>
            </a:solidFill>
          </a:ln>
        </p:spPr>
        <p:txBody>
          <a:bodyPr>
            <a:normAutofit/>
          </a:bodyPr>
          <a:lstStyle/>
          <a:p>
            <a:pPr marL="0" indent="0">
              <a:buNone/>
            </a:pPr>
            <a:r>
              <a:rPr lang="en-US" sz="2100" b="1" dirty="0"/>
              <a:t>Activity 1.4</a:t>
            </a:r>
            <a:r>
              <a:rPr lang="en-US" sz="2100" dirty="0"/>
              <a:t>: </a:t>
            </a:r>
            <a:r>
              <a:rPr lang="en-US" sz="2100" dirty="0" smtClean="0"/>
              <a:t>(Activity </a:t>
            </a:r>
            <a:r>
              <a:rPr lang="en-US" sz="2100" dirty="0"/>
              <a:t>1.1 and 1.2 together lead to, i.e. provoke, peer discussion in a </a:t>
            </a:r>
            <a:r>
              <a:rPr lang="en-US" sz="2100" b="1" dirty="0"/>
              <a:t>chat room </a:t>
            </a:r>
            <a:r>
              <a:rPr lang="en-US" sz="2100" dirty="0"/>
              <a:t>or</a:t>
            </a:r>
            <a:r>
              <a:rPr lang="en-US" sz="2100" b="1" dirty="0"/>
              <a:t> class discussion</a:t>
            </a:r>
            <a:r>
              <a:rPr lang="en-US" sz="2100" dirty="0" smtClean="0"/>
              <a:t>. </a:t>
            </a:r>
            <a:r>
              <a:rPr lang="en-US" sz="2100" dirty="0"/>
              <a:t>One or two provocative questions can be used to this end</a:t>
            </a:r>
            <a:r>
              <a:rPr lang="en-US" sz="2100" dirty="0" smtClean="0"/>
              <a:t>.)</a:t>
            </a:r>
          </a:p>
          <a:p>
            <a:pPr marL="0" indent="0">
              <a:buNone/>
            </a:pPr>
            <a:r>
              <a:rPr lang="en-US" sz="2100" b="1" dirty="0" smtClean="0"/>
              <a:t>Instruction: </a:t>
            </a:r>
            <a:r>
              <a:rPr lang="en-US" sz="2100" dirty="0" smtClean="0"/>
              <a:t>Think </a:t>
            </a:r>
            <a:r>
              <a:rPr lang="en-US" sz="2100" dirty="0"/>
              <a:t>of some examples of formative assessment activities in </a:t>
            </a:r>
            <a:r>
              <a:rPr lang="en-US" sz="2100" dirty="0" smtClean="0"/>
              <a:t>your </a:t>
            </a:r>
            <a:r>
              <a:rPr lang="en-US" sz="2100" dirty="0"/>
              <a:t>subject field. Jot them down. Then jot down one or two summative assessment tasks</a:t>
            </a:r>
            <a:r>
              <a:rPr lang="en-US" sz="2100" dirty="0" smtClean="0"/>
              <a:t>.</a:t>
            </a:r>
            <a:endParaRPr lang="en-ZA" sz="2100" dirty="0"/>
          </a:p>
          <a:p>
            <a:pPr marL="0" indent="0">
              <a:buNone/>
            </a:pPr>
            <a:r>
              <a:rPr lang="en-US" sz="2100" dirty="0"/>
              <a:t>Now join a </a:t>
            </a:r>
            <a:r>
              <a:rPr lang="en-US" sz="2100" b="1" dirty="0" smtClean="0"/>
              <a:t>chat room</a:t>
            </a:r>
            <a:r>
              <a:rPr lang="en-US" sz="2100" dirty="0" smtClean="0"/>
              <a:t> </a:t>
            </a:r>
            <a:r>
              <a:rPr lang="en-US" sz="2100" dirty="0"/>
              <a:t>to discuss whether these same activities and tasks are</a:t>
            </a:r>
            <a:r>
              <a:rPr lang="en-US" sz="2100" i="1" dirty="0"/>
              <a:t> necessarily</a:t>
            </a:r>
            <a:r>
              <a:rPr lang="en-US" sz="2100" dirty="0"/>
              <a:t> formative, or summative, respectively. In other words, if the context were different, could the formative assessment activities be summative? And could the summative assessment tasks be used </a:t>
            </a:r>
            <a:r>
              <a:rPr lang="en-US" sz="2100" dirty="0" smtClean="0"/>
              <a:t>formatively</a:t>
            </a:r>
            <a:r>
              <a:rPr lang="en-US" sz="2100" dirty="0"/>
              <a:t>? </a:t>
            </a:r>
            <a:endParaRPr lang="en-US" sz="2100" dirty="0" smtClean="0"/>
          </a:p>
          <a:p>
            <a:pPr marL="0" indent="0">
              <a:buNone/>
            </a:pPr>
            <a:r>
              <a:rPr lang="en-US" sz="2100" b="1" dirty="0" smtClean="0"/>
              <a:t>Further resources: </a:t>
            </a:r>
            <a:r>
              <a:rPr lang="en-US" sz="2100" dirty="0" smtClean="0"/>
              <a:t>(Links </a:t>
            </a:r>
            <a:r>
              <a:rPr lang="en-US" sz="2100" dirty="0"/>
              <a:t>to recommended readings are </a:t>
            </a:r>
            <a:r>
              <a:rPr lang="en-US" sz="2100" dirty="0" smtClean="0"/>
              <a:t>provided)</a:t>
            </a:r>
            <a:endParaRPr lang="en-ZA" sz="2100" dirty="0"/>
          </a:p>
          <a:p>
            <a:pPr marL="0" indent="0">
              <a:spcAft>
                <a:spcPts val="600"/>
              </a:spcAft>
              <a:buNone/>
            </a:pPr>
            <a:r>
              <a:rPr lang="en-ZA" sz="2100" b="1" dirty="0" smtClean="0"/>
              <a:t>Instruction: </a:t>
            </a:r>
            <a:r>
              <a:rPr lang="en-US" sz="2100" dirty="0" smtClean="0"/>
              <a:t>Read at least one </a:t>
            </a:r>
            <a:r>
              <a:rPr lang="en-US" sz="2100" dirty="0"/>
              <a:t>of the following </a:t>
            </a:r>
            <a:r>
              <a:rPr lang="en-US" sz="2100" dirty="0" smtClean="0"/>
              <a:t>articles:</a:t>
            </a:r>
            <a:endParaRPr lang="en-ZA" sz="2100" dirty="0"/>
          </a:p>
          <a:p>
            <a:pPr marL="0" lvl="0" indent="0">
              <a:spcBef>
                <a:spcPts val="0"/>
              </a:spcBef>
              <a:buNone/>
            </a:pPr>
            <a:r>
              <a:rPr lang="en-GB" sz="2100" i="1" dirty="0"/>
              <a:t>Assessment practices that improve teaching and </a:t>
            </a:r>
            <a:r>
              <a:rPr lang="en-GB" sz="2100" i="1" dirty="0" smtClean="0"/>
              <a:t>learning</a:t>
            </a:r>
            <a:r>
              <a:rPr lang="en-GB" sz="2100" b="1" i="1" dirty="0"/>
              <a:t>.</a:t>
            </a:r>
            <a:r>
              <a:rPr lang="en-GB" sz="2100" b="1" i="1" dirty="0" smtClean="0"/>
              <a:t> </a:t>
            </a:r>
            <a:r>
              <a:rPr lang="en-GB" sz="2100" dirty="0" smtClean="0"/>
              <a:t>Luckett </a:t>
            </a:r>
            <a:r>
              <a:rPr lang="en-GB" sz="2100" dirty="0"/>
              <a:t>and </a:t>
            </a:r>
            <a:r>
              <a:rPr lang="en-GB" sz="2100" dirty="0" smtClean="0"/>
              <a:t>Sutherland</a:t>
            </a:r>
            <a:endParaRPr lang="en-ZA" sz="2100" dirty="0"/>
          </a:p>
          <a:p>
            <a:pPr marL="0" indent="0">
              <a:spcBef>
                <a:spcPts val="0"/>
              </a:spcBef>
              <a:buNone/>
            </a:pPr>
            <a:r>
              <a:rPr lang="en-GB" sz="2100" u="sng" dirty="0" smtClean="0">
                <a:hlinkClick r:id="rId2"/>
              </a:rPr>
              <a:t>http://</a:t>
            </a:r>
            <a:r>
              <a:rPr lang="en-GB" sz="2100" u="sng" dirty="0">
                <a:hlinkClick r:id="rId2"/>
              </a:rPr>
              <a:t>ahero.uwc.ac.za/index.php/?module=cshe&amp;action=viewtitle&amp;id=cshe_92</a:t>
            </a:r>
            <a:r>
              <a:rPr lang="en-GB" sz="2100" u="sng" dirty="0" smtClean="0">
                <a:hlinkClick r:id="rId2"/>
              </a:rPr>
              <a:t>#</a:t>
            </a:r>
            <a:endParaRPr lang="en-GB" sz="2100" u="sng" dirty="0" smtClean="0"/>
          </a:p>
          <a:p>
            <a:pPr marL="0" indent="0">
              <a:buNone/>
            </a:pPr>
            <a:r>
              <a:rPr lang="en-US" sz="2100" i="1" dirty="0"/>
              <a:t>Assessment for Learning: Practice in TVET</a:t>
            </a:r>
            <a:r>
              <a:rPr lang="en-US" sz="2100" dirty="0"/>
              <a:t>.</a:t>
            </a:r>
            <a:r>
              <a:rPr lang="en-US" sz="2100" i="1" dirty="0"/>
              <a:t> </a:t>
            </a:r>
            <a:r>
              <a:rPr lang="en-US" sz="2100" dirty="0" err="1"/>
              <a:t>Mukhtara</a:t>
            </a:r>
            <a:r>
              <a:rPr lang="en-US" sz="2100" dirty="0"/>
              <a:t> &amp; </a:t>
            </a:r>
            <a:r>
              <a:rPr lang="en-US" sz="2100" dirty="0" err="1"/>
              <a:t>Ahmadb</a:t>
            </a:r>
            <a:r>
              <a:rPr lang="en-US" sz="2100" dirty="0"/>
              <a:t>. </a:t>
            </a:r>
            <a:r>
              <a:rPr lang="en-GB" sz="2100" u="sng" dirty="0">
                <a:hlinkClick r:id="rId3"/>
              </a:rPr>
              <a:t>https://ac.els-cdn.com/S1877042815047722/1-s2.0-S1877042815047722-main.pdf?_tid=99b0640c-a99e-11e7-9005-00000aacb35d&amp;acdnat=1507188610_e79cd4127e8781c4865c33106024899f</a:t>
            </a:r>
            <a:r>
              <a:rPr lang="en-GB" sz="2100" dirty="0"/>
              <a:t> </a:t>
            </a:r>
            <a:r>
              <a:rPr lang="en-ZA" sz="2100" dirty="0" smtClean="0"/>
              <a:t>[</a:t>
            </a:r>
            <a:r>
              <a:rPr lang="en-US" sz="2100" dirty="0" smtClean="0"/>
              <a:t>CC-BY-NC-ND] (a useful </a:t>
            </a:r>
            <a:r>
              <a:rPr lang="en-US" sz="2100" dirty="0"/>
              <a:t>focus </a:t>
            </a:r>
            <a:r>
              <a:rPr lang="en-US" sz="2100" dirty="0" smtClean="0"/>
              <a:t>from Malaysia on </a:t>
            </a:r>
            <a:r>
              <a:rPr lang="en-US" sz="2100" dirty="0"/>
              <a:t>Assessment </a:t>
            </a:r>
            <a:r>
              <a:rPr lang="en-US" sz="2100" i="1" dirty="0"/>
              <a:t>for</a:t>
            </a:r>
            <a:r>
              <a:rPr lang="en-US" sz="2100" dirty="0"/>
              <a:t> </a:t>
            </a:r>
            <a:r>
              <a:rPr lang="en-US" sz="2100" dirty="0" smtClean="0"/>
              <a:t>learning)</a:t>
            </a:r>
            <a:endParaRPr lang="en-ZA" sz="2100" dirty="0"/>
          </a:p>
          <a:p>
            <a:pPr marL="0" lvl="0" indent="0">
              <a:buNone/>
            </a:pPr>
            <a:endParaRPr lang="en-US" sz="2000" dirty="0" smtClean="0"/>
          </a:p>
        </p:txBody>
      </p:sp>
      <p:sp>
        <p:nvSpPr>
          <p:cNvPr id="4" name="Title 1"/>
          <p:cNvSpPr txBox="1">
            <a:spLocks/>
          </p:cNvSpPr>
          <p:nvPr/>
        </p:nvSpPr>
        <p:spPr>
          <a:xfrm>
            <a:off x="838200" y="184150"/>
            <a:ext cx="10515600" cy="720725"/>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smtClean="0">
                <a:solidFill>
                  <a:schemeClr val="bg1"/>
                </a:solidFill>
              </a:rPr>
              <a:t>Unit 1: Types and purposes of assessment (contd.)</a:t>
            </a:r>
            <a:endParaRPr lang="en-ZA" sz="3200" dirty="0">
              <a:solidFill>
                <a:schemeClr val="bg1"/>
              </a:solidFill>
              <a:latin typeface="+mn-lt"/>
            </a:endParaRPr>
          </a:p>
        </p:txBody>
      </p:sp>
      <p:sp>
        <p:nvSpPr>
          <p:cNvPr id="5" name="Title 4"/>
          <p:cNvSpPr>
            <a:spLocks noGrp="1"/>
          </p:cNvSpPr>
          <p:nvPr>
            <p:ph type="title"/>
          </p:nvPr>
        </p:nvSpPr>
        <p:spPr>
          <a:xfrm>
            <a:off x="838200" y="-428626"/>
            <a:ext cx="10515600" cy="190501"/>
          </a:xfrm>
        </p:spPr>
        <p:txBody>
          <a:bodyPr>
            <a:normAutofit fontScale="90000"/>
          </a:bodyPr>
          <a:lstStyle/>
          <a:p>
            <a:endParaRPr lang="en-ZA" dirty="0"/>
          </a:p>
        </p:txBody>
      </p:sp>
    </p:spTree>
    <p:extLst>
      <p:ext uri="{BB962C8B-B14F-4D97-AF65-F5344CB8AC3E}">
        <p14:creationId xmlns:p14="http://schemas.microsoft.com/office/powerpoint/2010/main" val="244316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475"/>
            <a:ext cx="10515600" cy="720725"/>
          </a:xfrm>
          <a:solidFill>
            <a:srgbClr val="002060"/>
          </a:solidFill>
        </p:spPr>
        <p:txBody>
          <a:bodyPr>
            <a:normAutofit/>
          </a:bodyPr>
          <a:lstStyle/>
          <a:p>
            <a:r>
              <a:rPr lang="en-GB" sz="3200" b="1" dirty="0">
                <a:solidFill>
                  <a:schemeClr val="bg1"/>
                </a:solidFill>
              </a:rPr>
              <a:t>Unit 2: </a:t>
            </a:r>
            <a:r>
              <a:rPr lang="en-GB" sz="3200" b="1" dirty="0" smtClean="0">
                <a:solidFill>
                  <a:schemeClr val="bg1"/>
                </a:solidFill>
              </a:rPr>
              <a:t>The </a:t>
            </a:r>
            <a:r>
              <a:rPr lang="en-GB" sz="3200" b="1" dirty="0">
                <a:solidFill>
                  <a:schemeClr val="bg1"/>
                </a:solidFill>
              </a:rPr>
              <a:t>principles of</a:t>
            </a:r>
            <a:r>
              <a:rPr lang="en-GB" sz="3200" b="1" i="1" dirty="0">
                <a:solidFill>
                  <a:schemeClr val="bg1"/>
                </a:solidFill>
              </a:rPr>
              <a:t> </a:t>
            </a:r>
            <a:r>
              <a:rPr lang="en-GB" sz="3200" b="1" dirty="0">
                <a:solidFill>
                  <a:schemeClr val="bg1"/>
                </a:solidFill>
              </a:rPr>
              <a:t>effective assessment</a:t>
            </a:r>
            <a:endParaRPr lang="en-ZA" sz="2800" dirty="0">
              <a:solidFill>
                <a:schemeClr val="bg1"/>
              </a:solidFill>
              <a:latin typeface="+mn-lt"/>
            </a:endParaRPr>
          </a:p>
        </p:txBody>
      </p:sp>
      <p:sp>
        <p:nvSpPr>
          <p:cNvPr id="3" name="Content Placeholder 2"/>
          <p:cNvSpPr>
            <a:spLocks noGrp="1"/>
          </p:cNvSpPr>
          <p:nvPr>
            <p:ph idx="1"/>
          </p:nvPr>
        </p:nvSpPr>
        <p:spPr>
          <a:xfrm>
            <a:off x="838200" y="952501"/>
            <a:ext cx="10515600" cy="5829300"/>
          </a:xfrm>
          <a:ln>
            <a:solidFill>
              <a:srgbClr val="0000FF"/>
            </a:solidFill>
          </a:ln>
        </p:spPr>
        <p:txBody>
          <a:bodyPr>
            <a:noAutofit/>
          </a:bodyPr>
          <a:lstStyle/>
          <a:p>
            <a:pPr marL="0" indent="0">
              <a:buNone/>
            </a:pPr>
            <a:r>
              <a:rPr lang="en-GB" sz="1800" b="1" dirty="0"/>
              <a:t>LO 2</a:t>
            </a:r>
            <a:r>
              <a:rPr lang="en-GB" sz="1800" dirty="0"/>
              <a:t>: When you have completed this course, you should be able to create </a:t>
            </a:r>
            <a:r>
              <a:rPr lang="en-GB" sz="1800" u="sng" dirty="0"/>
              <a:t>quality</a:t>
            </a:r>
            <a:r>
              <a:rPr lang="en-GB" sz="1800" dirty="0"/>
              <a:t> assessments that have a clear focus and purpose aligned to learning outcomes, that are fair, meaningful, reliable and valid, that discriminate appropriately between different levels of performance and understanding, and that result in effective feedback  (this last principle will be developed further in Unit 3</a:t>
            </a:r>
            <a:r>
              <a:rPr lang="en-GB" sz="1800" dirty="0" smtClean="0"/>
              <a:t>)</a:t>
            </a:r>
          </a:p>
          <a:p>
            <a:pPr marL="0" indent="0">
              <a:spcAft>
                <a:spcPts val="600"/>
              </a:spcAft>
              <a:buNone/>
            </a:pPr>
            <a:r>
              <a:rPr lang="en-US" sz="1800" b="1" dirty="0" smtClean="0"/>
              <a:t>Introduction: </a:t>
            </a:r>
            <a:r>
              <a:rPr lang="en-US" sz="1800" dirty="0" smtClean="0"/>
              <a:t>This </a:t>
            </a:r>
            <a:r>
              <a:rPr lang="en-US" sz="1800" dirty="0"/>
              <a:t>unit will get you thinking about what makes for </a:t>
            </a:r>
            <a:r>
              <a:rPr lang="en-US" sz="1800" i="1" dirty="0"/>
              <a:t>good </a:t>
            </a:r>
            <a:r>
              <a:rPr lang="en-US" sz="1800" dirty="0"/>
              <a:t>assessment, in other words, the principles of effective assessment. It also requires you to </a:t>
            </a:r>
            <a:r>
              <a:rPr lang="en-US" sz="1800" i="1" dirty="0"/>
              <a:t>apply </a:t>
            </a:r>
            <a:r>
              <a:rPr lang="en-US" sz="1800" dirty="0"/>
              <a:t>these principles in designing a set of TVET assessment activities </a:t>
            </a:r>
            <a:endParaRPr lang="en-ZA" sz="1800" dirty="0"/>
          </a:p>
          <a:p>
            <a:pPr marL="0" indent="0">
              <a:spcBef>
                <a:spcPts val="0"/>
              </a:spcBef>
              <a:buNone/>
            </a:pPr>
            <a:r>
              <a:rPr lang="en-GB" sz="1800" b="1" dirty="0" smtClean="0"/>
              <a:t>2.1. </a:t>
            </a:r>
            <a:r>
              <a:rPr lang="en-US" sz="1800" dirty="0"/>
              <a:t>Summary of </a:t>
            </a:r>
            <a:r>
              <a:rPr lang="en-US" sz="1800" dirty="0" smtClean="0"/>
              <a:t>content: </a:t>
            </a:r>
            <a:r>
              <a:rPr lang="en-GB" sz="1800" b="1" dirty="0" smtClean="0"/>
              <a:t>Eight </a:t>
            </a:r>
            <a:r>
              <a:rPr lang="en-GB" sz="1800" b="1" dirty="0"/>
              <a:t>principles of effective assessment:</a:t>
            </a:r>
            <a:r>
              <a:rPr lang="en-GB" sz="1800" dirty="0"/>
              <a:t> </a:t>
            </a:r>
            <a:endParaRPr lang="en-GB" sz="1800" dirty="0" smtClean="0"/>
          </a:p>
          <a:p>
            <a:pPr marL="0" indent="0">
              <a:spcBef>
                <a:spcPts val="0"/>
              </a:spcBef>
              <a:buNone/>
            </a:pPr>
            <a:r>
              <a:rPr lang="en-GB" sz="1800" i="1" dirty="0" smtClean="0"/>
              <a:t>Quality</a:t>
            </a:r>
            <a:r>
              <a:rPr lang="en-GB" sz="1800" dirty="0" smtClean="0"/>
              <a:t> </a:t>
            </a:r>
            <a:r>
              <a:rPr lang="en-GB" sz="1800" dirty="0"/>
              <a:t>assessment:</a:t>
            </a:r>
            <a:endParaRPr lang="en-ZA" sz="1800" dirty="0"/>
          </a:p>
          <a:p>
            <a:pPr marL="542925" lvl="3" indent="-276225">
              <a:spcBef>
                <a:spcPts val="300"/>
              </a:spcBef>
            </a:pPr>
            <a:r>
              <a:rPr lang="en-GB" dirty="0"/>
              <a:t>has a </a:t>
            </a:r>
            <a:r>
              <a:rPr lang="en-GB" b="1" dirty="0"/>
              <a:t>clear focus and purpose</a:t>
            </a:r>
            <a:r>
              <a:rPr lang="en-GB" dirty="0"/>
              <a:t>, </a:t>
            </a:r>
            <a:r>
              <a:rPr lang="en-GB" b="1" dirty="0"/>
              <a:t>helping the learner to achieve the relevant outcome</a:t>
            </a:r>
            <a:r>
              <a:rPr lang="en-GB" dirty="0"/>
              <a:t> and </a:t>
            </a:r>
            <a:r>
              <a:rPr lang="en-GB" dirty="0" smtClean="0"/>
              <a:t>objectives</a:t>
            </a:r>
            <a:endParaRPr lang="en-GB" dirty="0"/>
          </a:p>
          <a:p>
            <a:pPr marL="542925" lvl="3" indent="-276225">
              <a:spcBef>
                <a:spcPts val="300"/>
              </a:spcBef>
            </a:pPr>
            <a:r>
              <a:rPr lang="en-GB" b="1" dirty="0" smtClean="0"/>
              <a:t>discriminates </a:t>
            </a:r>
            <a:r>
              <a:rPr lang="en-GB" dirty="0"/>
              <a:t>clearly between poor and good </a:t>
            </a:r>
            <a:r>
              <a:rPr lang="en-GB" dirty="0" smtClean="0"/>
              <a:t>performance</a:t>
            </a:r>
            <a:endParaRPr lang="en-ZA" dirty="0"/>
          </a:p>
          <a:p>
            <a:pPr marL="542925" lvl="3" indent="-276225">
              <a:spcBef>
                <a:spcPts val="300"/>
              </a:spcBef>
            </a:pPr>
            <a:r>
              <a:rPr lang="en-GB" dirty="0"/>
              <a:t>is</a:t>
            </a:r>
            <a:r>
              <a:rPr lang="en-GB" b="1" dirty="0"/>
              <a:t> meaningful</a:t>
            </a:r>
            <a:r>
              <a:rPr lang="en-GB" dirty="0"/>
              <a:t> to the learner: realistic, authentic, and </a:t>
            </a:r>
            <a:r>
              <a:rPr lang="en-GB" dirty="0" smtClean="0"/>
              <a:t>challenging </a:t>
            </a:r>
            <a:endParaRPr lang="en-ZA" dirty="0"/>
          </a:p>
          <a:p>
            <a:pPr marL="542925" lvl="3" indent="-276225">
              <a:spcBef>
                <a:spcPts val="300"/>
              </a:spcBef>
            </a:pPr>
            <a:r>
              <a:rPr lang="en-GB" dirty="0"/>
              <a:t>is </a:t>
            </a:r>
            <a:r>
              <a:rPr lang="en-GB" b="1" dirty="0"/>
              <a:t>reliable</a:t>
            </a:r>
            <a:r>
              <a:rPr lang="en-GB" dirty="0"/>
              <a:t>: (consistent) and </a:t>
            </a:r>
            <a:r>
              <a:rPr lang="en-GB" dirty="0" smtClean="0"/>
              <a:t>accurate</a:t>
            </a:r>
            <a:endParaRPr lang="en-ZA" dirty="0"/>
          </a:p>
          <a:p>
            <a:pPr marL="542925" lvl="3" indent="-276225">
              <a:spcBef>
                <a:spcPts val="300"/>
              </a:spcBef>
            </a:pPr>
            <a:r>
              <a:rPr lang="en-GB" dirty="0"/>
              <a:t>is </a:t>
            </a:r>
            <a:r>
              <a:rPr lang="en-GB" b="1" dirty="0"/>
              <a:t>valid</a:t>
            </a:r>
            <a:r>
              <a:rPr lang="en-GB" dirty="0"/>
              <a:t>: (assessing what is appropriate):</a:t>
            </a:r>
            <a:endParaRPr lang="en-ZA" dirty="0"/>
          </a:p>
          <a:p>
            <a:pPr marL="895350" lvl="0" indent="266700">
              <a:spcBef>
                <a:spcPts val="300"/>
              </a:spcBef>
            </a:pPr>
            <a:r>
              <a:rPr lang="en-GB" sz="1800" dirty="0"/>
              <a:t>construct validity</a:t>
            </a:r>
            <a:endParaRPr lang="en-ZA" sz="1800" dirty="0"/>
          </a:p>
          <a:p>
            <a:pPr marL="895350" lvl="0" indent="266700">
              <a:spcBef>
                <a:spcPts val="300"/>
              </a:spcBef>
            </a:pPr>
            <a:r>
              <a:rPr lang="en-GB" sz="1800" dirty="0"/>
              <a:t>criterion </a:t>
            </a:r>
            <a:r>
              <a:rPr lang="en-GB" sz="1800" dirty="0" smtClean="0"/>
              <a:t>validity</a:t>
            </a:r>
            <a:endParaRPr lang="en-ZA" sz="1800" dirty="0"/>
          </a:p>
          <a:p>
            <a:pPr marL="542925" lvl="3" indent="-276225">
              <a:spcBef>
                <a:spcPts val="300"/>
              </a:spcBef>
            </a:pPr>
            <a:r>
              <a:rPr lang="en-GB" dirty="0"/>
              <a:t>is </a:t>
            </a:r>
            <a:r>
              <a:rPr lang="en-GB" b="1" dirty="0" smtClean="0"/>
              <a:t>fair</a:t>
            </a:r>
          </a:p>
          <a:p>
            <a:pPr marL="542925" lvl="3" indent="-276225">
              <a:spcBef>
                <a:spcPts val="300"/>
              </a:spcBef>
            </a:pPr>
            <a:r>
              <a:rPr lang="en-ZA" dirty="0" smtClean="0">
                <a:solidFill>
                  <a:srgbClr val="0000FF"/>
                </a:solidFill>
              </a:rPr>
              <a:t>requires learners to engage with tasks that demand </a:t>
            </a:r>
            <a:r>
              <a:rPr lang="en-ZA" b="1" dirty="0" smtClean="0">
                <a:solidFill>
                  <a:srgbClr val="0000FF"/>
                </a:solidFill>
              </a:rPr>
              <a:t>higher levels of cognitive activity </a:t>
            </a:r>
            <a:r>
              <a:rPr lang="en-ZA" dirty="0" smtClean="0">
                <a:solidFill>
                  <a:srgbClr val="0000FF"/>
                </a:solidFill>
              </a:rPr>
              <a:t>as well as memorising factual knowledge </a:t>
            </a:r>
            <a:endParaRPr lang="en-ZA" dirty="0">
              <a:solidFill>
                <a:srgbClr val="0000FF"/>
              </a:solidFill>
            </a:endParaRPr>
          </a:p>
          <a:p>
            <a:pPr marL="542925" lvl="3" indent="-276225">
              <a:spcBef>
                <a:spcPts val="300"/>
              </a:spcBef>
            </a:pPr>
            <a:r>
              <a:rPr lang="en-GB" dirty="0"/>
              <a:t>is accompanied by </a:t>
            </a:r>
            <a:r>
              <a:rPr lang="en-GB" b="1" dirty="0"/>
              <a:t>effective feedback</a:t>
            </a:r>
            <a:r>
              <a:rPr lang="en-GB" dirty="0"/>
              <a:t> to </a:t>
            </a:r>
            <a:r>
              <a:rPr lang="en-GB" dirty="0" smtClean="0"/>
              <a:t>students.</a:t>
            </a:r>
            <a:endParaRPr lang="en-ZA" dirty="0"/>
          </a:p>
        </p:txBody>
      </p:sp>
    </p:spTree>
    <p:extLst>
      <p:ext uri="{BB962C8B-B14F-4D97-AF65-F5344CB8AC3E}">
        <p14:creationId xmlns:p14="http://schemas.microsoft.com/office/powerpoint/2010/main" val="762942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203201"/>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838200" y="1104900"/>
            <a:ext cx="10515600" cy="5591175"/>
          </a:xfrm>
        </p:spPr>
        <p:txBody>
          <a:bodyPr>
            <a:normAutofit/>
          </a:bodyPr>
          <a:lstStyle/>
          <a:p>
            <a:pPr marL="0" lvl="0" indent="0">
              <a:buNone/>
            </a:pPr>
            <a:r>
              <a:rPr lang="en-ZA" sz="2400" b="1" dirty="0" smtClean="0">
                <a:solidFill>
                  <a:schemeClr val="accent2">
                    <a:lumMod val="75000"/>
                  </a:schemeClr>
                </a:solidFill>
              </a:rPr>
              <a:t>General principles</a:t>
            </a:r>
          </a:p>
          <a:p>
            <a:pPr lvl="0"/>
            <a:r>
              <a:rPr lang="en-ZA" sz="2400" b="1" dirty="0" smtClean="0">
                <a:solidFill>
                  <a:schemeClr val="accent2">
                    <a:lumMod val="75000"/>
                  </a:schemeClr>
                </a:solidFill>
              </a:rPr>
              <a:t>State </a:t>
            </a:r>
            <a:r>
              <a:rPr lang="en-ZA" sz="2400" b="1" dirty="0">
                <a:solidFill>
                  <a:schemeClr val="accent2">
                    <a:lumMod val="75000"/>
                  </a:schemeClr>
                </a:solidFill>
              </a:rPr>
              <a:t>the purpose/reason for including each item </a:t>
            </a:r>
            <a:r>
              <a:rPr lang="en-ZA" sz="2400" dirty="0">
                <a:solidFill>
                  <a:schemeClr val="accent2">
                    <a:lumMod val="75000"/>
                  </a:schemeClr>
                </a:solidFill>
              </a:rPr>
              <a:t>(e.g. video, activity, reading) below, and if possible its place in the learning design of the theme as a whole. </a:t>
            </a:r>
          </a:p>
          <a:p>
            <a:pPr lvl="0"/>
            <a:r>
              <a:rPr lang="en-ZA" sz="2400" dirty="0">
                <a:solidFill>
                  <a:schemeClr val="accent2">
                    <a:lumMod val="75000"/>
                  </a:schemeClr>
                </a:solidFill>
              </a:rPr>
              <a:t>Always consider the </a:t>
            </a:r>
            <a:r>
              <a:rPr lang="en-ZA" sz="2400" b="1" dirty="0">
                <a:solidFill>
                  <a:schemeClr val="accent2">
                    <a:lumMod val="75000"/>
                  </a:schemeClr>
                </a:solidFill>
              </a:rPr>
              <a:t>likely possible contexts of learners </a:t>
            </a:r>
            <a:r>
              <a:rPr lang="en-ZA" sz="2400" dirty="0">
                <a:solidFill>
                  <a:schemeClr val="accent2">
                    <a:lumMod val="75000"/>
                  </a:schemeClr>
                </a:solidFill>
              </a:rPr>
              <a:t>who may study the theme / take the course.</a:t>
            </a:r>
          </a:p>
          <a:p>
            <a:pPr lvl="0"/>
            <a:r>
              <a:rPr lang="en-ZA" sz="2400" dirty="0">
                <a:solidFill>
                  <a:schemeClr val="accent2">
                    <a:lumMod val="75000"/>
                  </a:schemeClr>
                </a:solidFill>
              </a:rPr>
              <a:t>Think of </a:t>
            </a:r>
            <a:r>
              <a:rPr lang="en-ZA" sz="2400" b="1" dirty="0">
                <a:solidFill>
                  <a:schemeClr val="accent2">
                    <a:lumMod val="75000"/>
                  </a:schemeClr>
                </a:solidFill>
              </a:rPr>
              <a:t>innovative means to lead the learner into using new discourses and ways of understanding</a:t>
            </a:r>
            <a:r>
              <a:rPr lang="en-ZA" sz="2400" dirty="0">
                <a:solidFill>
                  <a:schemeClr val="accent2">
                    <a:lumMod val="75000"/>
                  </a:schemeClr>
                </a:solidFill>
              </a:rPr>
              <a:t> by engaging them on the level of the familiar / prior knowledge, or possibly by </a:t>
            </a:r>
            <a:r>
              <a:rPr lang="en-ZA" sz="2400" i="1" dirty="0">
                <a:solidFill>
                  <a:schemeClr val="accent2">
                    <a:lumMod val="75000"/>
                  </a:schemeClr>
                </a:solidFill>
              </a:rPr>
              <a:t>challenging</a:t>
            </a:r>
            <a:r>
              <a:rPr lang="en-ZA" sz="2400" dirty="0">
                <a:solidFill>
                  <a:schemeClr val="accent2">
                    <a:lumMod val="75000"/>
                  </a:schemeClr>
                </a:solidFill>
              </a:rPr>
              <a:t> or </a:t>
            </a:r>
            <a:r>
              <a:rPr lang="en-ZA" sz="2400" i="1" dirty="0">
                <a:solidFill>
                  <a:schemeClr val="accent2">
                    <a:lumMod val="75000"/>
                  </a:schemeClr>
                </a:solidFill>
              </a:rPr>
              <a:t>disrupting</a:t>
            </a:r>
            <a:r>
              <a:rPr lang="en-ZA" sz="2400" dirty="0">
                <a:solidFill>
                  <a:schemeClr val="accent2">
                    <a:lumMod val="75000"/>
                  </a:schemeClr>
                </a:solidFill>
              </a:rPr>
              <a:t> the familiar.</a:t>
            </a:r>
          </a:p>
          <a:p>
            <a:pPr lvl="0"/>
            <a:r>
              <a:rPr lang="en-ZA" sz="2400" dirty="0">
                <a:solidFill>
                  <a:schemeClr val="accent2">
                    <a:lumMod val="75000"/>
                  </a:schemeClr>
                </a:solidFill>
              </a:rPr>
              <a:t>Include learning activity and assessment which calls forth a </a:t>
            </a:r>
            <a:r>
              <a:rPr lang="en-ZA" sz="2400" b="1" i="1" dirty="0">
                <a:solidFill>
                  <a:schemeClr val="accent2">
                    <a:lumMod val="75000"/>
                  </a:schemeClr>
                </a:solidFill>
              </a:rPr>
              <a:t>full range </a:t>
            </a:r>
            <a:r>
              <a:rPr lang="en-ZA" sz="2400" b="1" dirty="0">
                <a:solidFill>
                  <a:schemeClr val="accent2">
                    <a:lumMod val="75000"/>
                  </a:schemeClr>
                </a:solidFill>
              </a:rPr>
              <a:t>of levels of cognitive engagement</a:t>
            </a:r>
            <a:r>
              <a:rPr lang="en-ZA" sz="2400" dirty="0">
                <a:solidFill>
                  <a:schemeClr val="accent2">
                    <a:lumMod val="75000"/>
                  </a:schemeClr>
                </a:solidFill>
              </a:rPr>
              <a:t> and skill development.</a:t>
            </a:r>
          </a:p>
          <a:p>
            <a:pPr lvl="0"/>
            <a:r>
              <a:rPr lang="en-ZA" sz="2400" b="1" dirty="0">
                <a:solidFill>
                  <a:schemeClr val="accent2">
                    <a:lumMod val="75000"/>
                  </a:schemeClr>
                </a:solidFill>
              </a:rPr>
              <a:t>Avoid</a:t>
            </a:r>
            <a:r>
              <a:rPr lang="en-ZA" sz="2400" dirty="0">
                <a:solidFill>
                  <a:schemeClr val="accent2">
                    <a:lumMod val="75000"/>
                  </a:schemeClr>
                </a:solidFill>
              </a:rPr>
              <a:t> the approach that seeks to attain outcomes by relying on “</a:t>
            </a:r>
            <a:r>
              <a:rPr lang="en-ZA" sz="2400" b="1" dirty="0">
                <a:solidFill>
                  <a:schemeClr val="accent2">
                    <a:lumMod val="75000"/>
                  </a:schemeClr>
                </a:solidFill>
              </a:rPr>
              <a:t>atomised checklists of micro-competences</a:t>
            </a:r>
            <a:r>
              <a:rPr lang="en-ZA" sz="2400" dirty="0">
                <a:solidFill>
                  <a:schemeClr val="accent2">
                    <a:lumMod val="75000"/>
                  </a:schemeClr>
                </a:solidFill>
              </a:rPr>
              <a:t>” (Hager, 2004).</a:t>
            </a:r>
          </a:p>
        </p:txBody>
      </p:sp>
    </p:spTree>
    <p:extLst>
      <p:ext uri="{BB962C8B-B14F-4D97-AF65-F5344CB8AC3E}">
        <p14:creationId xmlns:p14="http://schemas.microsoft.com/office/powerpoint/2010/main" val="383036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57224"/>
          </a:xfrm>
          <a:solidFill>
            <a:srgbClr val="002060"/>
          </a:solidFill>
        </p:spPr>
        <p:txBody>
          <a:bodyPr>
            <a:normAutofit/>
          </a:bodyPr>
          <a:lstStyle/>
          <a:p>
            <a:r>
              <a:rPr lang="en-GB" sz="3200" b="1" dirty="0">
                <a:solidFill>
                  <a:schemeClr val="bg1"/>
                </a:solidFill>
              </a:rPr>
              <a:t>Unit 2: </a:t>
            </a:r>
            <a:r>
              <a:rPr lang="en-GB" sz="3200" b="1" dirty="0" smtClean="0">
                <a:solidFill>
                  <a:schemeClr val="bg1"/>
                </a:solidFill>
              </a:rPr>
              <a:t>The </a:t>
            </a:r>
            <a:r>
              <a:rPr lang="en-GB" sz="3200" b="1" dirty="0">
                <a:solidFill>
                  <a:schemeClr val="bg1"/>
                </a:solidFill>
              </a:rPr>
              <a:t>principles of</a:t>
            </a:r>
            <a:r>
              <a:rPr lang="en-GB" sz="3200" b="1" i="1" dirty="0">
                <a:solidFill>
                  <a:schemeClr val="bg1"/>
                </a:solidFill>
              </a:rPr>
              <a:t> </a:t>
            </a:r>
            <a:r>
              <a:rPr lang="en-GB" sz="3200" b="1" dirty="0">
                <a:solidFill>
                  <a:schemeClr val="bg1"/>
                </a:solidFill>
              </a:rPr>
              <a:t>effective </a:t>
            </a:r>
            <a:r>
              <a:rPr lang="en-GB" sz="3200" b="1" dirty="0" smtClean="0">
                <a:solidFill>
                  <a:schemeClr val="bg1"/>
                </a:solidFill>
              </a:rPr>
              <a:t>assessment (contd.)</a:t>
            </a:r>
            <a:endParaRPr lang="en-ZA" sz="2800" dirty="0">
              <a:solidFill>
                <a:schemeClr val="bg1"/>
              </a:solidFill>
              <a:latin typeface="+mn-lt"/>
            </a:endParaRPr>
          </a:p>
        </p:txBody>
      </p:sp>
      <p:sp>
        <p:nvSpPr>
          <p:cNvPr id="3" name="Content Placeholder 2"/>
          <p:cNvSpPr>
            <a:spLocks noGrp="1"/>
          </p:cNvSpPr>
          <p:nvPr>
            <p:ph idx="1"/>
          </p:nvPr>
        </p:nvSpPr>
        <p:spPr>
          <a:xfrm>
            <a:off x="838200" y="742950"/>
            <a:ext cx="10515600" cy="6115050"/>
          </a:xfrm>
          <a:ln>
            <a:solidFill>
              <a:srgbClr val="0000FF"/>
            </a:solidFill>
          </a:ln>
        </p:spPr>
        <p:txBody>
          <a:bodyPr>
            <a:noAutofit/>
          </a:bodyPr>
          <a:lstStyle/>
          <a:p>
            <a:pPr marL="0" lvl="0" indent="0">
              <a:buNone/>
            </a:pPr>
            <a:r>
              <a:rPr lang="en-GB" sz="2000" b="1" dirty="0"/>
              <a:t>Resource: Reading C</a:t>
            </a:r>
            <a:r>
              <a:rPr lang="en-GB" sz="2000" dirty="0"/>
              <a:t>: (To be written by materials developers – see </a:t>
            </a:r>
            <a:r>
              <a:rPr lang="en-GB" sz="2000" dirty="0" err="1"/>
              <a:t>PPt</a:t>
            </a:r>
            <a:r>
              <a:rPr lang="en-GB" sz="2000" dirty="0"/>
              <a:t> “Eight principles of quality assessment” </a:t>
            </a:r>
            <a:r>
              <a:rPr lang="en-US" sz="2000" dirty="0"/>
              <a:t>[OER: CC BY NC SA] )</a:t>
            </a:r>
            <a:r>
              <a:rPr lang="en-US" sz="2000" dirty="0">
                <a:solidFill>
                  <a:srgbClr val="C00000"/>
                </a:solidFill>
              </a:rPr>
              <a:t> </a:t>
            </a:r>
            <a:r>
              <a:rPr lang="en-US" sz="2000" dirty="0" smtClean="0">
                <a:solidFill>
                  <a:srgbClr val="C00000"/>
                </a:solidFill>
              </a:rPr>
              <a:t>[</a:t>
            </a:r>
            <a:r>
              <a:rPr lang="en-US" sz="2000" b="1" dirty="0" smtClean="0">
                <a:solidFill>
                  <a:srgbClr val="C00000"/>
                </a:solidFill>
              </a:rPr>
              <a:t>NB Materials </a:t>
            </a:r>
            <a:r>
              <a:rPr lang="en-US" sz="2000" b="1" dirty="0">
                <a:solidFill>
                  <a:srgbClr val="C00000"/>
                </a:solidFill>
              </a:rPr>
              <a:t>Developers </a:t>
            </a:r>
            <a:r>
              <a:rPr lang="en-US" sz="2000" dirty="0">
                <a:solidFill>
                  <a:srgbClr val="C00000"/>
                </a:solidFill>
              </a:rPr>
              <a:t>please note that an eighth principle has been </a:t>
            </a:r>
            <a:r>
              <a:rPr lang="en-US" sz="2000" dirty="0" smtClean="0">
                <a:solidFill>
                  <a:srgbClr val="C00000"/>
                </a:solidFill>
              </a:rPr>
              <a:t>added. </a:t>
            </a:r>
            <a:r>
              <a:rPr lang="en-GB" sz="2000" dirty="0" smtClean="0">
                <a:solidFill>
                  <a:srgbClr val="C00000"/>
                </a:solidFill>
              </a:rPr>
              <a:t>This </a:t>
            </a:r>
            <a:r>
              <a:rPr lang="en-GB" sz="2000" dirty="0">
                <a:solidFill>
                  <a:srgbClr val="C00000"/>
                </a:solidFill>
              </a:rPr>
              <a:t>reading should introduce suitably situated “Contribute” spaces, and students should be invited to contribute wiki comments asynchronously – there is a good deal to talk about.]</a:t>
            </a:r>
            <a:endParaRPr lang="en-ZA" sz="2000" dirty="0">
              <a:solidFill>
                <a:srgbClr val="C00000"/>
              </a:solidFill>
            </a:endParaRPr>
          </a:p>
          <a:p>
            <a:pPr marL="0" indent="0">
              <a:spcBef>
                <a:spcPts val="0"/>
              </a:spcBef>
              <a:buNone/>
            </a:pPr>
            <a:endParaRPr lang="en-US" sz="2000" b="1" dirty="0" smtClean="0"/>
          </a:p>
          <a:p>
            <a:pPr marL="0" indent="0">
              <a:spcBef>
                <a:spcPts val="0"/>
              </a:spcBef>
              <a:buNone/>
            </a:pPr>
            <a:r>
              <a:rPr lang="en-US" sz="2000" b="1" dirty="0" smtClean="0"/>
              <a:t>Activity (d)</a:t>
            </a:r>
            <a:r>
              <a:rPr lang="en-US" sz="2000" dirty="0" smtClean="0"/>
              <a:t>: (Formative, self-assessed, </a:t>
            </a:r>
            <a:r>
              <a:rPr lang="en-US" sz="2000" dirty="0"/>
              <a:t>multiple-choice quiz on principles of effective assessment, with </a:t>
            </a:r>
            <a:r>
              <a:rPr lang="en-US" sz="2000" dirty="0" smtClean="0"/>
              <a:t>post-activity </a:t>
            </a:r>
            <a:r>
              <a:rPr lang="en-US" sz="2000" dirty="0"/>
              <a:t>“feedback” from the course author – see 7 questions on Assessment Principles </a:t>
            </a:r>
            <a:r>
              <a:rPr lang="en-US" sz="2000" dirty="0" smtClean="0"/>
              <a:t>[</a:t>
            </a:r>
            <a:r>
              <a:rPr lang="en-US" sz="2000" dirty="0"/>
              <a:t>OER: CC BY NC SA</a:t>
            </a:r>
            <a:r>
              <a:rPr lang="en-US" sz="2000" dirty="0" smtClean="0"/>
              <a:t>])</a:t>
            </a:r>
          </a:p>
          <a:p>
            <a:pPr marL="0" indent="0">
              <a:spcAft>
                <a:spcPts val="600"/>
              </a:spcAft>
              <a:buNone/>
            </a:pPr>
            <a:r>
              <a:rPr lang="en-US" sz="2000" b="1" dirty="0" smtClean="0"/>
              <a:t>Instruction: </a:t>
            </a:r>
            <a:r>
              <a:rPr lang="en-US" sz="2000" dirty="0" smtClean="0"/>
              <a:t>Tackle </a:t>
            </a:r>
            <a:r>
              <a:rPr lang="en-US" sz="2000" b="1" dirty="0"/>
              <a:t>Reading </a:t>
            </a:r>
            <a:r>
              <a:rPr lang="en-US" sz="2000" b="1" dirty="0" smtClean="0"/>
              <a:t>C</a:t>
            </a:r>
            <a:r>
              <a:rPr lang="en-US" sz="2000" dirty="0" smtClean="0"/>
              <a:t> and </a:t>
            </a:r>
            <a:r>
              <a:rPr lang="en-US" sz="2000" dirty="0"/>
              <a:t>complete the multiple choice quiz that follows</a:t>
            </a:r>
            <a:r>
              <a:rPr lang="en-US" sz="2000" dirty="0" smtClean="0"/>
              <a:t>.</a:t>
            </a:r>
          </a:p>
          <a:p>
            <a:pPr marL="0" indent="0">
              <a:lnSpc>
                <a:spcPct val="100000"/>
              </a:lnSpc>
              <a:spcBef>
                <a:spcPts val="0"/>
              </a:spcBef>
              <a:buNone/>
            </a:pPr>
            <a:r>
              <a:rPr lang="en-GB" sz="2000" b="1" dirty="0">
                <a:solidFill>
                  <a:srgbClr val="0000FF"/>
                </a:solidFill>
              </a:rPr>
              <a:t>Activity </a:t>
            </a:r>
            <a:r>
              <a:rPr lang="en-GB" sz="2000" b="1" dirty="0" smtClean="0">
                <a:solidFill>
                  <a:srgbClr val="0000FF"/>
                </a:solidFill>
              </a:rPr>
              <a:t>(e)</a:t>
            </a:r>
            <a:r>
              <a:rPr lang="en-GB" sz="2000" dirty="0" smtClean="0">
                <a:solidFill>
                  <a:srgbClr val="0000FF"/>
                </a:solidFill>
              </a:rPr>
              <a:t>: Use the verbs listed in the diagram in Reading C to help you imagine an assessment task (in </a:t>
            </a:r>
            <a:r>
              <a:rPr lang="en-GB" sz="2000" dirty="0">
                <a:solidFill>
                  <a:srgbClr val="0000FF"/>
                </a:solidFill>
              </a:rPr>
              <a:t>any </a:t>
            </a:r>
            <a:r>
              <a:rPr lang="en-GB" sz="2000" dirty="0" smtClean="0">
                <a:solidFill>
                  <a:srgbClr val="0000FF"/>
                </a:solidFill>
              </a:rPr>
              <a:t>subject) </a:t>
            </a:r>
            <a:r>
              <a:rPr lang="en-GB" sz="2000" dirty="0" smtClean="0">
                <a:solidFill>
                  <a:srgbClr val="0000FF"/>
                </a:solidFill>
              </a:rPr>
              <a:t>which would engage </a:t>
            </a:r>
            <a:r>
              <a:rPr lang="en-GB" sz="2000" b="1" dirty="0" smtClean="0">
                <a:solidFill>
                  <a:srgbClr val="0000FF"/>
                </a:solidFill>
              </a:rPr>
              <a:t>each of the higher-order levels of cognitive activity </a:t>
            </a:r>
            <a:r>
              <a:rPr lang="en-GB" sz="2000" dirty="0" smtClean="0">
                <a:solidFill>
                  <a:srgbClr val="0000FF"/>
                </a:solidFill>
              </a:rPr>
              <a:t>in candidates (just </a:t>
            </a:r>
            <a:r>
              <a:rPr lang="en-GB" sz="2000" dirty="0" smtClean="0">
                <a:solidFill>
                  <a:srgbClr val="0000FF"/>
                </a:solidFill>
              </a:rPr>
              <a:t>give a brief description of each assessment task):</a:t>
            </a:r>
          </a:p>
          <a:p>
            <a:pPr marL="628650" indent="-266700">
              <a:lnSpc>
                <a:spcPct val="100000"/>
              </a:lnSpc>
              <a:spcBef>
                <a:spcPts val="0"/>
              </a:spcBef>
            </a:pPr>
            <a:r>
              <a:rPr lang="en-GB" sz="2000" dirty="0" smtClean="0">
                <a:solidFill>
                  <a:srgbClr val="0000FF"/>
                </a:solidFill>
              </a:rPr>
              <a:t>Application</a:t>
            </a:r>
          </a:p>
          <a:p>
            <a:pPr marL="628650" indent="-266700">
              <a:lnSpc>
                <a:spcPct val="100000"/>
              </a:lnSpc>
              <a:spcBef>
                <a:spcPts val="0"/>
              </a:spcBef>
            </a:pPr>
            <a:r>
              <a:rPr lang="en-GB" sz="2000" dirty="0" smtClean="0">
                <a:solidFill>
                  <a:srgbClr val="0000FF"/>
                </a:solidFill>
              </a:rPr>
              <a:t>Analysis</a:t>
            </a:r>
          </a:p>
          <a:p>
            <a:pPr marL="628650" indent="-266700">
              <a:lnSpc>
                <a:spcPct val="100000"/>
              </a:lnSpc>
              <a:spcBef>
                <a:spcPts val="0"/>
              </a:spcBef>
            </a:pPr>
            <a:r>
              <a:rPr lang="en-GB" sz="2000" dirty="0" smtClean="0">
                <a:solidFill>
                  <a:srgbClr val="0000FF"/>
                </a:solidFill>
              </a:rPr>
              <a:t>Evaluation </a:t>
            </a:r>
          </a:p>
          <a:p>
            <a:pPr marL="628650" indent="-266700">
              <a:lnSpc>
                <a:spcPct val="100000"/>
              </a:lnSpc>
              <a:spcBef>
                <a:spcPts val="0"/>
              </a:spcBef>
              <a:spcAft>
                <a:spcPts val="600"/>
              </a:spcAft>
            </a:pPr>
            <a:r>
              <a:rPr lang="en-GB" sz="2000" dirty="0" smtClean="0">
                <a:solidFill>
                  <a:srgbClr val="0000FF"/>
                </a:solidFill>
              </a:rPr>
              <a:t>Creation/Design/Synthesis</a:t>
            </a:r>
          </a:p>
        </p:txBody>
      </p:sp>
    </p:spTree>
    <p:extLst>
      <p:ext uri="{BB962C8B-B14F-4D97-AF65-F5344CB8AC3E}">
        <p14:creationId xmlns:p14="http://schemas.microsoft.com/office/powerpoint/2010/main" val="2536190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57224"/>
          </a:xfrm>
          <a:solidFill>
            <a:srgbClr val="002060"/>
          </a:solidFill>
        </p:spPr>
        <p:txBody>
          <a:bodyPr>
            <a:normAutofit/>
          </a:bodyPr>
          <a:lstStyle/>
          <a:p>
            <a:r>
              <a:rPr lang="en-GB" sz="3200" b="1" dirty="0">
                <a:solidFill>
                  <a:schemeClr val="bg1"/>
                </a:solidFill>
              </a:rPr>
              <a:t>Unit 2: </a:t>
            </a:r>
            <a:r>
              <a:rPr lang="en-GB" sz="3200" b="1" dirty="0" smtClean="0">
                <a:solidFill>
                  <a:schemeClr val="bg1"/>
                </a:solidFill>
              </a:rPr>
              <a:t>The </a:t>
            </a:r>
            <a:r>
              <a:rPr lang="en-GB" sz="3200" b="1" dirty="0">
                <a:solidFill>
                  <a:schemeClr val="bg1"/>
                </a:solidFill>
              </a:rPr>
              <a:t>principles of</a:t>
            </a:r>
            <a:r>
              <a:rPr lang="en-GB" sz="3200" b="1" i="1" dirty="0">
                <a:solidFill>
                  <a:schemeClr val="bg1"/>
                </a:solidFill>
              </a:rPr>
              <a:t> </a:t>
            </a:r>
            <a:r>
              <a:rPr lang="en-GB" sz="3200" b="1" dirty="0">
                <a:solidFill>
                  <a:schemeClr val="bg1"/>
                </a:solidFill>
              </a:rPr>
              <a:t>effective </a:t>
            </a:r>
            <a:r>
              <a:rPr lang="en-GB" sz="3200" b="1" dirty="0" smtClean="0">
                <a:solidFill>
                  <a:schemeClr val="bg1"/>
                </a:solidFill>
              </a:rPr>
              <a:t>assessment (contd.)</a:t>
            </a:r>
            <a:endParaRPr lang="en-ZA" sz="2800" dirty="0">
              <a:solidFill>
                <a:schemeClr val="bg1"/>
              </a:solidFill>
              <a:latin typeface="+mn-lt"/>
            </a:endParaRPr>
          </a:p>
        </p:txBody>
      </p:sp>
      <p:sp>
        <p:nvSpPr>
          <p:cNvPr id="3" name="Content Placeholder 2"/>
          <p:cNvSpPr>
            <a:spLocks noGrp="1"/>
          </p:cNvSpPr>
          <p:nvPr>
            <p:ph idx="1"/>
          </p:nvPr>
        </p:nvSpPr>
        <p:spPr>
          <a:xfrm>
            <a:off x="838200" y="742950"/>
            <a:ext cx="10515600" cy="6115050"/>
          </a:xfrm>
          <a:ln>
            <a:solidFill>
              <a:srgbClr val="0000FF"/>
            </a:solidFill>
          </a:ln>
        </p:spPr>
        <p:txBody>
          <a:bodyPr>
            <a:noAutofit/>
          </a:bodyPr>
          <a:lstStyle/>
          <a:p>
            <a:pPr marL="0" indent="0">
              <a:lnSpc>
                <a:spcPct val="100000"/>
              </a:lnSpc>
              <a:spcBef>
                <a:spcPts val="0"/>
              </a:spcBef>
              <a:buNone/>
            </a:pPr>
            <a:r>
              <a:rPr lang="en-US" sz="2000" b="1" dirty="0"/>
              <a:t>Further resources: </a:t>
            </a:r>
            <a:r>
              <a:rPr lang="en-US" sz="2000" dirty="0"/>
              <a:t>(Links to recommended readings to be provided)</a:t>
            </a:r>
            <a:endParaRPr lang="en-ZA" sz="2000" dirty="0"/>
          </a:p>
          <a:p>
            <a:pPr marL="0" indent="0">
              <a:lnSpc>
                <a:spcPct val="100000"/>
              </a:lnSpc>
              <a:spcBef>
                <a:spcPts val="0"/>
              </a:spcBef>
              <a:buNone/>
            </a:pPr>
            <a:r>
              <a:rPr lang="en-US" sz="2000" dirty="0"/>
              <a:t>(Search for 2 or 3 suitable existing OER readings)</a:t>
            </a:r>
          </a:p>
          <a:p>
            <a:pPr marL="0" indent="0">
              <a:lnSpc>
                <a:spcPct val="100000"/>
              </a:lnSpc>
              <a:spcBef>
                <a:spcPts val="0"/>
              </a:spcBef>
              <a:buNone/>
            </a:pPr>
            <a:r>
              <a:rPr lang="en-US" sz="2000" dirty="0"/>
              <a:t>Video 1: </a:t>
            </a:r>
            <a:r>
              <a:rPr lang="en-US" sz="2000" i="1" dirty="0"/>
              <a:t>Key Terms in Assessment</a:t>
            </a:r>
            <a:r>
              <a:rPr lang="en-US" sz="2000" dirty="0"/>
              <a:t>, Suzy Cox, 2012. https://www.youtube.com/watch?v=1SjUEOFc9HU </a:t>
            </a:r>
            <a:r>
              <a:rPr lang="en-GB" sz="2000" dirty="0"/>
              <a:t/>
            </a:r>
            <a:br>
              <a:rPr lang="en-GB" sz="2000" dirty="0"/>
            </a:br>
            <a:r>
              <a:rPr lang="en-GB" sz="2000" dirty="0"/>
              <a:t>[Creative Commons Attribution license (reuse allowed)] </a:t>
            </a:r>
            <a:endParaRPr lang="en-US" sz="2000" dirty="0"/>
          </a:p>
          <a:p>
            <a:pPr marL="0" indent="0">
              <a:lnSpc>
                <a:spcPct val="100000"/>
              </a:lnSpc>
              <a:spcBef>
                <a:spcPts val="0"/>
              </a:spcBef>
              <a:spcAft>
                <a:spcPts val="600"/>
              </a:spcAft>
              <a:buNone/>
            </a:pPr>
            <a:r>
              <a:rPr lang="en-GB" sz="2000" dirty="0"/>
              <a:t>Video 2</a:t>
            </a:r>
            <a:r>
              <a:rPr lang="en-GB" sz="2000" i="1" dirty="0"/>
              <a:t>: Key Concepts in Assessment</a:t>
            </a:r>
            <a:r>
              <a:rPr lang="en-GB" sz="2000" dirty="0"/>
              <a:t>, Dr Greg Benfield, Oxford Brookes University, 2014. Oxford Centre for Staff and Learning Development https://www.youtube.com/watch?v=KQ55iW9LNKE [Creative Commons Attribution license (reuse allowed)] </a:t>
            </a:r>
            <a:endParaRPr lang="en-US" sz="2000" dirty="0"/>
          </a:p>
          <a:p>
            <a:pPr marL="0" indent="0">
              <a:lnSpc>
                <a:spcPct val="100000"/>
              </a:lnSpc>
              <a:spcBef>
                <a:spcPts val="0"/>
              </a:spcBef>
              <a:spcAft>
                <a:spcPts val="600"/>
              </a:spcAft>
              <a:buNone/>
            </a:pPr>
            <a:r>
              <a:rPr lang="en-GB" sz="2000" b="1" dirty="0" smtClean="0"/>
              <a:t>Activity (</a:t>
            </a:r>
            <a:r>
              <a:rPr lang="en-GB" sz="2000" b="1" dirty="0" smtClean="0">
                <a:solidFill>
                  <a:srgbClr val="0000FF"/>
                </a:solidFill>
              </a:rPr>
              <a:t>f</a:t>
            </a:r>
            <a:r>
              <a:rPr lang="en-GB" sz="2000" b="1" dirty="0" smtClean="0"/>
              <a:t>)</a:t>
            </a:r>
            <a:r>
              <a:rPr lang="en-GB" sz="2000" dirty="0" smtClean="0"/>
              <a:t>: (Example-based </a:t>
            </a:r>
            <a:r>
              <a:rPr lang="en-GB" sz="2000" dirty="0"/>
              <a:t>quiz, followed by a </a:t>
            </a:r>
            <a:r>
              <a:rPr lang="en-GB" sz="2000" dirty="0" smtClean="0"/>
              <a:t>lecturer’s Comment.)</a:t>
            </a:r>
            <a:endParaRPr lang="en-ZA" sz="2000" dirty="0"/>
          </a:p>
          <a:p>
            <a:pPr marL="0" indent="0">
              <a:spcBef>
                <a:spcPts val="0"/>
              </a:spcBef>
              <a:buNone/>
            </a:pPr>
            <a:r>
              <a:rPr lang="en-US" sz="2000" b="1" dirty="0"/>
              <a:t>Instruction: </a:t>
            </a:r>
            <a:r>
              <a:rPr lang="en-GB" sz="2000" dirty="0" smtClean="0"/>
              <a:t>Describe </a:t>
            </a:r>
            <a:r>
              <a:rPr lang="en-GB" sz="2000" u="sng" dirty="0"/>
              <a:t>one</a:t>
            </a:r>
            <a:r>
              <a:rPr lang="en-GB" sz="2000" dirty="0"/>
              <a:t> example of </a:t>
            </a:r>
            <a:r>
              <a:rPr lang="en-GB" sz="2000" u="sng" dirty="0"/>
              <a:t>each</a:t>
            </a:r>
            <a:r>
              <a:rPr lang="en-GB" sz="2000" dirty="0"/>
              <a:t> of the following</a:t>
            </a:r>
            <a:r>
              <a:rPr lang="en-GB" sz="2000" i="1" dirty="0"/>
              <a:t> infringements</a:t>
            </a:r>
            <a:r>
              <a:rPr lang="en-GB" sz="2000" dirty="0"/>
              <a:t> of the principles of quality assessment:</a:t>
            </a:r>
            <a:endParaRPr lang="en-ZA" sz="2000" dirty="0"/>
          </a:p>
          <a:p>
            <a:pPr lvl="0">
              <a:lnSpc>
                <a:spcPct val="100000"/>
              </a:lnSpc>
              <a:spcBef>
                <a:spcPts val="0"/>
              </a:spcBef>
            </a:pPr>
            <a:r>
              <a:rPr lang="en-GB" sz="2000" dirty="0" smtClean="0"/>
              <a:t>invalidity</a:t>
            </a:r>
            <a:endParaRPr lang="en-ZA" sz="2000" dirty="0" smtClean="0"/>
          </a:p>
          <a:p>
            <a:pPr lvl="0">
              <a:lnSpc>
                <a:spcPct val="100000"/>
              </a:lnSpc>
              <a:spcBef>
                <a:spcPts val="0"/>
              </a:spcBef>
            </a:pPr>
            <a:r>
              <a:rPr lang="en-GB" sz="2000" dirty="0" smtClean="0"/>
              <a:t>unreliability</a:t>
            </a:r>
            <a:endParaRPr lang="en-ZA" sz="2000" dirty="0"/>
          </a:p>
          <a:p>
            <a:pPr lvl="0">
              <a:lnSpc>
                <a:spcPct val="100000"/>
              </a:lnSpc>
              <a:spcBef>
                <a:spcPts val="0"/>
              </a:spcBef>
            </a:pPr>
            <a:r>
              <a:rPr lang="en-GB" sz="2000" dirty="0"/>
              <a:t>lack of meaningfulness</a:t>
            </a:r>
            <a:endParaRPr lang="en-ZA" sz="2000" dirty="0"/>
          </a:p>
          <a:p>
            <a:pPr lvl="0">
              <a:lnSpc>
                <a:spcPct val="100000"/>
              </a:lnSpc>
              <a:spcBef>
                <a:spcPts val="0"/>
              </a:spcBef>
            </a:pPr>
            <a:r>
              <a:rPr lang="en-GB" sz="2000" dirty="0"/>
              <a:t>lack of discrimination</a:t>
            </a:r>
            <a:endParaRPr lang="en-ZA" sz="2000" dirty="0"/>
          </a:p>
          <a:p>
            <a:pPr lvl="0">
              <a:lnSpc>
                <a:spcPct val="100000"/>
              </a:lnSpc>
              <a:spcBef>
                <a:spcPts val="0"/>
              </a:spcBef>
            </a:pPr>
            <a:r>
              <a:rPr lang="en-GB" sz="2000" dirty="0" smtClean="0"/>
              <a:t>unfairness</a:t>
            </a:r>
            <a:endParaRPr lang="en-ZA" sz="2000" dirty="0" smtClean="0"/>
          </a:p>
          <a:p>
            <a:pPr lvl="0">
              <a:lnSpc>
                <a:spcPct val="100000"/>
              </a:lnSpc>
              <a:spcBef>
                <a:spcPts val="0"/>
              </a:spcBef>
            </a:pPr>
            <a:r>
              <a:rPr lang="en-GB" sz="2000" dirty="0" smtClean="0"/>
              <a:t>lack </a:t>
            </a:r>
            <a:r>
              <a:rPr lang="en-GB" sz="2000" dirty="0"/>
              <a:t>of </a:t>
            </a:r>
            <a:r>
              <a:rPr lang="en-GB" sz="2000" dirty="0" smtClean="0"/>
              <a:t>transparency</a:t>
            </a:r>
          </a:p>
          <a:p>
            <a:pPr lvl="0">
              <a:lnSpc>
                <a:spcPct val="100000"/>
              </a:lnSpc>
              <a:spcBef>
                <a:spcPts val="0"/>
              </a:spcBef>
            </a:pPr>
            <a:r>
              <a:rPr lang="en-GB" sz="2000" dirty="0" smtClean="0">
                <a:solidFill>
                  <a:srgbClr val="0000FF"/>
                </a:solidFill>
              </a:rPr>
              <a:t>an examination requiring only memorisation and recall.        </a:t>
            </a:r>
            <a:endParaRPr lang="en-ZA" sz="2000" dirty="0">
              <a:solidFill>
                <a:srgbClr val="0000FF"/>
              </a:solidFill>
            </a:endParaRPr>
          </a:p>
          <a:p>
            <a:pPr marL="0" indent="0">
              <a:buNone/>
            </a:pPr>
            <a:r>
              <a:rPr lang="en-GB" sz="2000" b="1" dirty="0" smtClean="0"/>
              <a:t>Comment</a:t>
            </a:r>
            <a:r>
              <a:rPr lang="en-GB" sz="2000" dirty="0" smtClean="0"/>
              <a:t>: (e.g</a:t>
            </a:r>
            <a:r>
              <a:rPr lang="en-GB" sz="2000" dirty="0"/>
              <a:t>. “Your example should indicate/reflect </a:t>
            </a:r>
            <a:r>
              <a:rPr lang="en-GB" sz="2000" dirty="0" smtClean="0"/>
              <a:t>….”)</a:t>
            </a:r>
            <a:endParaRPr lang="en-ZA" sz="2000" dirty="0"/>
          </a:p>
        </p:txBody>
      </p:sp>
    </p:spTree>
    <p:extLst>
      <p:ext uri="{BB962C8B-B14F-4D97-AF65-F5344CB8AC3E}">
        <p14:creationId xmlns:p14="http://schemas.microsoft.com/office/powerpoint/2010/main" val="3890135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57224"/>
          </a:xfrm>
          <a:solidFill>
            <a:srgbClr val="002060"/>
          </a:solidFill>
        </p:spPr>
        <p:txBody>
          <a:bodyPr>
            <a:normAutofit/>
          </a:bodyPr>
          <a:lstStyle/>
          <a:p>
            <a:r>
              <a:rPr lang="en-GB" sz="3200" b="1" dirty="0">
                <a:solidFill>
                  <a:schemeClr val="bg1"/>
                </a:solidFill>
              </a:rPr>
              <a:t>Unit 2: </a:t>
            </a:r>
            <a:r>
              <a:rPr lang="en-GB" sz="3200" b="1" dirty="0" smtClean="0">
                <a:solidFill>
                  <a:schemeClr val="bg1"/>
                </a:solidFill>
              </a:rPr>
              <a:t>The </a:t>
            </a:r>
            <a:r>
              <a:rPr lang="en-GB" sz="3200" b="1" dirty="0">
                <a:solidFill>
                  <a:schemeClr val="bg1"/>
                </a:solidFill>
              </a:rPr>
              <a:t>principles of</a:t>
            </a:r>
            <a:r>
              <a:rPr lang="en-GB" sz="3200" b="1" i="1" dirty="0">
                <a:solidFill>
                  <a:schemeClr val="bg1"/>
                </a:solidFill>
              </a:rPr>
              <a:t> </a:t>
            </a:r>
            <a:r>
              <a:rPr lang="en-GB" sz="3200" b="1" dirty="0">
                <a:solidFill>
                  <a:schemeClr val="bg1"/>
                </a:solidFill>
              </a:rPr>
              <a:t>effective </a:t>
            </a:r>
            <a:r>
              <a:rPr lang="en-GB" sz="3200" b="1" dirty="0" smtClean="0">
                <a:solidFill>
                  <a:schemeClr val="bg1"/>
                </a:solidFill>
              </a:rPr>
              <a:t>assessment (contd.)</a:t>
            </a:r>
            <a:endParaRPr lang="en-ZA" sz="2800" dirty="0">
              <a:solidFill>
                <a:schemeClr val="bg1"/>
              </a:solidFill>
              <a:latin typeface="+mn-lt"/>
            </a:endParaRPr>
          </a:p>
        </p:txBody>
      </p:sp>
      <p:sp>
        <p:nvSpPr>
          <p:cNvPr id="3" name="Content Placeholder 2"/>
          <p:cNvSpPr>
            <a:spLocks noGrp="1"/>
          </p:cNvSpPr>
          <p:nvPr>
            <p:ph idx="1"/>
          </p:nvPr>
        </p:nvSpPr>
        <p:spPr>
          <a:xfrm>
            <a:off x="838200" y="742950"/>
            <a:ext cx="10515600" cy="6115050"/>
          </a:xfrm>
          <a:ln>
            <a:solidFill>
              <a:srgbClr val="0000FF"/>
            </a:solidFill>
          </a:ln>
        </p:spPr>
        <p:txBody>
          <a:bodyPr>
            <a:normAutofit/>
          </a:bodyPr>
          <a:lstStyle/>
          <a:p>
            <a:pPr marL="0" indent="0">
              <a:buNone/>
            </a:pPr>
            <a:r>
              <a:rPr lang="en-GB" sz="1800" b="1" dirty="0" smtClean="0">
                <a:solidFill>
                  <a:srgbClr val="0000FF"/>
                </a:solidFill>
              </a:rPr>
              <a:t>Activity (g)</a:t>
            </a:r>
            <a:r>
              <a:rPr lang="en-GB" sz="1800" dirty="0" smtClean="0">
                <a:solidFill>
                  <a:srgbClr val="0000FF"/>
                </a:solidFill>
              </a:rPr>
              <a:t>: </a:t>
            </a:r>
            <a:r>
              <a:rPr lang="en-US" sz="1800" dirty="0" smtClean="0">
                <a:solidFill>
                  <a:srgbClr val="0000FF"/>
                </a:solidFill>
              </a:rPr>
              <a:t>Critically </a:t>
            </a:r>
            <a:r>
              <a:rPr lang="en-US" sz="1800" dirty="0" err="1" smtClean="0">
                <a:solidFill>
                  <a:srgbClr val="0000FF"/>
                </a:solidFill>
              </a:rPr>
              <a:t>analyse</a:t>
            </a:r>
            <a:r>
              <a:rPr lang="en-US" sz="1800" dirty="0" smtClean="0">
                <a:solidFill>
                  <a:srgbClr val="0000FF"/>
                </a:solidFill>
              </a:rPr>
              <a:t> </a:t>
            </a:r>
            <a:r>
              <a:rPr lang="en-US" sz="1800" dirty="0" smtClean="0">
                <a:solidFill>
                  <a:srgbClr val="0000FF"/>
                </a:solidFill>
              </a:rPr>
              <a:t>each of </a:t>
            </a:r>
            <a:r>
              <a:rPr lang="en-US" sz="1800" dirty="0" smtClean="0">
                <a:solidFill>
                  <a:srgbClr val="0000FF"/>
                </a:solidFill>
              </a:rPr>
              <a:t>the </a:t>
            </a:r>
            <a:r>
              <a:rPr lang="en-US" sz="1800" dirty="0" smtClean="0">
                <a:solidFill>
                  <a:srgbClr val="0000FF"/>
                </a:solidFill>
              </a:rPr>
              <a:t>following examination or test questions. For each question:</a:t>
            </a:r>
          </a:p>
          <a:p>
            <a:pPr marL="609600" indent="-342900">
              <a:buAutoNum type="alphaLcParenBoth"/>
            </a:pPr>
            <a:r>
              <a:rPr lang="en-US" sz="1800" dirty="0" smtClean="0">
                <a:solidFill>
                  <a:srgbClr val="0000FF"/>
                </a:solidFill>
              </a:rPr>
              <a:t>Identify at least one principle </a:t>
            </a:r>
            <a:r>
              <a:rPr lang="en-US" sz="1800" dirty="0" smtClean="0">
                <a:solidFill>
                  <a:srgbClr val="0000FF"/>
                </a:solidFill>
              </a:rPr>
              <a:t>of effective </a:t>
            </a:r>
            <a:r>
              <a:rPr lang="en-US" sz="1800" dirty="0" smtClean="0">
                <a:solidFill>
                  <a:srgbClr val="0000FF"/>
                </a:solidFill>
              </a:rPr>
              <a:t>assessment that the question fails to adhere to (provide a brief explanation of how the question infringes the principle), and</a:t>
            </a:r>
          </a:p>
          <a:p>
            <a:pPr marL="609600" indent="-342900">
              <a:buAutoNum type="alphaLcParenBoth"/>
            </a:pPr>
            <a:r>
              <a:rPr lang="en-US" sz="1800" dirty="0" smtClean="0">
                <a:solidFill>
                  <a:srgbClr val="0000FF"/>
                </a:solidFill>
              </a:rPr>
              <a:t>Look </a:t>
            </a:r>
            <a:r>
              <a:rPr lang="en-US" sz="1800" dirty="0" smtClean="0">
                <a:solidFill>
                  <a:srgbClr val="0000FF"/>
                </a:solidFill>
              </a:rPr>
              <a:t>for </a:t>
            </a:r>
            <a:r>
              <a:rPr lang="en-US" sz="1800" dirty="0" smtClean="0">
                <a:solidFill>
                  <a:srgbClr val="0000FF"/>
                </a:solidFill>
              </a:rPr>
              <a:t>any examples of the following (there will </a:t>
            </a:r>
            <a:r>
              <a:rPr lang="en-US" sz="1800" i="1" dirty="0" smtClean="0">
                <a:solidFill>
                  <a:srgbClr val="0000FF"/>
                </a:solidFill>
              </a:rPr>
              <a:t>not</a:t>
            </a:r>
            <a:r>
              <a:rPr lang="en-US" sz="1800" dirty="0" smtClean="0">
                <a:solidFill>
                  <a:srgbClr val="0000FF"/>
                </a:solidFill>
              </a:rPr>
              <a:t> be examples of all the problems in every question):</a:t>
            </a:r>
            <a:endParaRPr lang="en-US" sz="1800" dirty="0" smtClean="0">
              <a:solidFill>
                <a:srgbClr val="0000FF"/>
              </a:solidFill>
            </a:endParaRPr>
          </a:p>
          <a:p>
            <a:pPr marL="1257300" indent="-361950">
              <a:buFont typeface="+mj-lt"/>
              <a:buAutoNum type="romanLcPeriod"/>
            </a:pPr>
            <a:r>
              <a:rPr lang="en-US" sz="1800" dirty="0" smtClean="0">
                <a:solidFill>
                  <a:srgbClr val="0000FF"/>
                </a:solidFill>
              </a:rPr>
              <a:t>inappropriate vocabulary in the </a:t>
            </a:r>
            <a:r>
              <a:rPr lang="en-US" sz="1800" u="sng" dirty="0" smtClean="0">
                <a:solidFill>
                  <a:srgbClr val="0000FF"/>
                </a:solidFill>
              </a:rPr>
              <a:t>instruction part </a:t>
            </a:r>
            <a:r>
              <a:rPr lang="en-US" sz="1800" dirty="0" smtClean="0">
                <a:solidFill>
                  <a:srgbClr val="0000FF"/>
                </a:solidFill>
              </a:rPr>
              <a:t>of questions (wording that is likely to confuse or mislead students, for example a question requiring candidates to “explain” something when what is really expected is clearly just a </a:t>
            </a:r>
            <a:r>
              <a:rPr lang="en-US" sz="1800" i="1" dirty="0" smtClean="0">
                <a:solidFill>
                  <a:srgbClr val="0000FF"/>
                </a:solidFill>
              </a:rPr>
              <a:t>list</a:t>
            </a:r>
            <a:r>
              <a:rPr lang="en-US" sz="1800" dirty="0" smtClean="0">
                <a:solidFill>
                  <a:srgbClr val="0000FF"/>
                </a:solidFill>
              </a:rPr>
              <a:t> (of items, facts or considerations);</a:t>
            </a:r>
          </a:p>
          <a:p>
            <a:pPr marL="1257300" indent="-361950">
              <a:buFont typeface="+mj-lt"/>
              <a:buAutoNum type="romanLcPeriod"/>
            </a:pPr>
            <a:r>
              <a:rPr lang="en-US" sz="1800" u="sng" dirty="0" smtClean="0">
                <a:solidFill>
                  <a:srgbClr val="0000FF"/>
                </a:solidFill>
              </a:rPr>
              <a:t>ambiguity</a:t>
            </a:r>
            <a:r>
              <a:rPr lang="en-US" sz="1800" dirty="0" smtClean="0">
                <a:solidFill>
                  <a:srgbClr val="0000FF"/>
                </a:solidFill>
              </a:rPr>
              <a:t> (wording that could convey two quite different meanings);</a:t>
            </a:r>
          </a:p>
          <a:p>
            <a:pPr marL="1257300" indent="-361950">
              <a:buFont typeface="+mj-lt"/>
              <a:buAutoNum type="romanLcPeriod"/>
            </a:pPr>
            <a:r>
              <a:rPr lang="en-US" sz="1800" dirty="0" smtClean="0">
                <a:solidFill>
                  <a:srgbClr val="0000FF"/>
                </a:solidFill>
              </a:rPr>
              <a:t>questions that appear to be merely uncreative, “</a:t>
            </a:r>
            <a:r>
              <a:rPr lang="en-US" sz="1800" u="sng" dirty="0" smtClean="0">
                <a:solidFill>
                  <a:srgbClr val="0000FF"/>
                </a:solidFill>
              </a:rPr>
              <a:t>copy-and-paste</a:t>
            </a:r>
            <a:r>
              <a:rPr lang="en-US" sz="1800" dirty="0" smtClean="0">
                <a:solidFill>
                  <a:srgbClr val="0000FF"/>
                </a:solidFill>
              </a:rPr>
              <a:t>” versions of questions that are set year after year. </a:t>
            </a:r>
          </a:p>
          <a:p>
            <a:pPr marL="180975" indent="0">
              <a:buNone/>
            </a:pPr>
            <a:r>
              <a:rPr lang="en-US" sz="1800" dirty="0" smtClean="0">
                <a:solidFill>
                  <a:srgbClr val="C00000"/>
                </a:solidFill>
              </a:rPr>
              <a:t>[Note to Materials Developers: Possibly </a:t>
            </a:r>
            <a:r>
              <a:rPr lang="en-US" sz="1800" dirty="0">
                <a:solidFill>
                  <a:srgbClr val="C00000"/>
                </a:solidFill>
              </a:rPr>
              <a:t>add to </a:t>
            </a:r>
            <a:r>
              <a:rPr lang="en-US" sz="1800" dirty="0" smtClean="0">
                <a:solidFill>
                  <a:srgbClr val="C00000"/>
                </a:solidFill>
              </a:rPr>
              <a:t>the three </a:t>
            </a:r>
            <a:r>
              <a:rPr lang="en-US" sz="1800" dirty="0">
                <a:solidFill>
                  <a:srgbClr val="C00000"/>
                </a:solidFill>
              </a:rPr>
              <a:t>infringements </a:t>
            </a:r>
            <a:r>
              <a:rPr lang="en-US" sz="1800" dirty="0" smtClean="0">
                <a:solidFill>
                  <a:srgbClr val="C00000"/>
                </a:solidFill>
              </a:rPr>
              <a:t>mentioned when </a:t>
            </a:r>
            <a:r>
              <a:rPr lang="en-US" sz="1800" dirty="0" err="1">
                <a:solidFill>
                  <a:srgbClr val="C00000"/>
                </a:solidFill>
              </a:rPr>
              <a:t>analysing</a:t>
            </a:r>
            <a:r>
              <a:rPr lang="en-US" sz="1800" dirty="0">
                <a:solidFill>
                  <a:srgbClr val="C00000"/>
                </a:solidFill>
              </a:rPr>
              <a:t> the actual examination papers to be </a:t>
            </a:r>
            <a:r>
              <a:rPr lang="en-US" sz="1800" dirty="0" smtClean="0">
                <a:solidFill>
                  <a:srgbClr val="C00000"/>
                </a:solidFill>
              </a:rPr>
              <a:t>used. </a:t>
            </a:r>
            <a:r>
              <a:rPr lang="en-US" sz="1800" dirty="0" smtClean="0">
                <a:solidFill>
                  <a:srgbClr val="C00000"/>
                </a:solidFill>
              </a:rPr>
              <a:t>Ms </a:t>
            </a:r>
            <a:r>
              <a:rPr lang="en-US" sz="1800" dirty="0" smtClean="0">
                <a:solidFill>
                  <a:srgbClr val="C00000"/>
                </a:solidFill>
              </a:rPr>
              <a:t>Aruna Singh </a:t>
            </a:r>
            <a:r>
              <a:rPr lang="en-US" sz="1800" dirty="0" smtClean="0">
                <a:solidFill>
                  <a:srgbClr val="C00000"/>
                </a:solidFill>
              </a:rPr>
              <a:t>has recommended contacting the official in charge of moderating TVET exams at </a:t>
            </a:r>
            <a:r>
              <a:rPr lang="en-US" sz="1800" dirty="0" err="1" smtClean="0">
                <a:solidFill>
                  <a:srgbClr val="C00000"/>
                </a:solidFill>
              </a:rPr>
              <a:t>Umalusi</a:t>
            </a:r>
            <a:r>
              <a:rPr lang="en-US" sz="1800" dirty="0" smtClean="0">
                <a:solidFill>
                  <a:srgbClr val="C00000"/>
                </a:solidFill>
              </a:rPr>
              <a:t>, where a record is kept of issues in exam papers. A selection of poorly-set </a:t>
            </a:r>
            <a:r>
              <a:rPr lang="en-US" sz="1800" dirty="0" smtClean="0">
                <a:solidFill>
                  <a:srgbClr val="C00000"/>
                </a:solidFill>
              </a:rPr>
              <a:t>questions </a:t>
            </a:r>
            <a:r>
              <a:rPr lang="en-US" sz="1800" dirty="0" smtClean="0">
                <a:solidFill>
                  <a:srgbClr val="C00000"/>
                </a:solidFill>
              </a:rPr>
              <a:t>for different disciplines will be provided for the activity above. Make sure that a couple deal </a:t>
            </a:r>
            <a:r>
              <a:rPr lang="en-US" sz="1800" dirty="0" smtClean="0">
                <a:solidFill>
                  <a:srgbClr val="C00000"/>
                </a:solidFill>
              </a:rPr>
              <a:t>primarily with people – Childcare, Tourism, </a:t>
            </a:r>
            <a:r>
              <a:rPr lang="en-US" sz="1800" dirty="0" err="1" smtClean="0">
                <a:solidFill>
                  <a:srgbClr val="C00000"/>
                </a:solidFill>
              </a:rPr>
              <a:t>etc</a:t>
            </a:r>
            <a:r>
              <a:rPr lang="en-US" sz="1800" dirty="0" smtClean="0">
                <a:solidFill>
                  <a:srgbClr val="C00000"/>
                </a:solidFill>
              </a:rPr>
              <a:t>; </a:t>
            </a:r>
            <a:r>
              <a:rPr lang="en-US" sz="1800" dirty="0" smtClean="0">
                <a:solidFill>
                  <a:srgbClr val="C00000"/>
                </a:solidFill>
              </a:rPr>
              <a:t>a couple with </a:t>
            </a:r>
            <a:r>
              <a:rPr lang="en-US" sz="1800" dirty="0" smtClean="0">
                <a:solidFill>
                  <a:srgbClr val="C00000"/>
                </a:solidFill>
              </a:rPr>
              <a:t>Physical Materials, such as Plumbing or Electrical Installations; and </a:t>
            </a:r>
            <a:r>
              <a:rPr lang="en-US" sz="1800" dirty="0" smtClean="0">
                <a:solidFill>
                  <a:srgbClr val="C00000"/>
                </a:solidFill>
              </a:rPr>
              <a:t>a couple with </a:t>
            </a:r>
            <a:r>
              <a:rPr lang="en-US" sz="1800" dirty="0" smtClean="0">
                <a:solidFill>
                  <a:srgbClr val="C00000"/>
                </a:solidFill>
              </a:rPr>
              <a:t>symbols, such as Accountancy or ICT. </a:t>
            </a:r>
            <a:r>
              <a:rPr lang="en-US" sz="1800" dirty="0" smtClean="0">
                <a:solidFill>
                  <a:srgbClr val="C00000"/>
                </a:solidFill>
              </a:rPr>
              <a:t>Also </a:t>
            </a:r>
            <a:r>
              <a:rPr lang="en-US" sz="1800" dirty="0" smtClean="0">
                <a:solidFill>
                  <a:srgbClr val="C00000"/>
                </a:solidFill>
              </a:rPr>
              <a:t>preferably at least </a:t>
            </a:r>
            <a:r>
              <a:rPr lang="en-US" sz="1800" dirty="0" smtClean="0">
                <a:solidFill>
                  <a:srgbClr val="C00000"/>
                </a:solidFill>
              </a:rPr>
              <a:t>some questions </a:t>
            </a:r>
            <a:r>
              <a:rPr lang="en-US" sz="1800" dirty="0" smtClean="0">
                <a:solidFill>
                  <a:srgbClr val="C00000"/>
                </a:solidFill>
              </a:rPr>
              <a:t>should be for </a:t>
            </a:r>
            <a:r>
              <a:rPr lang="en-US" sz="1800" dirty="0" smtClean="0">
                <a:solidFill>
                  <a:srgbClr val="C00000"/>
                </a:solidFill>
              </a:rPr>
              <a:t>NC(V</a:t>
            </a:r>
            <a:r>
              <a:rPr lang="en-US" sz="1800" dirty="0" smtClean="0">
                <a:solidFill>
                  <a:srgbClr val="C00000"/>
                </a:solidFill>
              </a:rPr>
              <a:t>) </a:t>
            </a:r>
            <a:r>
              <a:rPr lang="en-US" sz="1800" dirty="0" smtClean="0">
                <a:solidFill>
                  <a:srgbClr val="C00000"/>
                </a:solidFill>
              </a:rPr>
              <a:t>subjects, </a:t>
            </a:r>
            <a:r>
              <a:rPr lang="en-US" sz="1800" dirty="0" smtClean="0">
                <a:solidFill>
                  <a:srgbClr val="C00000"/>
                </a:solidFill>
              </a:rPr>
              <a:t>and </a:t>
            </a:r>
            <a:r>
              <a:rPr lang="en-US" sz="1800" dirty="0" smtClean="0">
                <a:solidFill>
                  <a:srgbClr val="C00000"/>
                </a:solidFill>
              </a:rPr>
              <a:t>some </a:t>
            </a:r>
            <a:r>
              <a:rPr lang="en-US" sz="1800" dirty="0" smtClean="0">
                <a:solidFill>
                  <a:srgbClr val="C00000"/>
                </a:solidFill>
              </a:rPr>
              <a:t>for </a:t>
            </a:r>
            <a:r>
              <a:rPr lang="en-US" sz="1800" dirty="0" err="1" smtClean="0">
                <a:solidFill>
                  <a:srgbClr val="C00000"/>
                </a:solidFill>
              </a:rPr>
              <a:t>Nated</a:t>
            </a:r>
            <a:r>
              <a:rPr lang="en-US" sz="1800" dirty="0" smtClean="0">
                <a:solidFill>
                  <a:srgbClr val="C00000"/>
                </a:solidFill>
              </a:rPr>
              <a:t> </a:t>
            </a:r>
            <a:r>
              <a:rPr lang="en-US" sz="1800" dirty="0" smtClean="0">
                <a:solidFill>
                  <a:srgbClr val="C00000"/>
                </a:solidFill>
              </a:rPr>
              <a:t>191 </a:t>
            </a:r>
            <a:r>
              <a:rPr lang="en-US" sz="1800" dirty="0" smtClean="0">
                <a:solidFill>
                  <a:srgbClr val="C00000"/>
                </a:solidFill>
              </a:rPr>
              <a:t>subjects. </a:t>
            </a:r>
          </a:p>
          <a:p>
            <a:pPr marL="180975" indent="0">
              <a:buNone/>
            </a:pPr>
            <a:r>
              <a:rPr lang="en-GB" sz="1800" dirty="0" smtClean="0">
                <a:solidFill>
                  <a:srgbClr val="C00000"/>
                </a:solidFill>
              </a:rPr>
              <a:t>Follow </a:t>
            </a:r>
            <a:r>
              <a:rPr lang="en-GB" sz="1800" dirty="0" smtClean="0">
                <a:solidFill>
                  <a:srgbClr val="C00000"/>
                </a:solidFill>
              </a:rPr>
              <a:t>this </a:t>
            </a:r>
            <a:r>
              <a:rPr lang="en-GB" sz="1800" dirty="0" smtClean="0">
                <a:solidFill>
                  <a:srgbClr val="C00000"/>
                </a:solidFill>
              </a:rPr>
              <a:t>activity </a:t>
            </a:r>
            <a:r>
              <a:rPr lang="en-GB" sz="1800" dirty="0" smtClean="0">
                <a:solidFill>
                  <a:srgbClr val="C00000"/>
                </a:solidFill>
              </a:rPr>
              <a:t>with a “Lecturer’s Comment”/Discussion.]</a:t>
            </a:r>
            <a:endParaRPr lang="en-ZA" sz="1800" dirty="0" smtClean="0">
              <a:solidFill>
                <a:srgbClr val="C00000"/>
              </a:solidFill>
            </a:endParaRPr>
          </a:p>
          <a:p>
            <a:pPr marL="0" indent="0">
              <a:buNone/>
            </a:pPr>
            <a:endParaRPr lang="en-ZA" sz="1600" dirty="0"/>
          </a:p>
        </p:txBody>
      </p:sp>
    </p:spTree>
    <p:extLst>
      <p:ext uri="{BB962C8B-B14F-4D97-AF65-F5344CB8AC3E}">
        <p14:creationId xmlns:p14="http://schemas.microsoft.com/office/powerpoint/2010/main" val="2929430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675"/>
            <a:ext cx="10515600" cy="720725"/>
          </a:xfrm>
          <a:solidFill>
            <a:srgbClr val="002060"/>
          </a:solidFill>
        </p:spPr>
        <p:txBody>
          <a:bodyPr>
            <a:normAutofit/>
          </a:bodyPr>
          <a:lstStyle/>
          <a:p>
            <a:r>
              <a:rPr lang="en-GB" sz="3200" b="1" dirty="0">
                <a:solidFill>
                  <a:schemeClr val="bg1"/>
                </a:solidFill>
              </a:rPr>
              <a:t>Unit 2: </a:t>
            </a:r>
            <a:r>
              <a:rPr lang="en-GB" sz="3200" b="1" dirty="0" smtClean="0">
                <a:solidFill>
                  <a:schemeClr val="bg1"/>
                </a:solidFill>
              </a:rPr>
              <a:t>The </a:t>
            </a:r>
            <a:r>
              <a:rPr lang="en-GB" sz="3200" b="1" dirty="0">
                <a:solidFill>
                  <a:schemeClr val="bg1"/>
                </a:solidFill>
              </a:rPr>
              <a:t>principles of</a:t>
            </a:r>
            <a:r>
              <a:rPr lang="en-GB" sz="3200" b="1" i="1" dirty="0">
                <a:solidFill>
                  <a:schemeClr val="bg1"/>
                </a:solidFill>
              </a:rPr>
              <a:t> </a:t>
            </a:r>
            <a:r>
              <a:rPr lang="en-GB" sz="3200" b="1" dirty="0">
                <a:solidFill>
                  <a:schemeClr val="bg1"/>
                </a:solidFill>
              </a:rPr>
              <a:t>effective </a:t>
            </a:r>
            <a:r>
              <a:rPr lang="en-GB" sz="3200" b="1" dirty="0" smtClean="0">
                <a:solidFill>
                  <a:schemeClr val="bg1"/>
                </a:solidFill>
              </a:rPr>
              <a:t>assessment (contd.)</a:t>
            </a:r>
            <a:endParaRPr lang="en-ZA" sz="2800" dirty="0">
              <a:solidFill>
                <a:schemeClr val="bg1"/>
              </a:solidFill>
              <a:latin typeface="+mn-lt"/>
            </a:endParaRPr>
          </a:p>
        </p:txBody>
      </p:sp>
      <p:sp>
        <p:nvSpPr>
          <p:cNvPr id="3" name="Content Placeholder 2"/>
          <p:cNvSpPr>
            <a:spLocks noGrp="1"/>
          </p:cNvSpPr>
          <p:nvPr>
            <p:ph idx="1"/>
          </p:nvPr>
        </p:nvSpPr>
        <p:spPr>
          <a:xfrm>
            <a:off x="838200" y="1076326"/>
            <a:ext cx="10515600" cy="5629274"/>
          </a:xfrm>
          <a:ln>
            <a:solidFill>
              <a:srgbClr val="0000FF"/>
            </a:solidFill>
          </a:ln>
        </p:spPr>
        <p:txBody>
          <a:bodyPr>
            <a:normAutofit/>
          </a:bodyPr>
          <a:lstStyle/>
          <a:p>
            <a:pPr marL="0" indent="0">
              <a:buNone/>
            </a:pPr>
            <a:r>
              <a:rPr lang="en-US" sz="2200" b="1" dirty="0"/>
              <a:t>Assignment 1</a:t>
            </a:r>
            <a:r>
              <a:rPr lang="en-US" sz="2200" dirty="0"/>
              <a:t>: </a:t>
            </a:r>
            <a:r>
              <a:rPr lang="en-US" sz="2200" dirty="0" smtClean="0"/>
              <a:t>(This is a </a:t>
            </a:r>
            <a:r>
              <a:rPr lang="en-US" sz="2200" dirty="0"/>
              <a:t>highly practical </a:t>
            </a:r>
            <a:r>
              <a:rPr lang="en-US" sz="2200" dirty="0" smtClean="0"/>
              <a:t>assignment, relevant </a:t>
            </a:r>
            <a:r>
              <a:rPr lang="en-US" sz="2200" dirty="0"/>
              <a:t>to LO </a:t>
            </a:r>
            <a:r>
              <a:rPr lang="en-US" sz="2200" dirty="0" smtClean="0"/>
              <a:t>2. Relative weight: 30</a:t>
            </a:r>
            <a:r>
              <a:rPr lang="en-US" sz="2200" dirty="0"/>
              <a:t>%. </a:t>
            </a:r>
            <a:r>
              <a:rPr lang="en-US" sz="2200" dirty="0" smtClean="0"/>
              <a:t>Tutor-marked</a:t>
            </a:r>
            <a:r>
              <a:rPr lang="en-US" sz="2200" dirty="0"/>
              <a:t>, </a:t>
            </a:r>
            <a:r>
              <a:rPr lang="en-US" sz="2200" dirty="0" smtClean="0"/>
              <a:t> but it is possible to treat it </a:t>
            </a:r>
            <a:r>
              <a:rPr lang="en-US" sz="2200" dirty="0"/>
              <a:t>as a purely formative, reflective, </a:t>
            </a:r>
            <a:r>
              <a:rPr lang="en-US" sz="2200" i="1" dirty="0" smtClean="0"/>
              <a:t>peer-assessed</a:t>
            </a:r>
            <a:r>
              <a:rPr lang="en-US" sz="2200" dirty="0" smtClean="0"/>
              <a:t> </a:t>
            </a:r>
            <a:r>
              <a:rPr lang="en-US" sz="2200" dirty="0"/>
              <a:t>activity, followed by </a:t>
            </a:r>
            <a:r>
              <a:rPr lang="en-GB" sz="2200" dirty="0"/>
              <a:t>a </a:t>
            </a:r>
            <a:r>
              <a:rPr lang="en-GB" sz="2200" dirty="0" smtClean="0"/>
              <a:t>discussion/lecturer’s comment.)</a:t>
            </a:r>
          </a:p>
          <a:p>
            <a:pPr marL="0" indent="0">
              <a:buNone/>
            </a:pPr>
            <a:r>
              <a:rPr lang="en-US" sz="2200" b="1" dirty="0" smtClean="0"/>
              <a:t>Instruction</a:t>
            </a:r>
            <a:r>
              <a:rPr lang="en-US" sz="2200" dirty="0" smtClean="0"/>
              <a:t>: Complete </a:t>
            </a:r>
            <a:r>
              <a:rPr lang="en-US" sz="2200" dirty="0"/>
              <a:t>the tutor-marked/self/peer-assessed assignment below:     </a:t>
            </a:r>
            <a:endParaRPr lang="en-US" sz="2200" dirty="0" smtClean="0"/>
          </a:p>
          <a:p>
            <a:pPr marL="457200" indent="-457200">
              <a:buAutoNum type="alphaLcParenBoth"/>
            </a:pPr>
            <a:r>
              <a:rPr lang="en-US" sz="2200" dirty="0"/>
              <a:t>D</a:t>
            </a:r>
            <a:r>
              <a:rPr lang="en-US" sz="2200" dirty="0" smtClean="0"/>
              <a:t>esign </a:t>
            </a:r>
            <a:r>
              <a:rPr lang="en-US" sz="2200" dirty="0"/>
              <a:t>a set of </a:t>
            </a:r>
            <a:r>
              <a:rPr lang="en-US" sz="2200" b="1" dirty="0"/>
              <a:t>three</a:t>
            </a:r>
            <a:r>
              <a:rPr lang="en-US" sz="2200" dirty="0"/>
              <a:t> TVET assessment activities that meet </a:t>
            </a:r>
            <a:r>
              <a:rPr lang="en-US" sz="2200" b="1" dirty="0"/>
              <a:t>at least five </a:t>
            </a:r>
            <a:r>
              <a:rPr lang="en-US" sz="2200" dirty="0"/>
              <a:t>of the key requirements of effective assessment. </a:t>
            </a:r>
            <a:endParaRPr lang="en-US" sz="2200" dirty="0" smtClean="0"/>
          </a:p>
          <a:p>
            <a:pPr marL="457200" indent="-457200">
              <a:buAutoNum type="alphaLcParenBoth"/>
            </a:pPr>
            <a:r>
              <a:rPr lang="en-US" sz="2200" dirty="0" smtClean="0"/>
              <a:t>Explain </a:t>
            </a:r>
            <a:r>
              <a:rPr lang="en-US" sz="2200" dirty="0"/>
              <a:t>in each case how these assessment activities </a:t>
            </a:r>
            <a:r>
              <a:rPr lang="en-US" sz="2200" i="1" dirty="0"/>
              <a:t>model</a:t>
            </a:r>
            <a:r>
              <a:rPr lang="en-US" sz="2200" dirty="0"/>
              <a:t> principles of effective assessment.</a:t>
            </a:r>
            <a:endParaRPr lang="en-ZA" sz="2200" dirty="0"/>
          </a:p>
          <a:p>
            <a:pPr marL="0" indent="0">
              <a:buNone/>
            </a:pPr>
            <a:endParaRPr lang="en-ZA" sz="2000" dirty="0"/>
          </a:p>
        </p:txBody>
      </p:sp>
    </p:spTree>
    <p:extLst>
      <p:ext uri="{BB962C8B-B14F-4D97-AF65-F5344CB8AC3E}">
        <p14:creationId xmlns:p14="http://schemas.microsoft.com/office/powerpoint/2010/main" val="1337709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0"/>
            <a:ext cx="11296650" cy="657225"/>
          </a:xfrm>
          <a:solidFill>
            <a:srgbClr val="002060"/>
          </a:solidFill>
        </p:spPr>
        <p:txBody>
          <a:bodyPr>
            <a:normAutofit/>
          </a:bodyPr>
          <a:lstStyle/>
          <a:p>
            <a:r>
              <a:rPr lang="en-GB" sz="3200" b="1" dirty="0">
                <a:solidFill>
                  <a:schemeClr val="bg1"/>
                </a:solidFill>
              </a:rPr>
              <a:t>Unit </a:t>
            </a:r>
            <a:r>
              <a:rPr lang="en-GB" sz="3200" b="1" dirty="0" smtClean="0">
                <a:solidFill>
                  <a:schemeClr val="bg1"/>
                </a:solidFill>
              </a:rPr>
              <a:t>3: </a:t>
            </a:r>
            <a:r>
              <a:rPr lang="en-GB" sz="3200" b="1" u="sng" dirty="0">
                <a:solidFill>
                  <a:schemeClr val="bg1"/>
                </a:solidFill>
              </a:rPr>
              <a:t>Feedback to </a:t>
            </a:r>
            <a:r>
              <a:rPr lang="en-GB" sz="3200" b="1" u="sng" dirty="0" smtClean="0">
                <a:solidFill>
                  <a:schemeClr val="bg1"/>
                </a:solidFill>
              </a:rPr>
              <a:t>students</a:t>
            </a:r>
            <a:r>
              <a:rPr lang="en-GB" sz="3200" b="1" dirty="0" smtClean="0">
                <a:solidFill>
                  <a:schemeClr val="bg1"/>
                </a:solidFill>
              </a:rPr>
              <a:t>, </a:t>
            </a:r>
            <a:r>
              <a:rPr lang="en-GB" sz="3200" b="1" dirty="0">
                <a:solidFill>
                  <a:schemeClr val="bg1"/>
                </a:solidFill>
              </a:rPr>
              <a:t>rubrics, and standards in assessment</a:t>
            </a:r>
            <a:endParaRPr lang="en-ZA" sz="2800" dirty="0">
              <a:solidFill>
                <a:schemeClr val="bg1"/>
              </a:solidFill>
              <a:latin typeface="+mn-lt"/>
            </a:endParaRPr>
          </a:p>
        </p:txBody>
      </p:sp>
      <p:sp>
        <p:nvSpPr>
          <p:cNvPr id="3" name="Content Placeholder 2"/>
          <p:cNvSpPr>
            <a:spLocks noGrp="1"/>
          </p:cNvSpPr>
          <p:nvPr>
            <p:ph idx="1"/>
          </p:nvPr>
        </p:nvSpPr>
        <p:spPr>
          <a:xfrm>
            <a:off x="838200" y="657226"/>
            <a:ext cx="10515600" cy="6086474"/>
          </a:xfrm>
          <a:ln>
            <a:solidFill>
              <a:srgbClr val="0000FF"/>
            </a:solidFill>
          </a:ln>
        </p:spPr>
        <p:txBody>
          <a:bodyPr>
            <a:noAutofit/>
          </a:bodyPr>
          <a:lstStyle/>
          <a:p>
            <a:pPr marL="0" lvl="0" indent="0">
              <a:buNone/>
            </a:pPr>
            <a:r>
              <a:rPr lang="en-GB" sz="2000" b="1" dirty="0"/>
              <a:t>LO3: </a:t>
            </a:r>
            <a:r>
              <a:rPr lang="en-GB" sz="2000" dirty="0"/>
              <a:t>When you have completed this course, you should be able to give </a:t>
            </a:r>
            <a:r>
              <a:rPr lang="en-GB" sz="2000" u="sng" dirty="0"/>
              <a:t>effective feedback </a:t>
            </a:r>
            <a:r>
              <a:rPr lang="en-GB" sz="2000" dirty="0"/>
              <a:t>on assignments, and design as well as understand </a:t>
            </a:r>
            <a:r>
              <a:rPr lang="en-GB" sz="2000" u="sng" dirty="0"/>
              <a:t>effective assessment </a:t>
            </a:r>
            <a:r>
              <a:rPr lang="en-GB" sz="2000" u="sng" dirty="0" smtClean="0"/>
              <a:t>matrices.</a:t>
            </a:r>
            <a:endParaRPr lang="en-ZA" sz="2000" dirty="0"/>
          </a:p>
          <a:p>
            <a:pPr marL="0" indent="0">
              <a:buNone/>
            </a:pPr>
            <a:r>
              <a:rPr lang="en-US" sz="2000" dirty="0" smtClean="0"/>
              <a:t>This </a:t>
            </a:r>
            <a:r>
              <a:rPr lang="en-US" sz="2000" dirty="0"/>
              <a:t>unit picks up on the important principle of effective assessment: providing </a:t>
            </a:r>
            <a:r>
              <a:rPr lang="en-US" sz="2000" b="1" dirty="0"/>
              <a:t>effective feedback</a:t>
            </a:r>
            <a:r>
              <a:rPr lang="en-US" sz="2000" dirty="0"/>
              <a:t> which we looked at briefly in Unit 2, and provides advice on the do’s and don’ts of feedback. It then goes on to focus on designing good </a:t>
            </a:r>
            <a:r>
              <a:rPr lang="en-US" sz="2000" b="1" dirty="0"/>
              <a:t>rubrics</a:t>
            </a:r>
            <a:r>
              <a:rPr lang="en-US" sz="2000" dirty="0"/>
              <a:t>, which, in addition to providing ready-made “feedback” to students, should actually guide them in the right direction </a:t>
            </a:r>
            <a:r>
              <a:rPr lang="en-US" sz="2000" i="1" dirty="0"/>
              <a:t>before</a:t>
            </a:r>
            <a:r>
              <a:rPr lang="en-US" sz="2000" dirty="0"/>
              <a:t> they start on an assessed </a:t>
            </a:r>
            <a:r>
              <a:rPr lang="en-US" sz="2000" dirty="0" smtClean="0"/>
              <a:t>activity</a:t>
            </a:r>
          </a:p>
          <a:p>
            <a:pPr marL="0" indent="0">
              <a:buNone/>
            </a:pPr>
            <a:r>
              <a:rPr lang="en-GB" sz="2000" b="1" dirty="0" smtClean="0"/>
              <a:t>3.1: </a:t>
            </a:r>
            <a:r>
              <a:rPr lang="en-GB" sz="2000" b="1" dirty="0"/>
              <a:t>Feedback to </a:t>
            </a:r>
            <a:r>
              <a:rPr lang="en-GB" sz="2000" b="1" dirty="0" smtClean="0"/>
              <a:t>Students: Do’s </a:t>
            </a:r>
            <a:r>
              <a:rPr lang="en-GB" sz="2000" b="1" dirty="0"/>
              <a:t>and </a:t>
            </a:r>
            <a:r>
              <a:rPr lang="en-GB" sz="2000" b="1" dirty="0" smtClean="0"/>
              <a:t>Don’ts</a:t>
            </a:r>
            <a:r>
              <a:rPr lang="en-GB" sz="2000" dirty="0" smtClean="0"/>
              <a:t> </a:t>
            </a:r>
          </a:p>
          <a:p>
            <a:pPr marL="0" indent="0">
              <a:buNone/>
            </a:pPr>
            <a:r>
              <a:rPr lang="en-US" sz="2000" dirty="0"/>
              <a:t>This </a:t>
            </a:r>
            <a:r>
              <a:rPr lang="en-US" sz="2000" dirty="0" smtClean="0"/>
              <a:t>focuses </a:t>
            </a:r>
            <a:r>
              <a:rPr lang="en-US" sz="2000" dirty="0"/>
              <a:t>on the important matter of providing</a:t>
            </a:r>
            <a:r>
              <a:rPr lang="en-US" sz="2000" b="1" dirty="0"/>
              <a:t> effective feedback </a:t>
            </a:r>
            <a:r>
              <a:rPr lang="en-US" sz="2000" dirty="0"/>
              <a:t>on student assessment tasks.</a:t>
            </a:r>
            <a:endParaRPr lang="en-ZA" sz="2000" dirty="0"/>
          </a:p>
          <a:p>
            <a:pPr marL="0" indent="0">
              <a:buNone/>
            </a:pPr>
            <a:r>
              <a:rPr lang="en-US" sz="2000" b="1" dirty="0"/>
              <a:t>Activity </a:t>
            </a:r>
            <a:r>
              <a:rPr lang="en-US" sz="2000" b="1" dirty="0" smtClean="0"/>
              <a:t>(h)</a:t>
            </a:r>
            <a:r>
              <a:rPr lang="en-US" sz="2000" dirty="0" smtClean="0"/>
              <a:t>: Carefully </a:t>
            </a:r>
            <a:r>
              <a:rPr lang="en-US" sz="2000" dirty="0"/>
              <a:t>read Readings </a:t>
            </a:r>
            <a:r>
              <a:rPr lang="en-US" sz="2000" dirty="0" smtClean="0"/>
              <a:t>D </a:t>
            </a:r>
            <a:r>
              <a:rPr lang="en-US" sz="2000" dirty="0"/>
              <a:t>and </a:t>
            </a:r>
            <a:r>
              <a:rPr lang="en-US" sz="2000" dirty="0" smtClean="0"/>
              <a:t>E </a:t>
            </a:r>
            <a:r>
              <a:rPr lang="en-US" sz="2000" dirty="0"/>
              <a:t>on </a:t>
            </a:r>
            <a:r>
              <a:rPr lang="en-US" sz="2000" b="1" dirty="0"/>
              <a:t>effective </a:t>
            </a:r>
            <a:r>
              <a:rPr lang="en-US" sz="2000" b="1" dirty="0" smtClean="0"/>
              <a:t>feedback, </a:t>
            </a:r>
            <a:r>
              <a:rPr lang="en-US" sz="2000" dirty="0" smtClean="0"/>
              <a:t>then </a:t>
            </a:r>
            <a:r>
              <a:rPr lang="en-US" sz="2000" dirty="0"/>
              <a:t>complete the self-assessed multiple choice quiz on effective feedback </a:t>
            </a:r>
            <a:endParaRPr lang="en-ZA" sz="2000" dirty="0"/>
          </a:p>
          <a:p>
            <a:pPr marL="0" indent="0">
              <a:buNone/>
            </a:pPr>
            <a:r>
              <a:rPr lang="en-US" sz="2000" b="1" dirty="0" smtClean="0"/>
              <a:t>Resources: </a:t>
            </a:r>
            <a:r>
              <a:rPr lang="en-US" sz="2000" dirty="0"/>
              <a:t>Readings </a:t>
            </a:r>
            <a:r>
              <a:rPr lang="en-US" sz="2000" dirty="0" smtClean="0"/>
              <a:t>D </a:t>
            </a:r>
            <a:r>
              <a:rPr lang="en-US" sz="2000" dirty="0"/>
              <a:t>and </a:t>
            </a:r>
            <a:r>
              <a:rPr lang="en-US" sz="2000" dirty="0" smtClean="0"/>
              <a:t>E </a:t>
            </a:r>
            <a:r>
              <a:rPr lang="en-US" sz="2000" dirty="0"/>
              <a:t>on the importance and characteristics of </a:t>
            </a:r>
            <a:r>
              <a:rPr lang="en-US" sz="2000" b="1" dirty="0" smtClean="0"/>
              <a:t>effective </a:t>
            </a:r>
            <a:r>
              <a:rPr lang="en-US" sz="2000" b="1" dirty="0"/>
              <a:t>feedback</a:t>
            </a:r>
            <a:r>
              <a:rPr lang="en-US" sz="2000" dirty="0"/>
              <a:t> </a:t>
            </a:r>
            <a:r>
              <a:rPr lang="en-US" sz="1800" dirty="0" smtClean="0">
                <a:solidFill>
                  <a:srgbClr val="FF0000"/>
                </a:solidFill>
              </a:rPr>
              <a:t>[To </a:t>
            </a:r>
            <a:r>
              <a:rPr lang="en-US" sz="1800" dirty="0">
                <a:solidFill>
                  <a:srgbClr val="FF0000"/>
                </a:solidFill>
              </a:rPr>
              <a:t>be written </a:t>
            </a:r>
            <a:r>
              <a:rPr lang="en-GB" sz="1800" dirty="0">
                <a:solidFill>
                  <a:srgbClr val="FF0000"/>
                </a:solidFill>
              </a:rPr>
              <a:t>by materials developers </a:t>
            </a:r>
            <a:r>
              <a:rPr lang="en-US" sz="1800" dirty="0" smtClean="0">
                <a:solidFill>
                  <a:srgbClr val="FF0000"/>
                </a:solidFill>
              </a:rPr>
              <a:t>based </a:t>
            </a:r>
            <a:r>
              <a:rPr lang="en-US" sz="1800" dirty="0">
                <a:solidFill>
                  <a:srgbClr val="FF0000"/>
                </a:solidFill>
              </a:rPr>
              <a:t>on </a:t>
            </a:r>
            <a:r>
              <a:rPr lang="en-US" sz="1800" dirty="0" err="1">
                <a:solidFill>
                  <a:srgbClr val="FF0000"/>
                </a:solidFill>
              </a:rPr>
              <a:t>PPts</a:t>
            </a:r>
            <a:r>
              <a:rPr lang="en-US" sz="1800" dirty="0">
                <a:solidFill>
                  <a:srgbClr val="FF0000"/>
                </a:solidFill>
              </a:rPr>
              <a:t> “</a:t>
            </a:r>
            <a:r>
              <a:rPr lang="en-GB" sz="1800" dirty="0">
                <a:solidFill>
                  <a:srgbClr val="FF0000"/>
                </a:solidFill>
              </a:rPr>
              <a:t>Why is effective feedback so critical in teaching and learning?</a:t>
            </a:r>
            <a:r>
              <a:rPr lang="en-US" sz="1800" dirty="0">
                <a:solidFill>
                  <a:srgbClr val="FF0000"/>
                </a:solidFill>
              </a:rPr>
              <a:t>” and “Formative Feedback</a:t>
            </a:r>
            <a:r>
              <a:rPr lang="en-US" sz="1800" dirty="0" smtClean="0">
                <a:solidFill>
                  <a:srgbClr val="FF0000"/>
                </a:solidFill>
              </a:rPr>
              <a:t>” </a:t>
            </a:r>
            <a:r>
              <a:rPr lang="en-US" sz="1800" dirty="0">
                <a:solidFill>
                  <a:srgbClr val="FF0000"/>
                </a:solidFill>
              </a:rPr>
              <a:t>(</a:t>
            </a:r>
            <a:r>
              <a:rPr lang="en-US" sz="1800" dirty="0" smtClean="0">
                <a:solidFill>
                  <a:srgbClr val="FF0000"/>
                </a:solidFill>
              </a:rPr>
              <a:t>Both </a:t>
            </a:r>
            <a:r>
              <a:rPr lang="en-US" sz="1800" dirty="0">
                <a:solidFill>
                  <a:srgbClr val="FF0000"/>
                </a:solidFill>
              </a:rPr>
              <a:t>OER: CC BY NC </a:t>
            </a:r>
            <a:r>
              <a:rPr lang="en-US" sz="1800" dirty="0" smtClean="0">
                <a:solidFill>
                  <a:srgbClr val="FF0000"/>
                </a:solidFill>
              </a:rPr>
              <a:t>SA). Search </a:t>
            </a:r>
            <a:r>
              <a:rPr lang="en-US" sz="1800" dirty="0">
                <a:solidFill>
                  <a:srgbClr val="FF0000"/>
                </a:solidFill>
              </a:rPr>
              <a:t>for one or two readings which make most of the points made in the </a:t>
            </a:r>
            <a:r>
              <a:rPr lang="en-US" sz="1800" dirty="0" err="1">
                <a:solidFill>
                  <a:srgbClr val="FF0000"/>
                </a:solidFill>
              </a:rPr>
              <a:t>PPts</a:t>
            </a:r>
            <a:r>
              <a:rPr lang="en-US" sz="1800" dirty="0">
                <a:solidFill>
                  <a:srgbClr val="FF0000"/>
                </a:solidFill>
              </a:rPr>
              <a:t>, to be used either as Readings C and D or as sources of quotations to add to these purpose-written readings. </a:t>
            </a:r>
            <a:endParaRPr lang="en-ZA" sz="1800" dirty="0">
              <a:solidFill>
                <a:srgbClr val="FF0000"/>
              </a:solidFill>
            </a:endParaRPr>
          </a:p>
          <a:p>
            <a:pPr marL="0" indent="0">
              <a:spcBef>
                <a:spcPts val="600"/>
              </a:spcBef>
              <a:buNone/>
            </a:pPr>
            <a:r>
              <a:rPr lang="en-US" sz="1800" dirty="0" smtClean="0">
                <a:solidFill>
                  <a:srgbClr val="FF0000"/>
                </a:solidFill>
              </a:rPr>
              <a:t>The </a:t>
            </a:r>
            <a:r>
              <a:rPr lang="en-US" sz="1800" dirty="0">
                <a:solidFill>
                  <a:srgbClr val="FF0000"/>
                </a:solidFill>
              </a:rPr>
              <a:t>self-assessed multiple choice quiz on effective </a:t>
            </a:r>
            <a:r>
              <a:rPr lang="en-US" sz="1800" dirty="0" smtClean="0">
                <a:solidFill>
                  <a:srgbClr val="FF0000"/>
                </a:solidFill>
              </a:rPr>
              <a:t>feedback</a:t>
            </a:r>
            <a:r>
              <a:rPr lang="en-US" sz="1800" dirty="0">
                <a:solidFill>
                  <a:srgbClr val="FF0000"/>
                </a:solidFill>
              </a:rPr>
              <a:t> </a:t>
            </a:r>
            <a:r>
              <a:rPr lang="en-US" sz="1800" dirty="0" smtClean="0">
                <a:solidFill>
                  <a:srgbClr val="FF0000"/>
                </a:solidFill>
              </a:rPr>
              <a:t>should </a:t>
            </a:r>
            <a:r>
              <a:rPr lang="en-US" sz="1800" dirty="0">
                <a:solidFill>
                  <a:srgbClr val="FF0000"/>
                </a:solidFill>
              </a:rPr>
              <a:t>be easy to </a:t>
            </a:r>
            <a:r>
              <a:rPr lang="en-US" sz="1800" dirty="0" smtClean="0">
                <a:solidFill>
                  <a:srgbClr val="FF0000"/>
                </a:solidFill>
              </a:rPr>
              <a:t>develop on </a:t>
            </a:r>
            <a:r>
              <a:rPr lang="en-US" sz="1800" dirty="0">
                <a:solidFill>
                  <a:srgbClr val="FF0000"/>
                </a:solidFill>
              </a:rPr>
              <a:t>the basis of the </a:t>
            </a:r>
            <a:r>
              <a:rPr lang="en-US" sz="1800" dirty="0" smtClean="0">
                <a:solidFill>
                  <a:srgbClr val="FF0000"/>
                </a:solidFill>
              </a:rPr>
              <a:t>two </a:t>
            </a:r>
            <a:r>
              <a:rPr lang="en-US" sz="1800" dirty="0" err="1" smtClean="0">
                <a:solidFill>
                  <a:srgbClr val="FF0000"/>
                </a:solidFill>
              </a:rPr>
              <a:t>PPts</a:t>
            </a:r>
            <a:r>
              <a:rPr lang="en-US" sz="1800" dirty="0">
                <a:solidFill>
                  <a:srgbClr val="FF0000"/>
                </a:solidFill>
              </a:rPr>
              <a:t>, and the model of the other multiple choice quizzes </a:t>
            </a:r>
            <a:r>
              <a:rPr lang="en-US" sz="1800" dirty="0" smtClean="0">
                <a:solidFill>
                  <a:srgbClr val="FF0000"/>
                </a:solidFill>
              </a:rPr>
              <a:t>already set in Units 1 and 2.</a:t>
            </a:r>
            <a:endParaRPr lang="en-GB" sz="1800" b="1" dirty="0" smtClean="0"/>
          </a:p>
        </p:txBody>
      </p:sp>
    </p:spTree>
    <p:extLst>
      <p:ext uri="{BB962C8B-B14F-4D97-AF65-F5344CB8AC3E}">
        <p14:creationId xmlns:p14="http://schemas.microsoft.com/office/powerpoint/2010/main" val="3203953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412" y="142876"/>
            <a:ext cx="11687175" cy="723900"/>
          </a:xfrm>
          <a:solidFill>
            <a:srgbClr val="002060"/>
          </a:solidFill>
        </p:spPr>
        <p:txBody>
          <a:bodyPr>
            <a:normAutofit fontScale="90000"/>
          </a:bodyPr>
          <a:lstStyle/>
          <a:p>
            <a:r>
              <a:rPr lang="en-GB" sz="3200" b="1" dirty="0">
                <a:solidFill>
                  <a:schemeClr val="bg1"/>
                </a:solidFill>
              </a:rPr>
              <a:t>Unit </a:t>
            </a:r>
            <a:r>
              <a:rPr lang="en-GB" sz="3200" b="1" dirty="0" smtClean="0">
                <a:solidFill>
                  <a:schemeClr val="bg1"/>
                </a:solidFill>
              </a:rPr>
              <a:t>3: </a:t>
            </a:r>
            <a:r>
              <a:rPr lang="en-GB" sz="3200" b="1" dirty="0">
                <a:solidFill>
                  <a:schemeClr val="bg1"/>
                </a:solidFill>
              </a:rPr>
              <a:t>Feedback to </a:t>
            </a:r>
            <a:r>
              <a:rPr lang="en-GB" sz="3200" b="1" dirty="0" smtClean="0">
                <a:solidFill>
                  <a:schemeClr val="bg1"/>
                </a:solidFill>
              </a:rPr>
              <a:t>students, </a:t>
            </a:r>
            <a:r>
              <a:rPr lang="en-GB" sz="3200" b="1" u="sng" dirty="0" smtClean="0">
                <a:solidFill>
                  <a:schemeClr val="bg1"/>
                </a:solidFill>
              </a:rPr>
              <a:t>rubrics</a:t>
            </a:r>
            <a:r>
              <a:rPr lang="en-GB" sz="3200" b="1" dirty="0">
                <a:solidFill>
                  <a:schemeClr val="bg1"/>
                </a:solidFill>
              </a:rPr>
              <a:t> </a:t>
            </a:r>
            <a:r>
              <a:rPr lang="en-GB" sz="3200" b="1" dirty="0" smtClean="0">
                <a:solidFill>
                  <a:schemeClr val="bg1"/>
                </a:solidFill>
              </a:rPr>
              <a:t>&amp; standards </a:t>
            </a:r>
            <a:r>
              <a:rPr lang="en-GB" sz="3200" b="1" dirty="0">
                <a:solidFill>
                  <a:schemeClr val="bg1"/>
                </a:solidFill>
              </a:rPr>
              <a:t>in </a:t>
            </a:r>
            <a:r>
              <a:rPr lang="en-GB" sz="3200" b="1" dirty="0" smtClean="0">
                <a:solidFill>
                  <a:schemeClr val="bg1"/>
                </a:solidFill>
              </a:rPr>
              <a:t>assessment (contd.)</a:t>
            </a:r>
            <a:endParaRPr lang="en-ZA" sz="2800" dirty="0">
              <a:solidFill>
                <a:schemeClr val="bg1"/>
              </a:solidFill>
              <a:latin typeface="+mn-lt"/>
            </a:endParaRPr>
          </a:p>
        </p:txBody>
      </p:sp>
      <p:sp>
        <p:nvSpPr>
          <p:cNvPr id="3" name="Content Placeholder 2"/>
          <p:cNvSpPr>
            <a:spLocks noGrp="1"/>
          </p:cNvSpPr>
          <p:nvPr>
            <p:ph idx="1"/>
          </p:nvPr>
        </p:nvSpPr>
        <p:spPr>
          <a:xfrm>
            <a:off x="457200" y="1076326"/>
            <a:ext cx="11220450" cy="5629274"/>
          </a:xfrm>
          <a:ln>
            <a:solidFill>
              <a:srgbClr val="0000FF"/>
            </a:solidFill>
          </a:ln>
        </p:spPr>
        <p:txBody>
          <a:bodyPr>
            <a:normAutofit/>
          </a:bodyPr>
          <a:lstStyle/>
          <a:p>
            <a:pPr marL="0" indent="0">
              <a:buNone/>
            </a:pPr>
            <a:r>
              <a:rPr lang="en-GB" sz="2000" b="1" dirty="0" smtClean="0"/>
              <a:t>3.2: Structuring assessment: rubrics and checklists</a:t>
            </a:r>
          </a:p>
          <a:p>
            <a:pPr marL="0" indent="0">
              <a:buNone/>
            </a:pPr>
            <a:r>
              <a:rPr lang="en-GB" sz="2000" b="1" dirty="0" smtClean="0"/>
              <a:t>Resource: Reading F: </a:t>
            </a:r>
            <a:r>
              <a:rPr lang="en-US" sz="2000" dirty="0"/>
              <a:t>Rubrics and other assessment </a:t>
            </a:r>
            <a:r>
              <a:rPr lang="en-US" sz="2000" dirty="0" smtClean="0"/>
              <a:t>matrices </a:t>
            </a:r>
            <a:r>
              <a:rPr lang="en-US" sz="2000" dirty="0"/>
              <a:t>[OER: CC BY NC SA] </a:t>
            </a:r>
            <a:endParaRPr lang="en-GB" sz="2000" dirty="0" smtClean="0"/>
          </a:p>
          <a:p>
            <a:pPr marL="0" indent="0">
              <a:buNone/>
            </a:pPr>
            <a:r>
              <a:rPr lang="en-US" sz="2000" dirty="0"/>
              <a:t>Carefully study </a:t>
            </a:r>
            <a:r>
              <a:rPr lang="en-GB" sz="2000" dirty="0"/>
              <a:t>Reading </a:t>
            </a:r>
            <a:r>
              <a:rPr lang="en-GB" sz="2000" dirty="0" smtClean="0"/>
              <a:t>F</a:t>
            </a:r>
            <a:r>
              <a:rPr lang="en-US" sz="2000" dirty="0" smtClean="0"/>
              <a:t>, </a:t>
            </a:r>
            <a:r>
              <a:rPr lang="en-US" sz="2000" dirty="0"/>
              <a:t>and </a:t>
            </a:r>
            <a:r>
              <a:rPr lang="en-GB" sz="2000" dirty="0"/>
              <a:t>examine the examples of rubrics provided, with their accompanying comments. </a:t>
            </a:r>
            <a:endParaRPr lang="en-ZA" sz="2000" dirty="0"/>
          </a:p>
          <a:p>
            <a:pPr marL="0" indent="0">
              <a:buNone/>
            </a:pPr>
            <a:r>
              <a:rPr lang="en-GB" sz="2000" b="1" dirty="0"/>
              <a:t>Activity </a:t>
            </a:r>
            <a:r>
              <a:rPr lang="en-GB" sz="2000" b="1" dirty="0" smtClean="0"/>
              <a:t>(i)</a:t>
            </a:r>
            <a:r>
              <a:rPr lang="en-GB" sz="2000" dirty="0" smtClean="0"/>
              <a:t>: </a:t>
            </a:r>
            <a:r>
              <a:rPr lang="en-GB" sz="2000" dirty="0"/>
              <a:t>Fill in the blank cells in the fourth </a:t>
            </a:r>
            <a:r>
              <a:rPr lang="en-GB" sz="2000" dirty="0" smtClean="0"/>
              <a:t>rubric.</a:t>
            </a:r>
          </a:p>
          <a:p>
            <a:pPr marL="0" indent="0">
              <a:buNone/>
            </a:pPr>
            <a:r>
              <a:rPr lang="en-GB" sz="2000" b="1" dirty="0" smtClean="0"/>
              <a:t>Activity (j)</a:t>
            </a:r>
            <a:r>
              <a:rPr lang="en-GB" sz="2000" dirty="0" smtClean="0"/>
              <a:t>: </a:t>
            </a:r>
            <a:r>
              <a:rPr lang="en-GB" sz="2000" dirty="0"/>
              <a:t>Explain </a:t>
            </a:r>
            <a:r>
              <a:rPr lang="en-GB" sz="2000" dirty="0" smtClean="0"/>
              <a:t>the shortcomings in the </a:t>
            </a:r>
            <a:r>
              <a:rPr lang="en-GB" sz="2000" dirty="0"/>
              <a:t>two </a:t>
            </a:r>
            <a:r>
              <a:rPr lang="en-GB" sz="2000" b="1" dirty="0"/>
              <a:t>rubrics</a:t>
            </a:r>
            <a:r>
              <a:rPr lang="en-GB" sz="2000" dirty="0"/>
              <a:t> </a:t>
            </a:r>
            <a:r>
              <a:rPr lang="en-GB" sz="2000" dirty="0" smtClean="0"/>
              <a:t>provided. </a:t>
            </a:r>
            <a:endParaRPr lang="en-ZA" sz="2000" dirty="0"/>
          </a:p>
          <a:p>
            <a:pPr marL="0" indent="0">
              <a:buNone/>
            </a:pPr>
            <a:r>
              <a:rPr lang="en-GB" sz="2000" b="1" dirty="0" smtClean="0"/>
              <a:t>Chat:</a:t>
            </a:r>
            <a:r>
              <a:rPr lang="en-GB" sz="2000" dirty="0" smtClean="0"/>
              <a:t> Now </a:t>
            </a:r>
            <a:r>
              <a:rPr lang="en-GB" sz="2000" dirty="0"/>
              <a:t>discuss in groups/online </a:t>
            </a:r>
            <a:r>
              <a:rPr lang="en-GB" sz="2000" dirty="0" smtClean="0"/>
              <a:t>chat room</a:t>
            </a:r>
            <a:r>
              <a:rPr lang="en-GB" sz="2000" dirty="0"/>
              <a:t>, with the requirement that the small discussion group or chat group attempts to reach </a:t>
            </a:r>
            <a:r>
              <a:rPr lang="en-GB" sz="2000" i="1" dirty="0"/>
              <a:t>consensus</a:t>
            </a:r>
            <a:r>
              <a:rPr lang="en-GB" sz="2000" dirty="0"/>
              <a:t> on their responses, either </a:t>
            </a:r>
            <a:r>
              <a:rPr lang="en-GB" sz="2000" dirty="0" smtClean="0"/>
              <a:t>in face-to-face groups </a:t>
            </a:r>
            <a:r>
              <a:rPr lang="en-GB" sz="2000" dirty="0"/>
              <a:t>or </a:t>
            </a:r>
            <a:r>
              <a:rPr lang="en-GB" sz="2000" dirty="0" smtClean="0"/>
              <a:t>the online chat room. </a:t>
            </a:r>
            <a:endParaRPr lang="en-ZA" sz="2000" dirty="0"/>
          </a:p>
          <a:p>
            <a:pPr marL="0" indent="0">
              <a:buNone/>
            </a:pPr>
            <a:r>
              <a:rPr lang="en-GB" sz="2000" dirty="0" smtClean="0"/>
              <a:t>Finally</a:t>
            </a:r>
            <a:r>
              <a:rPr lang="en-GB" sz="2000" dirty="0"/>
              <a:t>, these responses may be compared with the comment provided by the course </a:t>
            </a:r>
            <a:r>
              <a:rPr lang="en-GB" sz="2000" dirty="0" smtClean="0"/>
              <a:t>writer, and discuss further. </a:t>
            </a:r>
          </a:p>
          <a:p>
            <a:pPr marL="0" indent="0">
              <a:buNone/>
            </a:pPr>
            <a:r>
              <a:rPr lang="en-GB" sz="2000" b="1" dirty="0" smtClean="0"/>
              <a:t>Further OER resources: </a:t>
            </a:r>
            <a:r>
              <a:rPr lang="en-GB" sz="2000" dirty="0" smtClean="0"/>
              <a:t>(If possible, find an OER rubric on a technical task – these are rare)</a:t>
            </a:r>
          </a:p>
          <a:p>
            <a:pPr marL="0" indent="0">
              <a:buNone/>
            </a:pPr>
            <a:r>
              <a:rPr lang="en-GB" sz="2000" dirty="0" smtClean="0"/>
              <a:t>“Rubrics: Why </a:t>
            </a:r>
            <a:r>
              <a:rPr lang="en-GB" sz="2000" dirty="0"/>
              <a:t>use them? Why embrace</a:t>
            </a:r>
            <a:r>
              <a:rPr lang="en-GB" sz="2000" dirty="0" smtClean="0"/>
              <a:t>?” </a:t>
            </a:r>
            <a:r>
              <a:rPr lang="en-GB" sz="2000" dirty="0"/>
              <a:t>By Mia Mac </a:t>
            </a:r>
            <a:r>
              <a:rPr lang="en-GB" sz="2000" dirty="0" err="1"/>
              <a:t>Meekin</a:t>
            </a:r>
            <a:r>
              <a:rPr lang="en-GB" sz="2000" dirty="0"/>
              <a:t>, Pinterest [OER</a:t>
            </a:r>
            <a:r>
              <a:rPr lang="en-GB" sz="2000" dirty="0" smtClean="0"/>
              <a:t>]</a:t>
            </a:r>
            <a:endParaRPr lang="en-GB" sz="2000" dirty="0"/>
          </a:p>
        </p:txBody>
      </p:sp>
    </p:spTree>
    <p:extLst>
      <p:ext uri="{BB962C8B-B14F-4D97-AF65-F5344CB8AC3E}">
        <p14:creationId xmlns:p14="http://schemas.microsoft.com/office/powerpoint/2010/main" val="2422424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412" y="0"/>
            <a:ext cx="11687175" cy="1019174"/>
          </a:xfrm>
          <a:solidFill>
            <a:srgbClr val="002060"/>
          </a:solidFill>
        </p:spPr>
        <p:txBody>
          <a:bodyPr>
            <a:normAutofit/>
          </a:bodyPr>
          <a:lstStyle/>
          <a:p>
            <a:r>
              <a:rPr lang="en-GB" sz="3200" b="1" dirty="0">
                <a:solidFill>
                  <a:schemeClr val="bg1"/>
                </a:solidFill>
              </a:rPr>
              <a:t>Unit 4: Standards in assessment; and Using assessment data to improve teaching and learning</a:t>
            </a:r>
            <a:endParaRPr lang="en-ZA" sz="2800" dirty="0">
              <a:solidFill>
                <a:schemeClr val="bg1"/>
              </a:solidFill>
              <a:latin typeface="+mn-lt"/>
            </a:endParaRPr>
          </a:p>
        </p:txBody>
      </p:sp>
      <p:sp>
        <p:nvSpPr>
          <p:cNvPr id="3" name="Content Placeholder 2"/>
          <p:cNvSpPr>
            <a:spLocks noGrp="1"/>
          </p:cNvSpPr>
          <p:nvPr>
            <p:ph idx="1"/>
          </p:nvPr>
        </p:nvSpPr>
        <p:spPr>
          <a:xfrm>
            <a:off x="352425" y="1114425"/>
            <a:ext cx="11487150" cy="5591175"/>
          </a:xfrm>
          <a:ln>
            <a:solidFill>
              <a:srgbClr val="0000FF"/>
            </a:solidFill>
          </a:ln>
        </p:spPr>
        <p:txBody>
          <a:bodyPr>
            <a:normAutofit fontScale="85000" lnSpcReduction="20000"/>
          </a:bodyPr>
          <a:lstStyle/>
          <a:p>
            <a:pPr marL="0" indent="0">
              <a:buNone/>
            </a:pPr>
            <a:r>
              <a:rPr lang="en-GB" sz="2000" b="1" dirty="0"/>
              <a:t>LO 4:</a:t>
            </a:r>
            <a:r>
              <a:rPr lang="en-GB" sz="2000" dirty="0"/>
              <a:t> When you have completed this course, you should be able to engage critically in the discourse of </a:t>
            </a:r>
            <a:r>
              <a:rPr lang="en-GB" sz="2000" u="sng" dirty="0"/>
              <a:t>standards and standardisation</a:t>
            </a:r>
            <a:r>
              <a:rPr lang="en-GB" sz="2000" dirty="0"/>
              <a:t> in assessment, and </a:t>
            </a:r>
            <a:r>
              <a:rPr lang="en-GB" sz="2000" u="sng" dirty="0"/>
              <a:t>utilise the results of assessment to improve </a:t>
            </a:r>
            <a:r>
              <a:rPr lang="en-GB" sz="2000" dirty="0"/>
              <a:t>your teaching and the students’ learning.</a:t>
            </a:r>
          </a:p>
          <a:p>
            <a:pPr marL="0" indent="0">
              <a:buNone/>
            </a:pPr>
            <a:r>
              <a:rPr lang="en-GB" sz="2000" b="1" dirty="0" smtClean="0"/>
              <a:t>4.1 </a:t>
            </a:r>
            <a:r>
              <a:rPr lang="en-GB" sz="2000" b="1" dirty="0"/>
              <a:t>– Standards in </a:t>
            </a:r>
            <a:r>
              <a:rPr lang="en-GB" sz="2000" b="1" dirty="0" smtClean="0"/>
              <a:t>Assessment</a:t>
            </a:r>
          </a:p>
          <a:p>
            <a:pPr marL="0" indent="0">
              <a:buNone/>
            </a:pPr>
            <a:r>
              <a:rPr lang="en-US" sz="2000" b="1" dirty="0" smtClean="0"/>
              <a:t>Introduction: </a:t>
            </a:r>
            <a:r>
              <a:rPr lang="en-US" sz="2000" dirty="0"/>
              <a:t>Re-draw, and adjust wording in, cartoon and adapt “Our comment”, loosely based on Activity 56 on p184 of SAIDE’s </a:t>
            </a:r>
            <a:r>
              <a:rPr lang="en-US" sz="2000" i="1" dirty="0"/>
              <a:t>Being a Vocational Educator</a:t>
            </a:r>
            <a:r>
              <a:rPr lang="en-US" sz="2000" dirty="0"/>
              <a:t> (based on a scenario in the IEB Assessor manual):</a:t>
            </a:r>
            <a:endParaRPr lang="en-ZA" sz="2000" dirty="0"/>
          </a:p>
          <a:p>
            <a:pPr marL="0" indent="0">
              <a:buNone/>
            </a:pPr>
            <a:r>
              <a:rPr lang="en-US" sz="2000" u="sng" dirty="0">
                <a:hlinkClick r:id="rId2"/>
              </a:rPr>
              <a:t>https://www.oerafrica.org/resource/being-vocational-educator-guide-lecturers-fet-colleges</a:t>
            </a:r>
            <a:r>
              <a:rPr lang="en-US" sz="2000" dirty="0"/>
              <a:t> [BY-NC-</a:t>
            </a:r>
            <a:r>
              <a:rPr lang="en-US" sz="2000" b="1" u="sng" dirty="0"/>
              <a:t>ND</a:t>
            </a:r>
            <a:r>
              <a:rPr lang="en-US" sz="2000" dirty="0"/>
              <a:t>-SA</a:t>
            </a:r>
            <a:r>
              <a:rPr lang="en-US" sz="2000" dirty="0" smtClean="0"/>
              <a:t>])</a:t>
            </a:r>
            <a:endParaRPr lang="en-ZA" sz="2000" dirty="0"/>
          </a:p>
          <a:p>
            <a:pPr marL="0" indent="0">
              <a:buNone/>
            </a:pPr>
            <a:r>
              <a:rPr lang="en-US" sz="2000" b="1" dirty="0" smtClean="0"/>
              <a:t>Resource: Dialogue </a:t>
            </a:r>
            <a:r>
              <a:rPr lang="en-US" sz="2000" b="1" dirty="0"/>
              <a:t>on Standards </a:t>
            </a:r>
            <a:r>
              <a:rPr lang="en-US" sz="2000" dirty="0"/>
              <a:t>(</a:t>
            </a:r>
            <a:r>
              <a:rPr lang="en-US" sz="2000" b="1" dirty="0"/>
              <a:t>Reading F</a:t>
            </a:r>
            <a:r>
              <a:rPr lang="en-US" sz="2000" dirty="0" smtClean="0"/>
              <a:t>) (Base on </a:t>
            </a:r>
            <a:r>
              <a:rPr lang="en-US" sz="2000" dirty="0" err="1" smtClean="0"/>
              <a:t>PPt</a:t>
            </a:r>
            <a:r>
              <a:rPr lang="en-US" sz="2000" dirty="0" smtClean="0"/>
              <a:t> </a:t>
            </a:r>
            <a:r>
              <a:rPr lang="en-US" sz="2000" dirty="0"/>
              <a:t>on </a:t>
            </a:r>
            <a:r>
              <a:rPr lang="en-GB" sz="2000" i="1" dirty="0"/>
              <a:t>The </a:t>
            </a:r>
            <a:r>
              <a:rPr lang="en-GB" sz="2000" i="1" dirty="0" smtClean="0"/>
              <a:t>tricky </a:t>
            </a:r>
            <a:r>
              <a:rPr lang="en-GB" sz="2000" i="1" dirty="0"/>
              <a:t>question of </a:t>
            </a:r>
            <a:r>
              <a:rPr lang="en-GB" sz="2000" i="1" dirty="0" smtClean="0"/>
              <a:t>standards</a:t>
            </a:r>
            <a:r>
              <a:rPr lang="en-US" sz="2000" i="1" dirty="0" smtClean="0"/>
              <a:t> </a:t>
            </a:r>
            <a:r>
              <a:rPr lang="en-US" sz="2000" dirty="0" smtClean="0"/>
              <a:t>[</a:t>
            </a:r>
            <a:r>
              <a:rPr lang="en-US" sz="2000" dirty="0"/>
              <a:t>OER: CC BY NC SA], </a:t>
            </a:r>
            <a:r>
              <a:rPr lang="en-US" sz="2000" dirty="0" smtClean="0"/>
              <a:t>and on further resources below)</a:t>
            </a:r>
            <a:r>
              <a:rPr lang="en-GB" sz="2000" dirty="0"/>
              <a:t> At the appropriate point in </a:t>
            </a:r>
            <a:r>
              <a:rPr lang="en-GB" sz="2000" b="1" dirty="0"/>
              <a:t>Reading F</a:t>
            </a:r>
            <a:r>
              <a:rPr lang="en-GB" sz="2000" dirty="0"/>
              <a:t>, students could be directed to the short video clip (2:33): </a:t>
            </a:r>
            <a:r>
              <a:rPr lang="en-GB" sz="2000" i="1" dirty="0"/>
              <a:t>Setting Standards in Assessment</a:t>
            </a:r>
            <a:r>
              <a:rPr lang="en-GB" sz="2000" dirty="0"/>
              <a:t>, Dr Larry </a:t>
            </a:r>
            <a:r>
              <a:rPr lang="en-GB" sz="2000" dirty="0" err="1"/>
              <a:t>Gruppen</a:t>
            </a:r>
            <a:r>
              <a:rPr lang="en-GB" sz="2000" dirty="0"/>
              <a:t>, Michigan State University, 2013: </a:t>
            </a:r>
            <a:r>
              <a:rPr lang="en-GB" sz="2000" dirty="0">
                <a:hlinkClick r:id="rId3"/>
              </a:rPr>
              <a:t>https://www.youtube.com/watch?v=DlXI0KDipdI&amp;t=14s</a:t>
            </a:r>
            <a:r>
              <a:rPr lang="en-GB" sz="2000" dirty="0"/>
              <a:t> This clip, an extract from a longer video which is not appropriate for use here, shows up when the </a:t>
            </a:r>
            <a:r>
              <a:rPr lang="en-GB" sz="2000" u="sng" dirty="0"/>
              <a:t>YouTube CC filter </a:t>
            </a:r>
            <a:r>
              <a:rPr lang="en-GB" sz="2000" dirty="0"/>
              <a:t>is applied, but its CC licence is </a:t>
            </a:r>
            <a:r>
              <a:rPr lang="en-GB" sz="2000" i="1" dirty="0"/>
              <a:t>not shown</a:t>
            </a:r>
            <a:r>
              <a:rPr lang="en-GB" sz="2000" dirty="0"/>
              <a:t>. If not CC, this short clip could provide some useful ideas for incorporation in the dialogue.</a:t>
            </a:r>
          </a:p>
          <a:p>
            <a:pPr marL="0" indent="0">
              <a:buNone/>
            </a:pPr>
            <a:r>
              <a:rPr lang="en-GB" sz="2000" b="1" dirty="0" smtClean="0"/>
              <a:t>Activity (i)</a:t>
            </a:r>
            <a:r>
              <a:rPr lang="en-GB" sz="2000" dirty="0" smtClean="0"/>
              <a:t>: </a:t>
            </a:r>
            <a:r>
              <a:rPr lang="en-US" sz="2000" b="1" dirty="0" smtClean="0"/>
              <a:t>Instructions: </a:t>
            </a:r>
            <a:r>
              <a:rPr lang="en-US" sz="2000" dirty="0" smtClean="0"/>
              <a:t>Read and reflect on the dialogue on Standards </a:t>
            </a:r>
            <a:r>
              <a:rPr lang="en-US" sz="2000" dirty="0"/>
              <a:t>(</a:t>
            </a:r>
            <a:r>
              <a:rPr lang="en-US" sz="2000" b="1" dirty="0"/>
              <a:t>Reading </a:t>
            </a:r>
            <a:r>
              <a:rPr lang="en-US" sz="2000" b="1" dirty="0" smtClean="0"/>
              <a:t>F</a:t>
            </a:r>
            <a:r>
              <a:rPr lang="en-US" sz="2000" dirty="0" smtClean="0"/>
              <a:t>), </a:t>
            </a:r>
            <a:r>
              <a:rPr lang="en-US" sz="2000" dirty="0"/>
              <a:t>then write down your comments either on what each of the people in this scene are saying, or on the situation depicted as a whole.</a:t>
            </a:r>
            <a:endParaRPr lang="en-ZA" sz="2000" dirty="0"/>
          </a:p>
          <a:p>
            <a:pPr marL="0" indent="0">
              <a:buNone/>
            </a:pPr>
            <a:r>
              <a:rPr lang="en-US" sz="2000" b="1" dirty="0" smtClean="0"/>
              <a:t>Comment:</a:t>
            </a:r>
            <a:r>
              <a:rPr lang="en-US" sz="2000" dirty="0" smtClean="0"/>
              <a:t> (To be written by the course writers. Essentially </a:t>
            </a:r>
            <a:r>
              <a:rPr lang="en-US" sz="2000" dirty="0"/>
              <a:t>the same message as “Our comment</a:t>
            </a:r>
            <a:r>
              <a:rPr lang="en-US" sz="2000" dirty="0" smtClean="0"/>
              <a:t>” (slide 6 in the </a:t>
            </a:r>
            <a:r>
              <a:rPr lang="en-US" sz="2000" dirty="0" err="1" smtClean="0"/>
              <a:t>PPt</a:t>
            </a:r>
            <a:r>
              <a:rPr lang="en-US" sz="2000" dirty="0" smtClean="0"/>
              <a:t>), </a:t>
            </a:r>
            <a:r>
              <a:rPr lang="en-US" sz="2000" dirty="0"/>
              <a:t>but minus the last sentence – add </a:t>
            </a:r>
            <a:r>
              <a:rPr lang="en-US" sz="2000" dirty="0" smtClean="0"/>
              <a:t>something </a:t>
            </a:r>
            <a:r>
              <a:rPr lang="en-US" sz="2000" dirty="0"/>
              <a:t>about norm-referencing to the mention of “their position when compared to others”)</a:t>
            </a:r>
            <a:endParaRPr lang="en-ZA" sz="2000" dirty="0"/>
          </a:p>
          <a:p>
            <a:pPr marL="0" indent="0">
              <a:spcBef>
                <a:spcPts val="1200"/>
              </a:spcBef>
              <a:buNone/>
            </a:pPr>
            <a:r>
              <a:rPr lang="en-US" sz="2000" b="1" dirty="0" smtClean="0"/>
              <a:t>Further resources: </a:t>
            </a:r>
          </a:p>
          <a:p>
            <a:pPr marL="0" indent="0">
              <a:spcBef>
                <a:spcPts val="600"/>
              </a:spcBef>
              <a:buNone/>
            </a:pPr>
            <a:r>
              <a:rPr lang="en-US" sz="2000" dirty="0" smtClean="0"/>
              <a:t>Parliamentary </a:t>
            </a:r>
            <a:r>
              <a:rPr lang="en-US" sz="2000" dirty="0"/>
              <a:t>Monitoring Group report on </a:t>
            </a:r>
            <a:r>
              <a:rPr lang="en-US" sz="2000" dirty="0" err="1"/>
              <a:t>Umalusi</a:t>
            </a:r>
            <a:r>
              <a:rPr lang="en-US" sz="2000" dirty="0"/>
              <a:t> Briefing on 2017 Examinations:</a:t>
            </a:r>
            <a:endParaRPr lang="en-ZA" sz="2000" dirty="0"/>
          </a:p>
          <a:p>
            <a:pPr marL="0" indent="0">
              <a:spcBef>
                <a:spcPts val="600"/>
              </a:spcBef>
              <a:buNone/>
            </a:pPr>
            <a:r>
              <a:rPr lang="en-GB" sz="2000" u="sng" dirty="0">
                <a:hlinkClick r:id="rId4"/>
              </a:rPr>
              <a:t>https://pmg.org.za/committee-meeting/25769/?via=cte-menu</a:t>
            </a:r>
            <a:endParaRPr lang="en-ZA" sz="2000" dirty="0"/>
          </a:p>
          <a:p>
            <a:pPr marL="0" indent="0">
              <a:spcBef>
                <a:spcPts val="600"/>
              </a:spcBef>
              <a:buNone/>
            </a:pPr>
            <a:r>
              <a:rPr lang="en-US" sz="2000" dirty="0"/>
              <a:t>And FAQs from the Assessment page of the </a:t>
            </a:r>
            <a:r>
              <a:rPr lang="en-US" sz="2000" dirty="0" err="1"/>
              <a:t>Umalusi</a:t>
            </a:r>
            <a:r>
              <a:rPr lang="en-US" sz="2000" dirty="0"/>
              <a:t> website:</a:t>
            </a:r>
            <a:endParaRPr lang="en-ZA" sz="2000" dirty="0"/>
          </a:p>
          <a:p>
            <a:pPr marL="0" indent="0">
              <a:spcBef>
                <a:spcPts val="600"/>
              </a:spcBef>
              <a:buNone/>
            </a:pPr>
            <a:r>
              <a:rPr lang="en-US" sz="2000" u="sng" dirty="0">
                <a:hlinkClick r:id="rId5"/>
              </a:rPr>
              <a:t>https://www.umalusi.org.za/services.php?cat=Assessment</a:t>
            </a:r>
            <a:endParaRPr lang="en-ZA" sz="2000" dirty="0"/>
          </a:p>
          <a:p>
            <a:pPr marL="0" indent="0">
              <a:spcBef>
                <a:spcPts val="600"/>
              </a:spcBef>
              <a:buNone/>
            </a:pPr>
            <a:r>
              <a:rPr lang="en-ZA" sz="2000" dirty="0" smtClean="0"/>
              <a:t>Reflective </a:t>
            </a:r>
            <a:r>
              <a:rPr lang="en-ZA" sz="2000" b="1" dirty="0" smtClean="0"/>
              <a:t>discussion forum </a:t>
            </a:r>
            <a:r>
              <a:rPr lang="en-ZA" sz="2000" dirty="0" smtClean="0"/>
              <a:t>(asynchronous comments) on standards.</a:t>
            </a:r>
          </a:p>
        </p:txBody>
      </p:sp>
    </p:spTree>
    <p:extLst>
      <p:ext uri="{BB962C8B-B14F-4D97-AF65-F5344CB8AC3E}">
        <p14:creationId xmlns:p14="http://schemas.microsoft.com/office/powerpoint/2010/main" val="3496327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412" y="-1"/>
            <a:ext cx="11687175" cy="1171575"/>
          </a:xfrm>
          <a:solidFill>
            <a:srgbClr val="002060"/>
          </a:solidFill>
        </p:spPr>
        <p:txBody>
          <a:bodyPr>
            <a:normAutofit/>
          </a:bodyPr>
          <a:lstStyle/>
          <a:p>
            <a:r>
              <a:rPr lang="en-GB" sz="3200" b="1" dirty="0">
                <a:solidFill>
                  <a:schemeClr val="bg1"/>
                </a:solidFill>
              </a:rPr>
              <a:t>Unit </a:t>
            </a:r>
            <a:r>
              <a:rPr lang="en-GB" sz="3200" b="1" dirty="0" smtClean="0">
                <a:solidFill>
                  <a:schemeClr val="bg1"/>
                </a:solidFill>
              </a:rPr>
              <a:t>4: Standards in assessment; and Using assessment data to </a:t>
            </a:r>
            <a:r>
              <a:rPr lang="en-GB" sz="3200" b="1" dirty="0">
                <a:solidFill>
                  <a:schemeClr val="bg1"/>
                </a:solidFill>
              </a:rPr>
              <a:t>improve teaching and learning</a:t>
            </a:r>
            <a:endParaRPr lang="en-ZA" sz="2800" dirty="0">
              <a:solidFill>
                <a:schemeClr val="bg1"/>
              </a:solidFill>
              <a:latin typeface="+mn-lt"/>
            </a:endParaRPr>
          </a:p>
        </p:txBody>
      </p:sp>
      <p:sp>
        <p:nvSpPr>
          <p:cNvPr id="3" name="Content Placeholder 2"/>
          <p:cNvSpPr>
            <a:spLocks noGrp="1"/>
          </p:cNvSpPr>
          <p:nvPr>
            <p:ph idx="1"/>
          </p:nvPr>
        </p:nvSpPr>
        <p:spPr>
          <a:xfrm>
            <a:off x="352425" y="1352549"/>
            <a:ext cx="11487150" cy="5353051"/>
          </a:xfrm>
          <a:ln>
            <a:solidFill>
              <a:srgbClr val="0000FF"/>
            </a:solidFill>
          </a:ln>
        </p:spPr>
        <p:txBody>
          <a:bodyPr>
            <a:normAutofit/>
          </a:bodyPr>
          <a:lstStyle/>
          <a:p>
            <a:pPr marL="0" indent="0">
              <a:buNone/>
            </a:pPr>
            <a:r>
              <a:rPr lang="en-GB" sz="2000" b="1" dirty="0" smtClean="0"/>
              <a:t>4.2 </a:t>
            </a:r>
            <a:r>
              <a:rPr lang="en-GB" sz="2000" b="1" dirty="0"/>
              <a:t>– Using performance data to improve teaching: </a:t>
            </a:r>
            <a:r>
              <a:rPr lang="en-GB" sz="2000" dirty="0"/>
              <a:t>Lecturers seldom think of converting the masses of individual data </a:t>
            </a:r>
            <a:r>
              <a:rPr lang="en-GB" sz="2000" dirty="0" smtClean="0"/>
              <a:t>that they </a:t>
            </a:r>
            <a:r>
              <a:rPr lang="en-GB" sz="2000" dirty="0"/>
              <a:t>already collect (</a:t>
            </a:r>
            <a:r>
              <a:rPr lang="en-GB" sz="2000" dirty="0" smtClean="0"/>
              <a:t>marks</a:t>
            </a:r>
            <a:r>
              <a:rPr lang="en-GB" sz="2000" dirty="0"/>
              <a:t>, averages and attendance </a:t>
            </a:r>
            <a:r>
              <a:rPr lang="en-GB" sz="2000" dirty="0" smtClean="0"/>
              <a:t>figures, for instance) </a:t>
            </a:r>
            <a:r>
              <a:rPr lang="en-GB" sz="2000" dirty="0"/>
              <a:t>from individual data to group data that reveal </a:t>
            </a:r>
            <a:r>
              <a:rPr lang="en-GB" sz="2000" b="1" i="1" dirty="0" smtClean="0"/>
              <a:t>patterns. </a:t>
            </a:r>
            <a:r>
              <a:rPr lang="en-GB" sz="2000" dirty="0" smtClean="0"/>
              <a:t> </a:t>
            </a:r>
            <a:r>
              <a:rPr lang="en-GB" sz="2000" dirty="0"/>
              <a:t>that impart a wealth of information, which can be used to find better ways to structure teaching, or address collective problems in a college. Data can make the invisible visible, revealing strengths and weaknesses that otherwise easily remain hidden.</a:t>
            </a:r>
            <a:endParaRPr lang="en-ZA" sz="2000" dirty="0"/>
          </a:p>
          <a:p>
            <a:pPr marL="0" indent="0">
              <a:buNone/>
            </a:pPr>
            <a:r>
              <a:rPr lang="en-GB" sz="2000" b="1" dirty="0"/>
              <a:t>Activity </a:t>
            </a:r>
            <a:r>
              <a:rPr lang="en-GB" sz="2000" b="1" dirty="0" smtClean="0"/>
              <a:t>(k)</a:t>
            </a:r>
            <a:r>
              <a:rPr lang="en-GB" sz="2000" dirty="0" smtClean="0"/>
              <a:t>: </a:t>
            </a:r>
            <a:r>
              <a:rPr lang="en-GB" sz="2000" dirty="0"/>
              <a:t>Reflective activity, followed by chat:</a:t>
            </a:r>
            <a:endParaRPr lang="en-ZA" sz="2000" dirty="0"/>
          </a:p>
          <a:p>
            <a:pPr marL="0" indent="0">
              <a:buNone/>
            </a:pPr>
            <a:r>
              <a:rPr lang="en-US" sz="2000" dirty="0" smtClean="0"/>
              <a:t>Carefully </a:t>
            </a:r>
            <a:r>
              <a:rPr lang="en-US" sz="2000" dirty="0"/>
              <a:t>read the ideas of Michael </a:t>
            </a:r>
            <a:r>
              <a:rPr lang="en-US" sz="2000" dirty="0" err="1"/>
              <a:t>Schmoker</a:t>
            </a:r>
            <a:r>
              <a:rPr lang="en-US" sz="2000" dirty="0"/>
              <a:t> </a:t>
            </a:r>
            <a:r>
              <a:rPr lang="en-US" sz="2000" dirty="0" smtClean="0"/>
              <a:t>and others in </a:t>
            </a:r>
            <a:r>
              <a:rPr lang="en-US" sz="2000" dirty="0"/>
              <a:t>Reading </a:t>
            </a:r>
            <a:r>
              <a:rPr lang="en-US" sz="2000" dirty="0" smtClean="0"/>
              <a:t>H, </a:t>
            </a:r>
            <a:r>
              <a:rPr lang="en-US" sz="2000" dirty="0"/>
              <a:t>and the two readings I</a:t>
            </a:r>
            <a:r>
              <a:rPr lang="en-US" sz="2000" dirty="0" smtClean="0"/>
              <a:t> </a:t>
            </a:r>
            <a:r>
              <a:rPr lang="en-US" sz="2000" dirty="0"/>
              <a:t>(i) and (</a:t>
            </a:r>
            <a:r>
              <a:rPr lang="en-US" sz="2000" dirty="0" smtClean="0"/>
              <a:t>ii):</a:t>
            </a:r>
            <a:endParaRPr lang="en-ZA" sz="2000" dirty="0"/>
          </a:p>
          <a:p>
            <a:pPr marL="0" indent="0">
              <a:buNone/>
            </a:pPr>
            <a:r>
              <a:rPr lang="en-US" sz="2000" b="1" dirty="0"/>
              <a:t>Reading G: </a:t>
            </a:r>
            <a:r>
              <a:rPr lang="en-AU" sz="2000" b="1" dirty="0"/>
              <a:t>Using assessment and assessment data to improve your teaching and the students’ learning. </a:t>
            </a:r>
            <a:r>
              <a:rPr lang="en-AU" sz="2000" dirty="0" smtClean="0"/>
              <a:t>Insert two-page </a:t>
            </a:r>
            <a:r>
              <a:rPr lang="en-AU" sz="2000" dirty="0"/>
              <a:t>reading based </a:t>
            </a:r>
            <a:r>
              <a:rPr lang="en-AU" sz="2000" dirty="0" smtClean="0"/>
              <a:t>on </a:t>
            </a:r>
            <a:r>
              <a:rPr lang="en-US" sz="2000" dirty="0"/>
              <a:t>Michael </a:t>
            </a:r>
            <a:r>
              <a:rPr lang="en-US" sz="2000" dirty="0" err="1"/>
              <a:t>Schmoker</a:t>
            </a:r>
            <a:r>
              <a:rPr lang="en-US" sz="2000" dirty="0"/>
              <a:t> </a:t>
            </a:r>
            <a:r>
              <a:rPr lang="en-US" sz="2000" dirty="0" smtClean="0"/>
              <a:t>passage.</a:t>
            </a:r>
            <a:endParaRPr lang="en-ZA" sz="2000" b="1" dirty="0"/>
          </a:p>
          <a:p>
            <a:pPr marL="0" indent="0">
              <a:buNone/>
            </a:pPr>
            <a:r>
              <a:rPr lang="en-AU" sz="2000" b="1" dirty="0" smtClean="0"/>
              <a:t>Further resources: </a:t>
            </a:r>
            <a:r>
              <a:rPr lang="en-AU" sz="2000" i="1" dirty="0" smtClean="0"/>
              <a:t>Classroom </a:t>
            </a:r>
            <a:r>
              <a:rPr lang="en-AU" sz="2000" i="1" dirty="0"/>
              <a:t>Assessment Techniques (CATs). </a:t>
            </a:r>
            <a:r>
              <a:rPr lang="en-US" sz="2000" dirty="0"/>
              <a:t>Vanderbilt University’s Centre for Teaching:</a:t>
            </a:r>
            <a:r>
              <a:rPr lang="en-US" sz="2000" b="1" dirty="0"/>
              <a:t> </a:t>
            </a:r>
            <a:r>
              <a:rPr lang="en-US" sz="2000" b="1" dirty="0" smtClean="0"/>
              <a:t>                        </a:t>
            </a:r>
            <a:r>
              <a:rPr lang="en-AU" sz="2000" dirty="0" smtClean="0"/>
              <a:t>[</a:t>
            </a:r>
            <a:r>
              <a:rPr lang="en-AU" sz="2000" dirty="0"/>
              <a:t>OER: CC BY NC] </a:t>
            </a:r>
            <a:r>
              <a:rPr lang="en-US" sz="2000" dirty="0">
                <a:hlinkClick r:id="rId2"/>
              </a:rPr>
              <a:t>https://</a:t>
            </a:r>
            <a:r>
              <a:rPr lang="en-US" sz="2000" dirty="0" smtClean="0">
                <a:hlinkClick r:id="rId2"/>
              </a:rPr>
              <a:t>cft.vanderbilt.edu/guides-sub-pages/cats/Service_Programmes</a:t>
            </a:r>
            <a:r>
              <a:rPr lang="en-US" sz="2000" dirty="0" smtClean="0"/>
              <a:t> </a:t>
            </a:r>
            <a:endParaRPr lang="en-ZA" sz="2000" b="1" dirty="0"/>
          </a:p>
          <a:p>
            <a:pPr marL="0" indent="0">
              <a:buNone/>
            </a:pPr>
            <a:r>
              <a:rPr lang="en-AU" sz="2000" i="1" dirty="0" smtClean="0"/>
              <a:t>Using </a:t>
            </a:r>
            <a:r>
              <a:rPr lang="en-AU" sz="2000" i="1" dirty="0"/>
              <a:t>exit tickets to assess and plan: ‘The tuning fork of teaching’ </a:t>
            </a:r>
            <a:r>
              <a:rPr lang="en-AU" sz="2000" dirty="0"/>
              <a:t>Fletcher-Wood, H. (2016</a:t>
            </a:r>
            <a:r>
              <a:rPr lang="en-AU" sz="2000" dirty="0" smtClean="0"/>
              <a:t>) [OER</a:t>
            </a:r>
            <a:r>
              <a:rPr lang="en-AU" sz="2000" dirty="0"/>
              <a:t>: CC BY NC] </a:t>
            </a:r>
            <a:r>
              <a:rPr lang="en-AU" sz="2000" dirty="0">
                <a:hlinkClick r:id="rId3"/>
              </a:rPr>
              <a:t>https://improvingteaching.co.uk/2016/04/24/exit-tickets-assess-plan</a:t>
            </a:r>
            <a:r>
              <a:rPr lang="en-AU" sz="2000" dirty="0" smtClean="0">
                <a:hlinkClick r:id="rId3"/>
              </a:rPr>
              <a:t>/</a:t>
            </a:r>
            <a:endParaRPr lang="en-AU" sz="2000" dirty="0" smtClean="0"/>
          </a:p>
          <a:p>
            <a:pPr marL="0" indent="0">
              <a:buNone/>
            </a:pPr>
            <a:endParaRPr lang="en-ZA" sz="2000" dirty="0"/>
          </a:p>
        </p:txBody>
      </p:sp>
    </p:spTree>
    <p:extLst>
      <p:ext uri="{BB962C8B-B14F-4D97-AF65-F5344CB8AC3E}">
        <p14:creationId xmlns:p14="http://schemas.microsoft.com/office/powerpoint/2010/main" val="3433542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412" y="228599"/>
            <a:ext cx="11687175" cy="1000125"/>
          </a:xfrm>
          <a:solidFill>
            <a:srgbClr val="002060"/>
          </a:solidFill>
        </p:spPr>
        <p:txBody>
          <a:bodyPr>
            <a:normAutofit/>
          </a:bodyPr>
          <a:lstStyle/>
          <a:p>
            <a:r>
              <a:rPr lang="en-GB" sz="3200" b="1" dirty="0">
                <a:solidFill>
                  <a:schemeClr val="bg1"/>
                </a:solidFill>
              </a:rPr>
              <a:t>Unit 4: Standards in assessment; and Using assessment data to improve teaching and </a:t>
            </a:r>
            <a:r>
              <a:rPr lang="en-GB" sz="3200" b="1" dirty="0" smtClean="0">
                <a:solidFill>
                  <a:schemeClr val="bg1"/>
                </a:solidFill>
              </a:rPr>
              <a:t>learning (contd.)</a:t>
            </a:r>
            <a:endParaRPr lang="en-ZA" sz="2800" dirty="0">
              <a:solidFill>
                <a:schemeClr val="bg1"/>
              </a:solidFill>
              <a:latin typeface="+mn-lt"/>
            </a:endParaRPr>
          </a:p>
        </p:txBody>
      </p:sp>
      <p:sp>
        <p:nvSpPr>
          <p:cNvPr id="3" name="Content Placeholder 2"/>
          <p:cNvSpPr>
            <a:spLocks noGrp="1"/>
          </p:cNvSpPr>
          <p:nvPr>
            <p:ph idx="1"/>
          </p:nvPr>
        </p:nvSpPr>
        <p:spPr>
          <a:xfrm>
            <a:off x="352425" y="1514475"/>
            <a:ext cx="11487150" cy="5191126"/>
          </a:xfrm>
          <a:ln>
            <a:solidFill>
              <a:srgbClr val="0000FF"/>
            </a:solidFill>
          </a:ln>
        </p:spPr>
        <p:txBody>
          <a:bodyPr>
            <a:normAutofit/>
          </a:bodyPr>
          <a:lstStyle/>
          <a:p>
            <a:pPr marL="0" indent="0">
              <a:buNone/>
            </a:pPr>
            <a:r>
              <a:rPr lang="en-GB" sz="2200" b="1" dirty="0"/>
              <a:t>Activity </a:t>
            </a:r>
            <a:r>
              <a:rPr lang="en-GB" sz="2200" b="1" dirty="0" smtClean="0"/>
              <a:t>(L)</a:t>
            </a:r>
            <a:r>
              <a:rPr lang="en-GB" sz="2200" dirty="0" smtClean="0"/>
              <a:t>: </a:t>
            </a:r>
            <a:r>
              <a:rPr lang="en-US" sz="2200" b="1" dirty="0" smtClean="0"/>
              <a:t>Reflection questions: </a:t>
            </a:r>
          </a:p>
          <a:p>
            <a:pPr marL="0" lvl="0" indent="0">
              <a:buNone/>
            </a:pPr>
            <a:r>
              <a:rPr lang="en-US" sz="2200" dirty="0" smtClean="0"/>
              <a:t>Now reflect </a:t>
            </a:r>
            <a:r>
              <a:rPr lang="en-US" sz="2200" dirty="0"/>
              <a:t>on the </a:t>
            </a:r>
            <a:r>
              <a:rPr lang="en-US" sz="2200" dirty="0" smtClean="0"/>
              <a:t>following questions</a:t>
            </a:r>
            <a:r>
              <a:rPr lang="en-US" sz="2200" dirty="0"/>
              <a:t>, jotting down your responses so that you can share them in the chat to follow. </a:t>
            </a:r>
            <a:endParaRPr lang="en-US" sz="2200" dirty="0" smtClean="0"/>
          </a:p>
          <a:p>
            <a:pPr marL="452438" lvl="0" indent="-452438">
              <a:buNone/>
            </a:pPr>
            <a:r>
              <a:rPr lang="en-US" sz="2200" dirty="0" smtClean="0"/>
              <a:t>(</a:t>
            </a:r>
            <a:r>
              <a:rPr lang="en-US" sz="2200" dirty="0" err="1" smtClean="0"/>
              <a:t>i</a:t>
            </a:r>
            <a:r>
              <a:rPr lang="en-US" sz="2200" dirty="0" smtClean="0"/>
              <a:t>)    Why, in your view, do lecturers tend </a:t>
            </a:r>
            <a:r>
              <a:rPr lang="en-US" sz="2200" dirty="0"/>
              <a:t>to focus on individual students’ work performance, and largely ignore patterns of achievement across a whole class, or over a few years? </a:t>
            </a:r>
            <a:endParaRPr lang="en-ZA" sz="2200" dirty="0"/>
          </a:p>
          <a:p>
            <a:pPr marL="452438" lvl="0" indent="-452438">
              <a:buNone/>
            </a:pPr>
            <a:r>
              <a:rPr lang="en-US" sz="2200" dirty="0" smtClean="0"/>
              <a:t>(ii)   How </a:t>
            </a:r>
            <a:r>
              <a:rPr lang="en-US" sz="2200" dirty="0"/>
              <a:t>do you think </a:t>
            </a:r>
            <a:r>
              <a:rPr lang="en-US" sz="2200" dirty="0" smtClean="0"/>
              <a:t>assessment and related data </a:t>
            </a:r>
            <a:r>
              <a:rPr lang="en-US" sz="2200" dirty="0"/>
              <a:t>could help teachers </a:t>
            </a:r>
            <a:r>
              <a:rPr lang="en-US" sz="2200" dirty="0" smtClean="0"/>
              <a:t>to “</a:t>
            </a:r>
            <a:r>
              <a:rPr lang="en-ZA" sz="2200" dirty="0"/>
              <a:t>understand </a:t>
            </a:r>
            <a:r>
              <a:rPr lang="en-ZA" sz="2200" dirty="0" smtClean="0"/>
              <a:t>what </a:t>
            </a:r>
            <a:r>
              <a:rPr lang="en-ZA" sz="2200" dirty="0"/>
              <a:t>causes </a:t>
            </a:r>
            <a:r>
              <a:rPr lang="en-ZA" sz="2200" dirty="0" smtClean="0"/>
              <a:t>the </a:t>
            </a:r>
            <a:r>
              <a:rPr lang="en-ZA" sz="2200" dirty="0"/>
              <a:t>gap between intention and attainment, between targets and success </a:t>
            </a:r>
            <a:r>
              <a:rPr lang="en-ZA" sz="2200" dirty="0" smtClean="0"/>
              <a:t>rates”</a:t>
            </a:r>
            <a:r>
              <a:rPr lang="en-US" sz="2200" dirty="0" smtClean="0"/>
              <a:t>? (if possible, provide an example or two.)</a:t>
            </a:r>
            <a:endParaRPr lang="en-ZA" sz="2200" dirty="0"/>
          </a:p>
          <a:p>
            <a:pPr marL="452438" lvl="0" indent="-452438">
              <a:buNone/>
            </a:pPr>
            <a:endParaRPr lang="en-ZA" sz="2200" dirty="0"/>
          </a:p>
          <a:p>
            <a:pPr marL="0" lvl="0" indent="0">
              <a:spcBef>
                <a:spcPts val="0"/>
              </a:spcBef>
              <a:buNone/>
            </a:pPr>
            <a:r>
              <a:rPr lang="en-US" sz="2200" dirty="0"/>
              <a:t>Follow this with a </a:t>
            </a:r>
            <a:r>
              <a:rPr lang="en-US" sz="2200" dirty="0" smtClean="0"/>
              <a:t>chat room activity, </a:t>
            </a:r>
            <a:r>
              <a:rPr lang="en-US" sz="2200" dirty="0"/>
              <a:t>based on the questions above, slightly </a:t>
            </a:r>
            <a:r>
              <a:rPr lang="en-US" sz="2200" dirty="0" smtClean="0"/>
              <a:t>re-worked for the purpose.</a:t>
            </a:r>
            <a:endParaRPr lang="en-ZA" sz="2200" dirty="0"/>
          </a:p>
          <a:p>
            <a:pPr marL="0" indent="0">
              <a:buNone/>
            </a:pPr>
            <a:endParaRPr lang="en-ZA" sz="2200" dirty="0"/>
          </a:p>
        </p:txBody>
      </p:sp>
    </p:spTree>
    <p:extLst>
      <p:ext uri="{BB962C8B-B14F-4D97-AF65-F5344CB8AC3E}">
        <p14:creationId xmlns:p14="http://schemas.microsoft.com/office/powerpoint/2010/main" val="2911940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104775"/>
            <a:ext cx="11591925" cy="1104899"/>
          </a:xfrm>
          <a:solidFill>
            <a:srgbClr val="002060"/>
          </a:solidFill>
        </p:spPr>
        <p:txBody>
          <a:bodyPr>
            <a:normAutofit/>
          </a:bodyPr>
          <a:lstStyle/>
          <a:p>
            <a:r>
              <a:rPr lang="en-GB" sz="3200" b="1" dirty="0">
                <a:solidFill>
                  <a:schemeClr val="bg1"/>
                </a:solidFill>
              </a:rPr>
              <a:t>Unit 4: Standards in assessment; and Using assessment data to improve teaching and </a:t>
            </a:r>
            <a:r>
              <a:rPr lang="en-GB" sz="3200" b="1" dirty="0" smtClean="0">
                <a:solidFill>
                  <a:schemeClr val="bg1"/>
                </a:solidFill>
              </a:rPr>
              <a:t>learning (contd.)</a:t>
            </a:r>
            <a:endParaRPr lang="en-ZA" sz="2800" dirty="0">
              <a:solidFill>
                <a:schemeClr val="bg1"/>
              </a:solidFill>
              <a:latin typeface="+mn-lt"/>
            </a:endParaRPr>
          </a:p>
        </p:txBody>
      </p:sp>
      <p:sp>
        <p:nvSpPr>
          <p:cNvPr id="3" name="Content Placeholder 2"/>
          <p:cNvSpPr>
            <a:spLocks noGrp="1"/>
          </p:cNvSpPr>
          <p:nvPr>
            <p:ph idx="1"/>
          </p:nvPr>
        </p:nvSpPr>
        <p:spPr>
          <a:xfrm>
            <a:off x="352425" y="1371600"/>
            <a:ext cx="11487150" cy="5334000"/>
          </a:xfrm>
          <a:ln>
            <a:solidFill>
              <a:srgbClr val="0000FF"/>
            </a:solidFill>
          </a:ln>
        </p:spPr>
        <p:txBody>
          <a:bodyPr>
            <a:normAutofit/>
          </a:bodyPr>
          <a:lstStyle/>
          <a:p>
            <a:pPr marL="0" indent="0">
              <a:buNone/>
            </a:pPr>
            <a:r>
              <a:rPr lang="en-GB" sz="2000" b="1" dirty="0" smtClean="0"/>
              <a:t>4.3 </a:t>
            </a:r>
            <a:r>
              <a:rPr lang="en-GB" sz="2000" b="1" dirty="0"/>
              <a:t>– Moving up a notch: </a:t>
            </a:r>
            <a:r>
              <a:rPr lang="en-GB" sz="2000" b="1" dirty="0" smtClean="0"/>
              <a:t>The </a:t>
            </a:r>
            <a:r>
              <a:rPr lang="en-GB" sz="2000" b="1" dirty="0"/>
              <a:t>move to Learning Analytics: </a:t>
            </a:r>
            <a:r>
              <a:rPr lang="en-GB" sz="2000" dirty="0" smtClean="0"/>
              <a:t>This section provides only an introduction, from the user’s perspective, to what is rapidly becoming an important factor in education and training as increasing numbers of individuals and institutions adopt e-learning modalities, thus generating huge quantities of data relating to learners and their learning. For more technical insight into the complex, multidisciplinary world of LA, which combines advanced statistical analysis and complex software design, amongst other disciplines, it is necessary to commit to a serious course of study in those branches of knowledge. </a:t>
            </a:r>
          </a:p>
          <a:p>
            <a:pPr marL="0" indent="0">
              <a:buNone/>
            </a:pPr>
            <a:r>
              <a:rPr lang="en-GB" sz="2000" dirty="0" smtClean="0"/>
              <a:t>However, just as most of us today make daily use of computers without being able to understand either IT hardware or software, let alone design them, a similar “consumer” relationship is fortunately possible between LA and its users and other beneficiaries. Consequently this unit is not </a:t>
            </a:r>
            <a:r>
              <a:rPr lang="en-GB" sz="2000" dirty="0"/>
              <a:t>only </a:t>
            </a:r>
            <a:r>
              <a:rPr lang="en-GB" sz="2000" dirty="0" smtClean="0"/>
              <a:t>about how </a:t>
            </a:r>
            <a:r>
              <a:rPr lang="en-GB" sz="2000" dirty="0"/>
              <a:t>the use of “big data”, sophisticated, predictive algorithms and artificial intelligence </a:t>
            </a:r>
            <a:r>
              <a:rPr lang="en-GB" sz="2000" dirty="0" smtClean="0"/>
              <a:t>can perform </a:t>
            </a:r>
            <a:r>
              <a:rPr lang="en-GB" sz="2000" dirty="0"/>
              <a:t>wizardry in the background </a:t>
            </a:r>
            <a:r>
              <a:rPr lang="en-GB" sz="2000" dirty="0" smtClean="0"/>
              <a:t>of modern learning management systems, enabling </a:t>
            </a:r>
            <a:r>
              <a:rPr lang="en-GB" sz="2000" dirty="0"/>
              <a:t>lecturers to understand many things about the learning that is, or isn’t, taking </a:t>
            </a:r>
            <a:r>
              <a:rPr lang="en-GB" sz="2000" dirty="0" smtClean="0"/>
              <a:t>place among their students, </a:t>
            </a:r>
            <a:r>
              <a:rPr lang="en-GB" sz="2000" dirty="0"/>
              <a:t>and </a:t>
            </a:r>
            <a:r>
              <a:rPr lang="en-GB" sz="2000" dirty="0" smtClean="0"/>
              <a:t>enabling them to </a:t>
            </a:r>
            <a:r>
              <a:rPr lang="en-GB" sz="2000" dirty="0"/>
              <a:t>shape </a:t>
            </a:r>
            <a:r>
              <a:rPr lang="en-GB" sz="2000" dirty="0" smtClean="0"/>
              <a:t>their teaching </a:t>
            </a:r>
            <a:r>
              <a:rPr lang="en-GB" sz="2000" dirty="0"/>
              <a:t>accordingly. </a:t>
            </a:r>
            <a:r>
              <a:rPr lang="en-GB" sz="2000" dirty="0" smtClean="0"/>
              <a:t> </a:t>
            </a:r>
          </a:p>
          <a:p>
            <a:pPr marL="0" indent="0">
              <a:buNone/>
            </a:pPr>
            <a:r>
              <a:rPr lang="en-GB" sz="2000" dirty="0" smtClean="0"/>
              <a:t>The unit is also about how </a:t>
            </a:r>
            <a:r>
              <a:rPr lang="en-GB" sz="2000" dirty="0"/>
              <a:t>the common-sense utilisation of data that are readily available in a learning management system, can help lecturers to ‘pitch’ their courses more accurately, and constantly to improve their </a:t>
            </a:r>
            <a:r>
              <a:rPr lang="en-GB" sz="2000" dirty="0" smtClean="0"/>
              <a:t>materials </a:t>
            </a:r>
            <a:r>
              <a:rPr lang="en-GB" sz="2000" dirty="0"/>
              <a:t>and activities – without having to guess what will work </a:t>
            </a:r>
            <a:r>
              <a:rPr lang="en-GB" sz="2000" dirty="0" smtClean="0"/>
              <a:t>best, or whether their lessons are in fact helping learners to achieve the intended learning outcomes.</a:t>
            </a:r>
          </a:p>
        </p:txBody>
      </p:sp>
    </p:spTree>
    <p:extLst>
      <p:ext uri="{BB962C8B-B14F-4D97-AF65-F5344CB8AC3E}">
        <p14:creationId xmlns:p14="http://schemas.microsoft.com/office/powerpoint/2010/main" val="1729032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174626"/>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476251" y="1038226"/>
            <a:ext cx="11029949" cy="5657850"/>
          </a:xfrm>
        </p:spPr>
        <p:txBody>
          <a:bodyPr>
            <a:noAutofit/>
          </a:bodyPr>
          <a:lstStyle/>
          <a:p>
            <a:pPr marL="180975" lvl="0" indent="-180975"/>
            <a:r>
              <a:rPr lang="en-US" sz="2300" dirty="0">
                <a:solidFill>
                  <a:schemeClr val="accent2">
                    <a:lumMod val="75000"/>
                  </a:schemeClr>
                </a:solidFill>
              </a:rPr>
              <a:t>The Advanced Diploma TVT (</a:t>
            </a:r>
            <a:r>
              <a:rPr lang="en-US" sz="2300" dirty="0" err="1">
                <a:solidFill>
                  <a:schemeClr val="accent2">
                    <a:lumMod val="75000"/>
                  </a:schemeClr>
                </a:solidFill>
              </a:rPr>
              <a:t>Adv</a:t>
            </a:r>
            <a:r>
              <a:rPr lang="en-US" sz="2300" dirty="0">
                <a:solidFill>
                  <a:schemeClr val="accent2">
                    <a:lumMod val="75000"/>
                  </a:schemeClr>
                </a:solidFill>
              </a:rPr>
              <a:t> Dip TVT) courses should be designed as resource-based. However, the resources should not simply be seen as “add-ons” or “extras”. Two ways in which they can be introduced to students:</a:t>
            </a:r>
            <a:endParaRPr lang="en-ZA" sz="2300" dirty="0">
              <a:solidFill>
                <a:schemeClr val="accent2">
                  <a:lumMod val="75000"/>
                </a:schemeClr>
              </a:solidFill>
            </a:endParaRPr>
          </a:p>
          <a:p>
            <a:pPr marL="895350" lvl="1" indent="-352425"/>
            <a:r>
              <a:rPr lang="en-US" sz="2300" dirty="0">
                <a:solidFill>
                  <a:schemeClr val="accent2">
                    <a:lumMod val="75000"/>
                  </a:schemeClr>
                </a:solidFill>
              </a:rPr>
              <a:t>Embed hypertext links to resources (readings, official documents, videos) in passages of text.</a:t>
            </a:r>
            <a:endParaRPr lang="en-ZA" sz="2300" dirty="0">
              <a:solidFill>
                <a:schemeClr val="accent2">
                  <a:lumMod val="75000"/>
                </a:schemeClr>
              </a:solidFill>
            </a:endParaRPr>
          </a:p>
          <a:p>
            <a:pPr marL="895350" lvl="1" indent="-352425"/>
            <a:r>
              <a:rPr lang="en-US" sz="2300" dirty="0">
                <a:solidFill>
                  <a:schemeClr val="accent2">
                    <a:lumMod val="75000"/>
                  </a:schemeClr>
                </a:solidFill>
              </a:rPr>
              <a:t>Include self-assessment or reflection tools in the course in which students’ responses to a small number of limited-choice questions activate the presentation of links to particular selections of resources suitable to the individual students’ needs or interests. These selections do not need to be completely different, tailor-made selections, and may overlap to a considerable extent, but where the number of available or easily-produced OERs allows some degree of personalization, this technique should be employed (once or twice in a course</a:t>
            </a:r>
            <a:r>
              <a:rPr lang="en-US" sz="2300" dirty="0" smtClean="0">
                <a:solidFill>
                  <a:schemeClr val="accent2">
                    <a:lumMod val="75000"/>
                  </a:schemeClr>
                </a:solidFill>
              </a:rPr>
              <a:t>).</a:t>
            </a:r>
            <a:endParaRPr lang="en-ZA" sz="2300" dirty="0">
              <a:solidFill>
                <a:schemeClr val="accent2">
                  <a:lumMod val="75000"/>
                </a:schemeClr>
              </a:solidFill>
            </a:endParaRPr>
          </a:p>
          <a:p>
            <a:pPr marL="180975" lvl="1" indent="-180975">
              <a:spcBef>
                <a:spcPts val="1200"/>
              </a:spcBef>
            </a:pPr>
            <a:r>
              <a:rPr lang="en-US" sz="2300" dirty="0">
                <a:solidFill>
                  <a:schemeClr val="accent2">
                    <a:lumMod val="75000"/>
                  </a:schemeClr>
                </a:solidFill>
              </a:rPr>
              <a:t>The text-based and graphic resources should be downloadable and in a printable format. However, the resources should </a:t>
            </a:r>
            <a:r>
              <a:rPr lang="en-US" sz="2300" u="sng" dirty="0">
                <a:solidFill>
                  <a:schemeClr val="accent2">
                    <a:lumMod val="75000"/>
                  </a:schemeClr>
                </a:solidFill>
              </a:rPr>
              <a:t>not</a:t>
            </a:r>
            <a:r>
              <a:rPr lang="en-US" sz="2300" dirty="0">
                <a:solidFill>
                  <a:schemeClr val="accent2">
                    <a:lumMod val="75000"/>
                  </a:schemeClr>
                </a:solidFill>
              </a:rPr>
              <a:t> be in pdf format, as this would not allow for re-mixing or any form of adaptation; in other words, they will automatically be equivalent to a “No derivatives” </a:t>
            </a:r>
            <a:r>
              <a:rPr lang="en-US" sz="2300" dirty="0" err="1">
                <a:solidFill>
                  <a:schemeClr val="accent2">
                    <a:lumMod val="75000"/>
                  </a:schemeClr>
                </a:solidFill>
              </a:rPr>
              <a:t>licence</a:t>
            </a:r>
            <a:r>
              <a:rPr lang="en-US" sz="2300" dirty="0">
                <a:solidFill>
                  <a:schemeClr val="accent2">
                    <a:lumMod val="75000"/>
                  </a:schemeClr>
                </a:solidFill>
              </a:rPr>
              <a:t>. Where audio or video resources are really crucial to completion </a:t>
            </a:r>
            <a:r>
              <a:rPr lang="en-US" sz="2300" dirty="0" smtClean="0">
                <a:solidFill>
                  <a:schemeClr val="accent2">
                    <a:lumMod val="75000"/>
                  </a:schemeClr>
                </a:solidFill>
              </a:rPr>
              <a:t>of</a:t>
            </a:r>
            <a:endParaRPr lang="en-ZA" sz="2300" dirty="0">
              <a:solidFill>
                <a:schemeClr val="accent2">
                  <a:lumMod val="75000"/>
                </a:schemeClr>
              </a:solidFill>
            </a:endParaRPr>
          </a:p>
        </p:txBody>
      </p:sp>
    </p:spTree>
    <p:extLst>
      <p:ext uri="{BB962C8B-B14F-4D97-AF65-F5344CB8AC3E}">
        <p14:creationId xmlns:p14="http://schemas.microsoft.com/office/powerpoint/2010/main" val="2813599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104775"/>
            <a:ext cx="11591925" cy="1123949"/>
          </a:xfrm>
          <a:solidFill>
            <a:srgbClr val="002060"/>
          </a:solidFill>
        </p:spPr>
        <p:txBody>
          <a:bodyPr>
            <a:normAutofit/>
          </a:bodyPr>
          <a:lstStyle/>
          <a:p>
            <a:r>
              <a:rPr lang="en-GB" sz="3200" b="1" dirty="0">
                <a:solidFill>
                  <a:schemeClr val="bg1"/>
                </a:solidFill>
              </a:rPr>
              <a:t>Unit 4: Standards in assessment; and Using assessment data to improve teaching and learning </a:t>
            </a:r>
            <a:r>
              <a:rPr lang="en-GB" sz="3200" b="1" dirty="0" smtClean="0">
                <a:solidFill>
                  <a:schemeClr val="bg1"/>
                </a:solidFill>
              </a:rPr>
              <a:t>(contd.)</a:t>
            </a:r>
            <a:endParaRPr lang="en-ZA" sz="2800" dirty="0">
              <a:solidFill>
                <a:schemeClr val="bg1"/>
              </a:solidFill>
              <a:latin typeface="+mn-lt"/>
            </a:endParaRPr>
          </a:p>
        </p:txBody>
      </p:sp>
      <p:sp>
        <p:nvSpPr>
          <p:cNvPr id="3" name="Content Placeholder 2"/>
          <p:cNvSpPr>
            <a:spLocks noGrp="1"/>
          </p:cNvSpPr>
          <p:nvPr>
            <p:ph idx="1"/>
          </p:nvPr>
        </p:nvSpPr>
        <p:spPr>
          <a:xfrm>
            <a:off x="352425" y="1409699"/>
            <a:ext cx="11487150" cy="5448301"/>
          </a:xfrm>
          <a:ln>
            <a:solidFill>
              <a:srgbClr val="0000FF"/>
            </a:solidFill>
          </a:ln>
        </p:spPr>
        <p:txBody>
          <a:bodyPr>
            <a:normAutofit fontScale="92500"/>
          </a:bodyPr>
          <a:lstStyle/>
          <a:p>
            <a:pPr marL="0" indent="0">
              <a:buNone/>
            </a:pPr>
            <a:r>
              <a:rPr lang="en-US" sz="2000" b="1" dirty="0" smtClean="0"/>
              <a:t>Activity (m)</a:t>
            </a:r>
            <a:r>
              <a:rPr lang="en-US" sz="2000" dirty="0" smtClean="0"/>
              <a:t>: Still to be written: a brief introduction to practical learning analytics for the lecturer (</a:t>
            </a:r>
            <a:r>
              <a:rPr lang="en-US" sz="2000" b="1" dirty="0" smtClean="0"/>
              <a:t>Reading H</a:t>
            </a:r>
            <a:r>
              <a:rPr lang="en-US" sz="2000" dirty="0" smtClean="0"/>
              <a:t>), loosely based on </a:t>
            </a:r>
            <a:r>
              <a:rPr lang="en-ZA" sz="2000" dirty="0" smtClean="0"/>
              <a:t>Avella, </a:t>
            </a:r>
            <a:r>
              <a:rPr lang="en-ZA" sz="2000" dirty="0" err="1" smtClean="0"/>
              <a:t>Kebritchi</a:t>
            </a:r>
            <a:r>
              <a:rPr lang="en-ZA" sz="2000" dirty="0" smtClean="0"/>
              <a:t>, Nunn &amp; Kanai (2016) </a:t>
            </a:r>
            <a:r>
              <a:rPr lang="en-US" sz="2000" dirty="0" smtClean="0"/>
              <a:t>‘</a:t>
            </a:r>
            <a:r>
              <a:rPr lang="en-ZA" sz="2000" dirty="0" smtClean="0"/>
              <a:t>Learning Analytics Methods, Benefits, and Challenges in Higher Education: A Systematic Literature Review’. </a:t>
            </a:r>
            <a:r>
              <a:rPr lang="en-ZA" sz="2000" i="1" dirty="0" smtClean="0"/>
              <a:t>Online Learning.</a:t>
            </a:r>
            <a:r>
              <a:rPr lang="en-ZA" sz="2000" dirty="0" smtClean="0"/>
              <a:t> Vol. 20.2 </a:t>
            </a:r>
            <a:r>
              <a:rPr lang="en-US" sz="2000" u="sng" dirty="0" smtClean="0">
                <a:hlinkClick r:id="rId2"/>
              </a:rPr>
              <a:t>https://files.eric.ed.gov/fulltext/EJ1105911.pdf</a:t>
            </a:r>
            <a:r>
              <a:rPr lang="en-US" sz="2000" dirty="0" smtClean="0"/>
              <a:t>  , </a:t>
            </a:r>
            <a:r>
              <a:rPr lang="en-ZA" sz="2000" dirty="0" smtClean="0"/>
              <a:t>and</a:t>
            </a:r>
            <a:r>
              <a:rPr lang="en-ZA" sz="2000" b="1" dirty="0" smtClean="0">
                <a:solidFill>
                  <a:srgbClr val="FF0000"/>
                </a:solidFill>
              </a:rPr>
              <a:t> </a:t>
            </a:r>
            <a:r>
              <a:rPr lang="en-GB" sz="2000" dirty="0" err="1" smtClean="0"/>
              <a:t>Chiappe</a:t>
            </a:r>
            <a:r>
              <a:rPr lang="en-GB" sz="2000" dirty="0" smtClean="0"/>
              <a:t>, Rodríguez. (2017). </a:t>
            </a:r>
            <a:r>
              <a:rPr lang="en-US" sz="2000" dirty="0" smtClean="0"/>
              <a:t>‘</a:t>
            </a:r>
            <a:r>
              <a:rPr lang="en-GB" sz="2000" dirty="0" smtClean="0"/>
              <a:t>Learning Analytics in 21st century education: A review’. </a:t>
            </a:r>
            <a:r>
              <a:rPr lang="en-GB" sz="2000" dirty="0" err="1" smtClean="0"/>
              <a:t>Ensaio</a:t>
            </a:r>
            <a:r>
              <a:rPr lang="en-GB" sz="2000" dirty="0" smtClean="0"/>
              <a:t>: </a:t>
            </a:r>
            <a:r>
              <a:rPr lang="en-GB" sz="2000" dirty="0" err="1" smtClean="0"/>
              <a:t>aval.pol.públ.Educ</a:t>
            </a:r>
            <a:r>
              <a:rPr lang="en-GB" sz="2000" dirty="0" smtClean="0"/>
              <a:t>. Vol. 25.97 Rio de Janeiro. </a:t>
            </a:r>
            <a:r>
              <a:rPr lang="en-GB" sz="2000" dirty="0" err="1" smtClean="0"/>
              <a:t>Epub</a:t>
            </a:r>
            <a:r>
              <a:rPr lang="en-GB" sz="2000" dirty="0" smtClean="0"/>
              <a:t>: June 26, 2017. [OER: CC – BY – NC] </a:t>
            </a:r>
            <a:r>
              <a:rPr lang="en-GB" sz="2000" u="sng" dirty="0" smtClean="0">
                <a:hlinkClick r:id="rId3"/>
              </a:rPr>
              <a:t>http://www.scielo.br/scielo.php?script=sci_arttext&amp;pid=S0104-40362017000400971</a:t>
            </a:r>
            <a:r>
              <a:rPr lang="en-GB" sz="2000" dirty="0" smtClean="0"/>
              <a:t> , </a:t>
            </a:r>
            <a:r>
              <a:rPr lang="en-US" sz="2000" dirty="0" smtClean="0"/>
              <a:t>as </a:t>
            </a:r>
            <a:r>
              <a:rPr lang="en-US" sz="2000" dirty="0"/>
              <a:t>well as </a:t>
            </a:r>
            <a:r>
              <a:rPr lang="en-US" sz="2000" dirty="0" err="1" smtClean="0"/>
              <a:t>Elucidat’s</a:t>
            </a:r>
            <a:r>
              <a:rPr lang="en-US" sz="2000" dirty="0" smtClean="0"/>
              <a:t> </a:t>
            </a:r>
            <a:r>
              <a:rPr lang="en-US" sz="2000" dirty="0"/>
              <a:t>‘An everyday guide to learning analytics</a:t>
            </a:r>
            <a:r>
              <a:rPr lang="en-US" sz="2000" dirty="0" smtClean="0"/>
              <a:t>’</a:t>
            </a:r>
            <a:r>
              <a:rPr lang="en-GB" sz="2000" dirty="0" smtClean="0"/>
              <a:t>. The former two are quite useful sources, but will </a:t>
            </a:r>
            <a:r>
              <a:rPr lang="en-GB" sz="2000" u="sng" dirty="0" smtClean="0"/>
              <a:t>not</a:t>
            </a:r>
            <a:r>
              <a:rPr lang="en-GB" sz="2000" dirty="0" smtClean="0"/>
              <a:t> do as readings.</a:t>
            </a:r>
          </a:p>
          <a:p>
            <a:pPr marL="0" indent="0">
              <a:buNone/>
            </a:pPr>
            <a:r>
              <a:rPr lang="en-GB" sz="2000" dirty="0" smtClean="0"/>
              <a:t>(i) </a:t>
            </a:r>
            <a:r>
              <a:rPr lang="en-GB" sz="2000" b="1" dirty="0" smtClean="0"/>
              <a:t>Reflection question </a:t>
            </a:r>
            <a:r>
              <a:rPr lang="en-GB" sz="2000" dirty="0" smtClean="0"/>
              <a:t>(for discussion forum/wiki spaces in the reading):</a:t>
            </a:r>
          </a:p>
          <a:p>
            <a:pPr marL="0" indent="0">
              <a:buNone/>
            </a:pPr>
            <a:r>
              <a:rPr lang="en-GB" sz="2000" dirty="0" smtClean="0"/>
              <a:t>“</a:t>
            </a:r>
            <a:r>
              <a:rPr lang="en-GB" sz="2000" i="1" dirty="0"/>
              <a:t>It is clear that the 21st century school must cease to function within the current model of industrial education in which students are rarely really treated as individual, unique and unrepeatable subjects. </a:t>
            </a:r>
            <a:r>
              <a:rPr lang="en-GB" sz="2000" i="1" dirty="0" smtClean="0"/>
              <a:t>More </a:t>
            </a:r>
            <a:r>
              <a:rPr lang="en-GB" sz="2000" i="1" dirty="0"/>
              <a:t>than an emphasis on training </a:t>
            </a:r>
            <a:r>
              <a:rPr lang="en-GB" sz="2000" i="1" dirty="0" smtClean="0"/>
              <a:t>workers, </a:t>
            </a:r>
            <a:r>
              <a:rPr lang="en-GB" sz="2000" i="1" dirty="0"/>
              <a:t>the current context requires people educated in a global awareness, with social and ecological sensitivity, capable of navigating and not sinking in a world flooded by </a:t>
            </a:r>
            <a:r>
              <a:rPr lang="en-GB" sz="2000" i="1" dirty="0" smtClean="0"/>
              <a:t>information…. </a:t>
            </a:r>
            <a:r>
              <a:rPr lang="en-ZA" sz="2000" i="1" dirty="0"/>
              <a:t>The 21st century </a:t>
            </a:r>
            <a:r>
              <a:rPr lang="en-ZA" sz="2000" i="1" dirty="0" smtClean="0"/>
              <a:t>(college) </a:t>
            </a:r>
            <a:r>
              <a:rPr lang="en-GB" sz="2000" i="1" dirty="0"/>
              <a:t>must take into account </a:t>
            </a:r>
            <a:r>
              <a:rPr lang="en-GB" sz="2000" i="1" dirty="0" smtClean="0"/>
              <a:t>learning </a:t>
            </a:r>
            <a:r>
              <a:rPr lang="en-GB" sz="2000" i="1" dirty="0"/>
              <a:t>analytics as a major design factor for teaching and learning strategies. This means it will be necessary to rethink school’s educational </a:t>
            </a:r>
            <a:r>
              <a:rPr lang="en-GB" sz="2000" i="1" dirty="0" smtClean="0"/>
              <a:t>foundations, </a:t>
            </a:r>
            <a:r>
              <a:rPr lang="en-GB" sz="2000" i="1" dirty="0"/>
              <a:t>and integrate them into instructional design processes so it should be possible to use the data produced by students, its visualization and interpretation </a:t>
            </a:r>
            <a:r>
              <a:rPr lang="en-GB" sz="2000" i="1" dirty="0" smtClean="0"/>
              <a:t>– by </a:t>
            </a:r>
            <a:r>
              <a:rPr lang="en-GB" sz="2000" i="1" dirty="0"/>
              <a:t>the </a:t>
            </a:r>
            <a:r>
              <a:rPr lang="en-GB" sz="2000" i="1" dirty="0" smtClean="0"/>
              <a:t>students – as </a:t>
            </a:r>
            <a:r>
              <a:rPr lang="en-GB" sz="2000" i="1" dirty="0"/>
              <a:t>part of their own learning </a:t>
            </a:r>
            <a:r>
              <a:rPr lang="en-GB" sz="2000" i="1" dirty="0" smtClean="0"/>
              <a:t>and feedback </a:t>
            </a:r>
            <a:r>
              <a:rPr lang="en-GB" sz="2000" i="1" dirty="0"/>
              <a:t>processes</a:t>
            </a:r>
            <a:r>
              <a:rPr lang="en-GB" sz="2000" dirty="0"/>
              <a:t>.</a:t>
            </a:r>
            <a:r>
              <a:rPr lang="en-GB" sz="2000" dirty="0" smtClean="0"/>
              <a:t>” (</a:t>
            </a:r>
            <a:r>
              <a:rPr lang="en-GB" sz="2000" dirty="0" err="1" smtClean="0"/>
              <a:t>Chiappe</a:t>
            </a:r>
            <a:r>
              <a:rPr lang="en-GB" sz="2000" dirty="0"/>
              <a:t>, </a:t>
            </a:r>
            <a:r>
              <a:rPr lang="en-GB" sz="2000" dirty="0" smtClean="0"/>
              <a:t>Rodríguez, 2017)</a:t>
            </a:r>
          </a:p>
          <a:p>
            <a:pPr marL="0" indent="0">
              <a:buNone/>
            </a:pPr>
            <a:r>
              <a:rPr lang="en-GB" sz="2000" dirty="0" smtClean="0"/>
              <a:t>Is it realistic to imagine learners using LA apps to monitor their own learning progress and identify what they need to do to improve their performance? If it is (and the ease of using such apps, or the LA functionalities of an LMS is precisely what will make this a realistic scenario), can we afford </a:t>
            </a:r>
            <a:r>
              <a:rPr lang="en-GB" sz="2000" i="1" dirty="0" smtClean="0"/>
              <a:t>not</a:t>
            </a:r>
            <a:r>
              <a:rPr lang="en-GB" sz="2000" dirty="0" smtClean="0"/>
              <a:t> to avail ourselves of these benefits too?</a:t>
            </a:r>
          </a:p>
        </p:txBody>
      </p:sp>
    </p:spTree>
    <p:extLst>
      <p:ext uri="{BB962C8B-B14F-4D97-AF65-F5344CB8AC3E}">
        <p14:creationId xmlns:p14="http://schemas.microsoft.com/office/powerpoint/2010/main" val="2284467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104775"/>
            <a:ext cx="11591925" cy="1142999"/>
          </a:xfrm>
          <a:solidFill>
            <a:srgbClr val="002060"/>
          </a:solidFill>
        </p:spPr>
        <p:txBody>
          <a:bodyPr>
            <a:normAutofit/>
          </a:bodyPr>
          <a:lstStyle/>
          <a:p>
            <a:r>
              <a:rPr lang="en-GB" sz="3200" b="1" dirty="0">
                <a:solidFill>
                  <a:schemeClr val="bg1"/>
                </a:solidFill>
              </a:rPr>
              <a:t>Unit 4: Standards in assessment; and Using assessment data to improve teaching and learning </a:t>
            </a:r>
            <a:r>
              <a:rPr lang="en-GB" sz="3200" b="1" dirty="0" smtClean="0">
                <a:solidFill>
                  <a:schemeClr val="bg1"/>
                </a:solidFill>
              </a:rPr>
              <a:t>(contd.)</a:t>
            </a:r>
            <a:endParaRPr lang="en-ZA" sz="2800" dirty="0">
              <a:solidFill>
                <a:schemeClr val="bg1"/>
              </a:solidFill>
              <a:latin typeface="+mn-lt"/>
            </a:endParaRPr>
          </a:p>
        </p:txBody>
      </p:sp>
      <p:sp>
        <p:nvSpPr>
          <p:cNvPr id="3" name="Content Placeholder 2"/>
          <p:cNvSpPr>
            <a:spLocks noGrp="1"/>
          </p:cNvSpPr>
          <p:nvPr>
            <p:ph idx="1"/>
          </p:nvPr>
        </p:nvSpPr>
        <p:spPr>
          <a:xfrm>
            <a:off x="352425" y="1362075"/>
            <a:ext cx="11487150" cy="5343525"/>
          </a:xfrm>
          <a:ln>
            <a:solidFill>
              <a:srgbClr val="0000FF"/>
            </a:solidFill>
          </a:ln>
        </p:spPr>
        <p:txBody>
          <a:bodyPr>
            <a:normAutofit/>
          </a:bodyPr>
          <a:lstStyle/>
          <a:p>
            <a:pPr marL="0" indent="0">
              <a:buNone/>
            </a:pPr>
            <a:r>
              <a:rPr lang="en-US" sz="2000" b="1" dirty="0" smtClean="0"/>
              <a:t>Activity (m)</a:t>
            </a:r>
            <a:r>
              <a:rPr lang="en-US" sz="2000" dirty="0" smtClean="0"/>
              <a:t> (</a:t>
            </a:r>
            <a:r>
              <a:rPr lang="en-US" sz="2000" dirty="0" err="1" smtClean="0"/>
              <a:t>contd</a:t>
            </a:r>
            <a:r>
              <a:rPr lang="en-US" sz="2000" dirty="0" smtClean="0"/>
              <a:t>)</a:t>
            </a:r>
          </a:p>
          <a:p>
            <a:pPr marL="542925" indent="-542925">
              <a:buNone/>
            </a:pPr>
            <a:r>
              <a:rPr lang="en-US" sz="2000" dirty="0" smtClean="0"/>
              <a:t>(ii) </a:t>
            </a:r>
            <a:r>
              <a:rPr lang="en-US" sz="2000" b="1" dirty="0" smtClean="0"/>
              <a:t>Practical assessment task:</a:t>
            </a:r>
          </a:p>
          <a:p>
            <a:pPr marL="0" indent="0">
              <a:buNone/>
            </a:pPr>
            <a:r>
              <a:rPr lang="en-US" sz="2000" dirty="0" smtClean="0"/>
              <a:t>If you have access to a learning management system at your college (such as Moodle, Blackboard, or Compass), explore the functionality, and the relevant online tutorial, that allows the “teacher” or “administrator” to employ one of the available LA functions, for instance </a:t>
            </a:r>
            <a:r>
              <a:rPr lang="en-US" sz="2000" dirty="0"/>
              <a:t>the O</a:t>
            </a:r>
            <a:r>
              <a:rPr lang="en-US" sz="2000" dirty="0" smtClean="0"/>
              <a:t>utcome-based Evaluation function in Moodle. </a:t>
            </a:r>
          </a:p>
          <a:p>
            <a:pPr marL="0" indent="0">
              <a:buNone/>
            </a:pPr>
            <a:r>
              <a:rPr lang="en-US" sz="2000" dirty="0" smtClean="0"/>
              <a:t>If necessary, ask the assistance of a colleague who is comfortable using such software. You will find that it is not that complicated to set up assessments throughout a course in such a way that the LMS automatically detects the extent to which your students actually achieve, or fail to achieve, the course’s key learning outcomes. This can serve as a real eye-opener for any lecturer, since it is not usually self-evident whether one’s teaching even aligns with one’s espoused learning outcomes, let </a:t>
            </a:r>
            <a:r>
              <a:rPr lang="en-US" sz="2000" dirty="0"/>
              <a:t>alone </a:t>
            </a:r>
            <a:r>
              <a:rPr lang="en-US" sz="2000" dirty="0" smtClean="0"/>
              <a:t>being easy </a:t>
            </a:r>
            <a:r>
              <a:rPr lang="en-US" sz="2000" dirty="0"/>
              <a:t>to judge whether </a:t>
            </a:r>
            <a:r>
              <a:rPr lang="en-US" sz="2000" dirty="0" smtClean="0"/>
              <a:t>one’s students manage to achieve all those outcomes.</a:t>
            </a:r>
            <a:endParaRPr lang="en-GB" sz="2000" dirty="0" smtClean="0"/>
          </a:p>
        </p:txBody>
      </p:sp>
    </p:spTree>
    <p:extLst>
      <p:ext uri="{BB962C8B-B14F-4D97-AF65-F5344CB8AC3E}">
        <p14:creationId xmlns:p14="http://schemas.microsoft.com/office/powerpoint/2010/main" val="580512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412" y="114301"/>
            <a:ext cx="11687175" cy="619124"/>
          </a:xfrm>
          <a:solidFill>
            <a:srgbClr val="002060"/>
          </a:solidFill>
        </p:spPr>
        <p:txBody>
          <a:bodyPr>
            <a:normAutofit/>
          </a:bodyPr>
          <a:lstStyle/>
          <a:p>
            <a:r>
              <a:rPr lang="en-GB" sz="3200" b="1" dirty="0">
                <a:solidFill>
                  <a:schemeClr val="bg1"/>
                </a:solidFill>
              </a:rPr>
              <a:t>Unit </a:t>
            </a:r>
            <a:r>
              <a:rPr lang="en-GB" sz="3200" b="1" dirty="0" smtClean="0">
                <a:solidFill>
                  <a:schemeClr val="bg1"/>
                </a:solidFill>
              </a:rPr>
              <a:t>5: </a:t>
            </a:r>
            <a:r>
              <a:rPr lang="en-GB" sz="3200" b="1" dirty="0">
                <a:solidFill>
                  <a:schemeClr val="bg1"/>
                </a:solidFill>
              </a:rPr>
              <a:t>Effective assessment in TVET colleges </a:t>
            </a:r>
            <a:endParaRPr lang="en-ZA" sz="2800" dirty="0">
              <a:solidFill>
                <a:schemeClr val="bg1"/>
              </a:solidFill>
              <a:latin typeface="+mn-lt"/>
            </a:endParaRPr>
          </a:p>
        </p:txBody>
      </p:sp>
      <p:sp>
        <p:nvSpPr>
          <p:cNvPr id="3" name="Content Placeholder 2"/>
          <p:cNvSpPr>
            <a:spLocks noGrp="1"/>
          </p:cNvSpPr>
          <p:nvPr>
            <p:ph idx="1"/>
          </p:nvPr>
        </p:nvSpPr>
        <p:spPr>
          <a:xfrm>
            <a:off x="352425" y="885825"/>
            <a:ext cx="11410950" cy="5848350"/>
          </a:xfrm>
          <a:ln>
            <a:solidFill>
              <a:srgbClr val="0000FF"/>
            </a:solidFill>
          </a:ln>
        </p:spPr>
        <p:txBody>
          <a:bodyPr>
            <a:noAutofit/>
          </a:bodyPr>
          <a:lstStyle/>
          <a:p>
            <a:pPr marL="0" indent="0">
              <a:buNone/>
            </a:pPr>
            <a:r>
              <a:rPr lang="en-GB" sz="2000" b="1" dirty="0"/>
              <a:t>LO </a:t>
            </a:r>
            <a:r>
              <a:rPr lang="en-GB" sz="2000" b="1" dirty="0" smtClean="0"/>
              <a:t>5</a:t>
            </a:r>
            <a:r>
              <a:rPr lang="en-GB" sz="2000" dirty="0" smtClean="0"/>
              <a:t>: </a:t>
            </a:r>
            <a:r>
              <a:rPr lang="en-GB" sz="2000" dirty="0"/>
              <a:t>When you have completed this course, you should be able to </a:t>
            </a:r>
            <a:r>
              <a:rPr lang="en-GB" sz="2000" dirty="0" smtClean="0"/>
              <a:t>demonstrate </a:t>
            </a:r>
            <a:r>
              <a:rPr lang="en-GB" sz="2000" dirty="0"/>
              <a:t>the ability to develop a range of effective assessment activities, techniques and instruments appropriate to TVET, including, but not restricted to, those required by current official assessment policy.</a:t>
            </a:r>
            <a:endParaRPr lang="en-ZA" sz="2000" dirty="0"/>
          </a:p>
          <a:p>
            <a:pPr marL="0" indent="0">
              <a:buNone/>
            </a:pPr>
            <a:r>
              <a:rPr lang="en-GB" sz="2000" b="1" dirty="0" smtClean="0"/>
              <a:t>5.1 </a:t>
            </a:r>
            <a:r>
              <a:rPr lang="en-GB" sz="2000" b="1" dirty="0"/>
              <a:t>– Introduction to </a:t>
            </a:r>
            <a:r>
              <a:rPr lang="en-GB" sz="2000" b="1" dirty="0" smtClean="0"/>
              <a:t>Unit 5: </a:t>
            </a:r>
            <a:r>
              <a:rPr lang="en-GB" sz="2000" b="1" dirty="0"/>
              <a:t>What TVET students need </a:t>
            </a:r>
            <a:r>
              <a:rPr lang="en-GB" sz="2000" b="1" dirty="0" smtClean="0"/>
              <a:t>from assessment</a:t>
            </a:r>
          </a:p>
          <a:p>
            <a:pPr marL="0" indent="0">
              <a:buNone/>
            </a:pPr>
            <a:r>
              <a:rPr lang="en-GB" sz="2000" dirty="0" smtClean="0"/>
              <a:t>Use cartoon on p184 </a:t>
            </a:r>
            <a:r>
              <a:rPr lang="en-GB" sz="2000" dirty="0"/>
              <a:t>in SAIDE (2005), </a:t>
            </a:r>
            <a:r>
              <a:rPr lang="en-GB" sz="2000" i="1" dirty="0"/>
              <a:t>Being a Vocational </a:t>
            </a:r>
            <a:r>
              <a:rPr lang="en-GB" sz="2000" i="1" dirty="0" smtClean="0"/>
              <a:t>Educator</a:t>
            </a:r>
            <a:r>
              <a:rPr lang="en-GB" sz="2000" dirty="0"/>
              <a:t> </a:t>
            </a:r>
            <a:r>
              <a:rPr lang="en-GB" sz="2000" dirty="0" smtClean="0"/>
              <a:t>– make lecturer black. [See next page].</a:t>
            </a:r>
          </a:p>
          <a:p>
            <a:pPr marL="0" indent="0">
              <a:buNone/>
            </a:pPr>
            <a:r>
              <a:rPr lang="en-GB" sz="2000" b="1" dirty="0" smtClean="0"/>
              <a:t>Text below the cartoon: </a:t>
            </a:r>
            <a:r>
              <a:rPr lang="en-GB" sz="2000" dirty="0"/>
              <a:t>Some students are concerned only </a:t>
            </a:r>
            <a:r>
              <a:rPr lang="en-GB" sz="2000" dirty="0" smtClean="0"/>
              <a:t>about passing their exams, or how they do in comparison with their classmates, forgetting that they are in college to acquire skills and prepare themselves for occupations that will enable them to earn a living, possibly support a family, and have a stake in the economy. They do not think of assessment as </a:t>
            </a:r>
            <a:r>
              <a:rPr lang="en-GB" sz="2000" i="1" dirty="0" smtClean="0"/>
              <a:t>part of their learning</a:t>
            </a:r>
            <a:r>
              <a:rPr lang="en-GB" sz="2000" dirty="0" smtClean="0"/>
              <a:t>, as something that can </a:t>
            </a:r>
            <a:r>
              <a:rPr lang="en-GB" sz="2000" i="1" dirty="0" smtClean="0"/>
              <a:t>support</a:t>
            </a:r>
            <a:r>
              <a:rPr lang="en-GB" sz="2000" dirty="0" smtClean="0"/>
              <a:t> their learning. In other words, they have not grasped, or not had spelt out to them, the importance of assessment </a:t>
            </a:r>
            <a:r>
              <a:rPr lang="en-GB" sz="2000" i="1" dirty="0" smtClean="0"/>
              <a:t>for </a:t>
            </a:r>
            <a:r>
              <a:rPr lang="en-GB" sz="2000" dirty="0" smtClean="0"/>
              <a:t>learning, of </a:t>
            </a:r>
            <a:r>
              <a:rPr lang="en-GB" sz="2000" i="1" dirty="0" smtClean="0"/>
              <a:t>formative assessment</a:t>
            </a:r>
            <a:r>
              <a:rPr lang="en-GB" sz="2000" dirty="0" smtClean="0"/>
              <a:t>. If this is the case, they will view marks, percentages, grades of any sort as fixed measurements of their ability. All assessment tasks will be viewed as simply contributing to the lecturer’s final, or summative assessment of their potential.</a:t>
            </a:r>
          </a:p>
          <a:p>
            <a:pPr marL="0" indent="0">
              <a:buNone/>
            </a:pPr>
            <a:r>
              <a:rPr lang="en-GB" sz="2000" dirty="0" smtClean="0"/>
              <a:t>Some lecturers, perhaps as a result of their heavy lecturing workload, adopt the same reasoning as the students depicted in the illustration, their teaching and assessment becoming </a:t>
            </a:r>
            <a:r>
              <a:rPr lang="en-GB" sz="2000" i="1" dirty="0" smtClean="0"/>
              <a:t>ritualistic </a:t>
            </a:r>
            <a:r>
              <a:rPr lang="en-GB" sz="2000" dirty="0" smtClean="0"/>
              <a:t>(a “ritual”, separated from its true purpose or meaning). The result is that they are likely to find themselves “going through the motions”. When they assess students’ work, they tend to focus on what students get </a:t>
            </a:r>
            <a:r>
              <a:rPr lang="en-GB" sz="2000" i="1" dirty="0" smtClean="0"/>
              <a:t>wrong </a:t>
            </a:r>
            <a:r>
              <a:rPr lang="en-GB" sz="2000" dirty="0" smtClean="0"/>
              <a:t>in written tests. And the tests themselves may in fact be poor representations of the authentic learning outcomes that will ultimately render their students employable (or successfully self-employed).</a:t>
            </a:r>
            <a:endParaRPr lang="en-GB" sz="2000" dirty="0"/>
          </a:p>
          <a:p>
            <a:pPr marL="0" indent="0">
              <a:lnSpc>
                <a:spcPct val="100000"/>
              </a:lnSpc>
              <a:spcBef>
                <a:spcPts val="0"/>
              </a:spcBef>
              <a:buNone/>
            </a:pPr>
            <a:endParaRPr lang="en-ZA" sz="2000" dirty="0"/>
          </a:p>
          <a:p>
            <a:pPr marL="0" indent="0">
              <a:buNone/>
            </a:pPr>
            <a:r>
              <a:rPr lang="en-GB" sz="1900" b="1" dirty="0"/>
              <a:t> </a:t>
            </a:r>
            <a:endParaRPr lang="en-ZA" sz="1900" dirty="0" smtClean="0"/>
          </a:p>
        </p:txBody>
      </p:sp>
    </p:spTree>
    <p:extLst>
      <p:ext uri="{BB962C8B-B14F-4D97-AF65-F5344CB8AC3E}">
        <p14:creationId xmlns:p14="http://schemas.microsoft.com/office/powerpoint/2010/main" val="19641700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33525" y="504825"/>
            <a:ext cx="8410575" cy="6067426"/>
          </a:xfrm>
          <a:prstGeom prst="rect">
            <a:avLst/>
          </a:prstGeom>
        </p:spPr>
      </p:pic>
    </p:spTree>
    <p:extLst>
      <p:ext uri="{BB962C8B-B14F-4D97-AF65-F5344CB8AC3E}">
        <p14:creationId xmlns:p14="http://schemas.microsoft.com/office/powerpoint/2010/main" val="747490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412" y="0"/>
            <a:ext cx="11687175" cy="723900"/>
          </a:xfrm>
          <a:solidFill>
            <a:srgbClr val="002060"/>
          </a:solidFill>
        </p:spPr>
        <p:txBody>
          <a:bodyPr>
            <a:normAutofit/>
          </a:bodyPr>
          <a:lstStyle/>
          <a:p>
            <a:r>
              <a:rPr lang="en-GB" sz="3200" b="1" dirty="0">
                <a:solidFill>
                  <a:schemeClr val="bg1"/>
                </a:solidFill>
              </a:rPr>
              <a:t>Unit </a:t>
            </a:r>
            <a:r>
              <a:rPr lang="en-GB" sz="3200" b="1" dirty="0" smtClean="0">
                <a:solidFill>
                  <a:schemeClr val="bg1"/>
                </a:solidFill>
              </a:rPr>
              <a:t>5: </a:t>
            </a:r>
            <a:r>
              <a:rPr lang="en-GB" sz="3200" b="1" dirty="0">
                <a:solidFill>
                  <a:schemeClr val="bg1"/>
                </a:solidFill>
              </a:rPr>
              <a:t>Effective assessment in TVET </a:t>
            </a:r>
            <a:r>
              <a:rPr lang="en-GB" sz="3200" b="1" dirty="0" smtClean="0">
                <a:solidFill>
                  <a:schemeClr val="bg1"/>
                </a:solidFill>
              </a:rPr>
              <a:t>colleges (contd.) </a:t>
            </a:r>
            <a:endParaRPr lang="en-ZA" sz="2800" dirty="0">
              <a:solidFill>
                <a:schemeClr val="bg1"/>
              </a:solidFill>
              <a:latin typeface="+mn-lt"/>
            </a:endParaRPr>
          </a:p>
        </p:txBody>
      </p:sp>
      <p:sp>
        <p:nvSpPr>
          <p:cNvPr id="3" name="Content Placeholder 2"/>
          <p:cNvSpPr>
            <a:spLocks noGrp="1"/>
          </p:cNvSpPr>
          <p:nvPr>
            <p:ph idx="1"/>
          </p:nvPr>
        </p:nvSpPr>
        <p:spPr>
          <a:xfrm>
            <a:off x="352424" y="933450"/>
            <a:ext cx="11487150" cy="5743576"/>
          </a:xfrm>
          <a:ln>
            <a:solidFill>
              <a:srgbClr val="0000FF"/>
            </a:solidFill>
          </a:ln>
        </p:spPr>
        <p:txBody>
          <a:bodyPr>
            <a:noAutofit/>
          </a:bodyPr>
          <a:lstStyle/>
          <a:p>
            <a:pPr marL="0" indent="0">
              <a:buNone/>
            </a:pPr>
            <a:r>
              <a:rPr lang="en-GB" sz="2000" b="1" dirty="0"/>
              <a:t>Activity </a:t>
            </a:r>
            <a:r>
              <a:rPr lang="en-GB" sz="2000" b="1" dirty="0" smtClean="0">
                <a:latin typeface="Calisto MT" panose="02040603050505030304" pitchFamily="18" charset="0"/>
              </a:rPr>
              <a:t>(</a:t>
            </a:r>
            <a:r>
              <a:rPr lang="en-GB" sz="2000" b="1" dirty="0" smtClean="0">
                <a:latin typeface="Bell MT" panose="02020503060305020303" pitchFamily="18" charset="0"/>
              </a:rPr>
              <a:t>n</a:t>
            </a:r>
            <a:r>
              <a:rPr lang="en-GB" sz="2000" b="1" dirty="0" smtClean="0">
                <a:latin typeface="Calisto MT" panose="02040603050505030304" pitchFamily="18" charset="0"/>
              </a:rPr>
              <a:t>)</a:t>
            </a:r>
            <a:r>
              <a:rPr lang="en-GB" sz="2000" dirty="0" smtClean="0">
                <a:latin typeface="Calisto MT" panose="02040603050505030304" pitchFamily="18" charset="0"/>
              </a:rPr>
              <a:t>:</a:t>
            </a:r>
            <a:r>
              <a:rPr lang="en-GB" sz="2000" dirty="0" smtClean="0"/>
              <a:t> </a:t>
            </a:r>
            <a:r>
              <a:rPr lang="en-GB" sz="2000" b="1" dirty="0" smtClean="0"/>
              <a:t>Reflection </a:t>
            </a:r>
            <a:r>
              <a:rPr lang="en-GB" sz="2000" b="1" dirty="0"/>
              <a:t>questions: </a:t>
            </a:r>
          </a:p>
          <a:p>
            <a:pPr marL="0" indent="0">
              <a:lnSpc>
                <a:spcPct val="100000"/>
              </a:lnSpc>
              <a:spcBef>
                <a:spcPts val="0"/>
              </a:spcBef>
              <a:buNone/>
            </a:pPr>
            <a:r>
              <a:rPr lang="en-GB" sz="2000" dirty="0"/>
              <a:t>1. What is the “hidden curriculum” (the hidden “message”) being conveyed to students (and employers) by the approach to assessment depicted in the illustration and described above?</a:t>
            </a:r>
          </a:p>
          <a:p>
            <a:pPr marL="0" indent="0">
              <a:lnSpc>
                <a:spcPct val="100000"/>
              </a:lnSpc>
              <a:spcBef>
                <a:spcPts val="0"/>
              </a:spcBef>
              <a:buNone/>
            </a:pPr>
            <a:r>
              <a:rPr lang="en-GB" sz="2000" dirty="0"/>
              <a:t>2. What</a:t>
            </a:r>
            <a:r>
              <a:rPr lang="en-GB" sz="2000" i="1" dirty="0"/>
              <a:t> is </a:t>
            </a:r>
            <a:r>
              <a:rPr lang="en-GB" sz="2000" dirty="0"/>
              <a:t>it that TVET students really </a:t>
            </a:r>
            <a:r>
              <a:rPr lang="en-GB" sz="2000" i="1" dirty="0"/>
              <a:t>need</a:t>
            </a:r>
            <a:r>
              <a:rPr lang="en-GB" sz="2000" dirty="0"/>
              <a:t> from assessment?</a:t>
            </a:r>
          </a:p>
          <a:p>
            <a:pPr marL="0" indent="0">
              <a:buNone/>
            </a:pPr>
            <a:r>
              <a:rPr lang="en-GB" sz="2000" b="1" dirty="0" smtClean="0"/>
              <a:t>5.2 </a:t>
            </a:r>
            <a:r>
              <a:rPr lang="en-GB" sz="2000" b="1" dirty="0"/>
              <a:t>– Meaningful assessment. </a:t>
            </a:r>
            <a:r>
              <a:rPr lang="en-GB" sz="2000" dirty="0"/>
              <a:t>Assessment tasks should be </a:t>
            </a:r>
            <a:r>
              <a:rPr lang="en-GB" sz="2000" b="1" i="1" dirty="0"/>
              <a:t>authentic</a:t>
            </a:r>
            <a:r>
              <a:rPr lang="en-GB" sz="2000" dirty="0"/>
              <a:t>, based in an appropriate workplace or college workshop context, even if they are text-based. Where possible they should be designed with an eye to employability, or steering students to </a:t>
            </a:r>
            <a:r>
              <a:rPr lang="en-GB" sz="2000" i="1" dirty="0"/>
              <a:t>think</a:t>
            </a:r>
            <a:r>
              <a:rPr lang="en-GB" sz="2000" dirty="0"/>
              <a:t> of employability or self-employment. </a:t>
            </a:r>
          </a:p>
          <a:p>
            <a:pPr marL="0" indent="0">
              <a:buNone/>
            </a:pPr>
            <a:r>
              <a:rPr lang="en-GB" sz="2000" dirty="0"/>
              <a:t>Also </a:t>
            </a:r>
            <a:r>
              <a:rPr lang="en-GB" sz="2000" dirty="0" smtClean="0"/>
              <a:t>important in this respect is the concept of </a:t>
            </a:r>
            <a:r>
              <a:rPr lang="en-GB" sz="2000" b="1" i="1" dirty="0" smtClean="0"/>
              <a:t>constructive </a:t>
            </a:r>
            <a:r>
              <a:rPr lang="en-GB" sz="2000" b="1" i="1" dirty="0"/>
              <a:t>alignment</a:t>
            </a:r>
            <a:r>
              <a:rPr lang="en-GB" sz="2000" dirty="0"/>
              <a:t>: type and method of assessment, and type of evidence assessed/collected, must be explicitly or at least clearly </a:t>
            </a:r>
            <a:r>
              <a:rPr lang="en-GB" sz="2000" i="1" dirty="0"/>
              <a:t>aligned</a:t>
            </a:r>
            <a:r>
              <a:rPr lang="en-GB" sz="2000" dirty="0"/>
              <a:t> to the relevant learning outcome, unit standard or assessment criterion, and pedagogic purpose – otherwise the assessment will infringe the principles of validity, meaningfulness or fairness</a:t>
            </a:r>
            <a:r>
              <a:rPr lang="en-GB" sz="2000" dirty="0" smtClean="0"/>
              <a:t>.</a:t>
            </a:r>
          </a:p>
          <a:p>
            <a:pPr marL="0" indent="0">
              <a:buNone/>
            </a:pPr>
            <a:r>
              <a:rPr lang="en-GB" sz="2000" b="1" dirty="0" smtClean="0"/>
              <a:t>Reading </a:t>
            </a:r>
            <a:r>
              <a:rPr lang="en-GB" sz="2000" b="1" dirty="0"/>
              <a:t>I: </a:t>
            </a:r>
            <a:r>
              <a:rPr lang="en-GB" sz="2000" b="1" dirty="0" smtClean="0"/>
              <a:t> </a:t>
            </a:r>
            <a:r>
              <a:rPr lang="en-GB" sz="2000" dirty="0" smtClean="0"/>
              <a:t>Steve Wheeler. </a:t>
            </a:r>
            <a:r>
              <a:rPr lang="en-ZA" sz="2000" dirty="0"/>
              <a:t>What is authentic assessment</a:t>
            </a:r>
            <a:r>
              <a:rPr lang="en-ZA" sz="2000" dirty="0" smtClean="0"/>
              <a:t>? 2018. </a:t>
            </a:r>
            <a:endParaRPr lang="en-ZA" sz="2000" dirty="0"/>
          </a:p>
          <a:p>
            <a:pPr marL="0" indent="0">
              <a:buNone/>
            </a:pPr>
            <a:r>
              <a:rPr lang="en-GB" sz="2000" dirty="0" smtClean="0">
                <a:hlinkClick r:id="rId2"/>
              </a:rPr>
              <a:t>http</a:t>
            </a:r>
            <a:r>
              <a:rPr lang="en-GB" sz="2000" dirty="0">
                <a:hlinkClick r:id="rId2"/>
              </a:rPr>
              <a:t>://</a:t>
            </a:r>
            <a:r>
              <a:rPr lang="en-GB" sz="2000" dirty="0" smtClean="0">
                <a:hlinkClick r:id="rId2"/>
              </a:rPr>
              <a:t>www.steve-wheeler.co.uk/2018/02/what-is-authentic-assessment.html</a:t>
            </a:r>
            <a:r>
              <a:rPr lang="en-GB" sz="2000" dirty="0" smtClean="0"/>
              <a:t> </a:t>
            </a:r>
            <a:endParaRPr lang="en-GB" sz="2000" dirty="0"/>
          </a:p>
          <a:p>
            <a:pPr marL="0" indent="0">
              <a:buNone/>
            </a:pPr>
            <a:r>
              <a:rPr lang="en-GB" sz="2000" b="1" dirty="0"/>
              <a:t>Activity </a:t>
            </a:r>
            <a:r>
              <a:rPr lang="en-GB" sz="2000" b="1" dirty="0" smtClean="0"/>
              <a:t>(o)</a:t>
            </a:r>
            <a:r>
              <a:rPr lang="en-GB" sz="2000" dirty="0" smtClean="0"/>
              <a:t>: </a:t>
            </a:r>
            <a:r>
              <a:rPr lang="en-GB" sz="2000" dirty="0"/>
              <a:t>Matching activity. </a:t>
            </a:r>
            <a:r>
              <a:rPr lang="en-GB" sz="2000" dirty="0" smtClean="0"/>
              <a:t>Materials developers to provide five vivid </a:t>
            </a:r>
            <a:r>
              <a:rPr lang="en-GB" sz="2000" dirty="0"/>
              <a:t>examples of a variety of very </a:t>
            </a:r>
            <a:r>
              <a:rPr lang="en-GB" sz="2000" dirty="0" smtClean="0"/>
              <a:t>different, authentic assessment tasks that might be used </a:t>
            </a:r>
            <a:r>
              <a:rPr lang="en-GB" sz="2000" dirty="0"/>
              <a:t>in different TVET specialisations. </a:t>
            </a:r>
            <a:r>
              <a:rPr lang="en-GB" sz="2000" dirty="0" smtClean="0"/>
              <a:t>Provide a jumbled  choice of ten learning outcomes, </a:t>
            </a:r>
            <a:r>
              <a:rPr lang="en-GB" sz="2000" dirty="0"/>
              <a:t>assessment </a:t>
            </a:r>
            <a:r>
              <a:rPr lang="en-GB" sz="2000" dirty="0" smtClean="0"/>
              <a:t>criteria, </a:t>
            </a:r>
            <a:r>
              <a:rPr lang="en-GB" sz="2000" dirty="0"/>
              <a:t>or lecturer’s </a:t>
            </a:r>
            <a:r>
              <a:rPr lang="en-GB" sz="2000" dirty="0" smtClean="0"/>
              <a:t>purposes – only five of which clearly “fit” </a:t>
            </a:r>
            <a:r>
              <a:rPr lang="en-GB" sz="2000" dirty="0"/>
              <a:t>the assessment </a:t>
            </a:r>
            <a:r>
              <a:rPr lang="en-GB" sz="2000" dirty="0" smtClean="0"/>
              <a:t>tasks in such a way that an authentic connection is visible between each task and the purpose it serves. </a:t>
            </a:r>
          </a:p>
          <a:p>
            <a:pPr marL="0" indent="0">
              <a:buNone/>
            </a:pPr>
            <a:endParaRPr lang="en-ZA" sz="2000" dirty="0" smtClean="0"/>
          </a:p>
          <a:p>
            <a:pPr marL="0" indent="0">
              <a:spcAft>
                <a:spcPts val="1200"/>
              </a:spcAft>
              <a:buNone/>
            </a:pPr>
            <a:endParaRPr lang="en-ZA" sz="2000" dirty="0"/>
          </a:p>
        </p:txBody>
      </p:sp>
    </p:spTree>
    <p:extLst>
      <p:ext uri="{BB962C8B-B14F-4D97-AF65-F5344CB8AC3E}">
        <p14:creationId xmlns:p14="http://schemas.microsoft.com/office/powerpoint/2010/main" val="23493967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950" y="1028700"/>
            <a:ext cx="11372850" cy="5581650"/>
          </a:xfrm>
        </p:spPr>
        <p:txBody>
          <a:bodyPr>
            <a:noAutofit/>
          </a:bodyPr>
          <a:lstStyle/>
          <a:p>
            <a:pPr marL="0" indent="0">
              <a:buNone/>
            </a:pPr>
            <a:r>
              <a:rPr lang="en-GB" sz="2000" b="1" dirty="0"/>
              <a:t>Further readings: </a:t>
            </a:r>
            <a:r>
              <a:rPr lang="en-GB" sz="2000" dirty="0"/>
              <a:t>Authentic assessment toolbox. 2016. Jon Mueller [CC-BY-NC- SA] </a:t>
            </a:r>
            <a:r>
              <a:rPr lang="en-GB" sz="2000" dirty="0">
                <a:hlinkClick r:id="rId2"/>
              </a:rPr>
              <a:t>http://jfmueller.faculty.noctrl.edu/toolbox/howdoyoudoit.htm</a:t>
            </a:r>
            <a:r>
              <a:rPr lang="en-GB" sz="2000" dirty="0"/>
              <a:t> </a:t>
            </a:r>
          </a:p>
          <a:p>
            <a:pPr marL="0" indent="0">
              <a:buNone/>
            </a:pPr>
            <a:r>
              <a:rPr lang="en-ZA" sz="2000" dirty="0" smtClean="0"/>
              <a:t>The </a:t>
            </a:r>
            <a:r>
              <a:rPr lang="en-ZA" sz="2000" dirty="0"/>
              <a:t>Student Conference: </a:t>
            </a:r>
            <a:r>
              <a:rPr lang="en-GB" sz="2000" dirty="0"/>
              <a:t>A Model of Authentic Assessment </a:t>
            </a:r>
            <a:r>
              <a:rPr lang="en-ZA" sz="2000" dirty="0"/>
              <a:t>T. L. Larkin. 2014.</a:t>
            </a:r>
            <a:r>
              <a:rPr lang="en-ZA" sz="2000" dirty="0">
                <a:hlinkClick r:id="rId3"/>
              </a:rPr>
              <a:t>http://dx.doi.org/10.3991/ijep.v4i2.3445</a:t>
            </a:r>
            <a:endParaRPr lang="en-ZA" sz="2000" dirty="0"/>
          </a:p>
          <a:p>
            <a:pPr marL="0" indent="0">
              <a:spcAft>
                <a:spcPts val="600"/>
              </a:spcAft>
              <a:buNone/>
            </a:pPr>
            <a:r>
              <a:rPr lang="en-ZA" sz="2000" dirty="0"/>
              <a:t>Framework for authentic assessment. Katherine Hinchey. </a:t>
            </a:r>
            <a:r>
              <a:rPr lang="en-ZA" sz="2000" dirty="0">
                <a:hlinkClick r:id="rId4"/>
              </a:rPr>
              <a:t>http://katherinehinchey.com/framework-for-authentic-assessment</a:t>
            </a:r>
            <a:r>
              <a:rPr lang="en-ZA" sz="2000" dirty="0" smtClean="0">
                <a:hlinkClick r:id="rId4"/>
              </a:rPr>
              <a:t>/</a:t>
            </a:r>
            <a:endParaRPr lang="en-ZA" sz="2000" dirty="0" smtClean="0"/>
          </a:p>
          <a:p>
            <a:pPr marL="0" lvl="0" indent="0">
              <a:spcAft>
                <a:spcPts val="600"/>
              </a:spcAft>
              <a:buNone/>
            </a:pPr>
            <a:r>
              <a:rPr lang="en-GB" sz="2000" dirty="0"/>
              <a:t>Chapter 7, </a:t>
            </a:r>
            <a:r>
              <a:rPr lang="en-GB" sz="2000" i="1" dirty="0"/>
              <a:t>Assessment Strategies for Online Learning Engagement and Authenticity,</a:t>
            </a:r>
            <a:r>
              <a:rPr lang="en-GB" sz="2000" dirty="0"/>
              <a:t> Conrad and </a:t>
            </a:r>
            <a:r>
              <a:rPr lang="en-GB" sz="2000" dirty="0" err="1"/>
              <a:t>Openo</a:t>
            </a:r>
            <a:r>
              <a:rPr lang="en-GB" sz="2000" dirty="0"/>
              <a:t>, 2018. Athabasca University. </a:t>
            </a:r>
            <a:r>
              <a:rPr lang="en-GB" sz="2000" u="sng" dirty="0">
                <a:solidFill>
                  <a:schemeClr val="accent1">
                    <a:lumMod val="50000"/>
                  </a:schemeClr>
                </a:solidFill>
                <a:hlinkClick r:id="rId5"/>
              </a:rPr>
              <a:t>h</a:t>
            </a:r>
            <a:r>
              <a:rPr lang="en-ZA" sz="2000" u="sng" dirty="0" smtClean="0">
                <a:solidFill>
                  <a:schemeClr val="accent1">
                    <a:lumMod val="50000"/>
                  </a:schemeClr>
                </a:solidFill>
                <a:hlinkClick r:id="rId5"/>
              </a:rPr>
              <a:t>t</a:t>
            </a:r>
            <a:r>
              <a:rPr lang="en-ZA" sz="2000" u="sng" dirty="0" smtClean="0">
                <a:hlinkClick r:id="rId5"/>
              </a:rPr>
              <a:t>tp</a:t>
            </a:r>
            <a:r>
              <a:rPr lang="en-ZA" sz="2000" u="sng" dirty="0">
                <a:hlinkClick r:id="rId5"/>
              </a:rPr>
              <a:t>://</a:t>
            </a:r>
            <a:r>
              <a:rPr lang="en-ZA" sz="2000" u="sng" dirty="0" smtClean="0">
                <a:hlinkClick r:id="rId5"/>
              </a:rPr>
              <a:t>cradall.org/sites/default/files/99Z_Conrad_Openo_2018-Assessment_Strategies_for_Online_Learning.pdf</a:t>
            </a:r>
            <a:r>
              <a:rPr lang="en-ZA" sz="2000" u="sng" dirty="0" smtClean="0"/>
              <a:t> </a:t>
            </a:r>
            <a:r>
              <a:rPr lang="en-ZA" sz="2000" dirty="0" smtClean="0"/>
              <a:t> </a:t>
            </a:r>
            <a:r>
              <a:rPr lang="en-GB" sz="2000" dirty="0"/>
              <a:t>[CC BY-NC-ND 4.0] </a:t>
            </a:r>
            <a:endParaRPr lang="en-ZA" sz="2000" dirty="0"/>
          </a:p>
          <a:p>
            <a:pPr marL="0" indent="0">
              <a:buNone/>
            </a:pPr>
            <a:r>
              <a:rPr lang="en-GB" sz="2000" b="1" dirty="0" smtClean="0"/>
              <a:t>5.3 </a:t>
            </a:r>
            <a:r>
              <a:rPr lang="en-GB" sz="2000" b="1" dirty="0"/>
              <a:t>– </a:t>
            </a:r>
            <a:r>
              <a:rPr lang="en-GB" sz="2000" b="1" dirty="0" smtClean="0"/>
              <a:t>Transparency: </a:t>
            </a:r>
            <a:r>
              <a:rPr lang="en-GB" sz="2000" dirty="0" smtClean="0"/>
              <a:t>In Unit 2, we mentioned</a:t>
            </a:r>
            <a:r>
              <a:rPr lang="en-ZA" sz="2000" dirty="0" smtClean="0">
                <a:cs typeface="Arial" panose="020B0604020202020204" pitchFamily="34" charset="0"/>
              </a:rPr>
              <a:t> that the </a:t>
            </a:r>
            <a:r>
              <a:rPr lang="en-ZA" sz="2000" i="1" dirty="0">
                <a:cs typeface="Arial" panose="020B0604020202020204" pitchFamily="34" charset="0"/>
              </a:rPr>
              <a:t>transparency </a:t>
            </a:r>
            <a:r>
              <a:rPr lang="en-ZA" sz="2000" dirty="0">
                <a:cs typeface="Arial" panose="020B0604020202020204" pitchFamily="34" charset="0"/>
              </a:rPr>
              <a:t>of </a:t>
            </a:r>
            <a:r>
              <a:rPr lang="en-ZA" sz="2000" i="1" dirty="0">
                <a:cs typeface="Arial" panose="020B0604020202020204" pitchFamily="34" charset="0"/>
              </a:rPr>
              <a:t>criterion-referenced assessment</a:t>
            </a:r>
            <a:r>
              <a:rPr lang="en-ZA" sz="2000" dirty="0">
                <a:cs typeface="Arial" panose="020B0604020202020204" pitchFamily="34" charset="0"/>
              </a:rPr>
              <a:t>, in which the required performance and </a:t>
            </a:r>
            <a:r>
              <a:rPr lang="en-ZA" sz="2000" dirty="0" smtClean="0">
                <a:cs typeface="Arial" panose="020B0604020202020204" pitchFamily="34" charset="0"/>
              </a:rPr>
              <a:t>the standards that students are expected to reach, are made clear </a:t>
            </a:r>
            <a:r>
              <a:rPr lang="en-ZA" sz="2000" dirty="0">
                <a:cs typeface="Arial" panose="020B0604020202020204" pitchFamily="34" charset="0"/>
              </a:rPr>
              <a:t>from the outset (often in the form of a rubric), </a:t>
            </a:r>
            <a:r>
              <a:rPr lang="en-ZA" sz="2000" dirty="0" smtClean="0">
                <a:cs typeface="Arial" panose="020B0604020202020204" pitchFamily="34" charset="0"/>
              </a:rPr>
              <a:t>provides an </a:t>
            </a:r>
            <a:r>
              <a:rPr lang="en-ZA" sz="2000" dirty="0">
                <a:cs typeface="Arial" panose="020B0604020202020204" pitchFamily="34" charset="0"/>
              </a:rPr>
              <a:t>inherently </a:t>
            </a:r>
            <a:r>
              <a:rPr lang="en-ZA" sz="2000" i="1" dirty="0" smtClean="0">
                <a:cs typeface="Arial" panose="020B0604020202020204" pitchFamily="34" charset="0"/>
              </a:rPr>
              <a:t>fair</a:t>
            </a:r>
            <a:r>
              <a:rPr lang="en-ZA" sz="2000" dirty="0" smtClean="0">
                <a:cs typeface="Arial" panose="020B0604020202020204" pitchFamily="34" charset="0"/>
              </a:rPr>
              <a:t> </a:t>
            </a:r>
            <a:r>
              <a:rPr lang="en-ZA" sz="2000" dirty="0">
                <a:cs typeface="Arial" panose="020B0604020202020204" pitchFamily="34" charset="0"/>
              </a:rPr>
              <a:t>way of evaluating student performance</a:t>
            </a:r>
            <a:r>
              <a:rPr lang="en-ZA" sz="2000" dirty="0" smtClean="0">
                <a:cs typeface="Arial" panose="020B0604020202020204" pitchFamily="34" charset="0"/>
              </a:rPr>
              <a:t>. In this way students are not drawn into trying to second-guess the lecturer, and work out or wheedle out of the lecturer, what fraction of the work covered they would need to “spot” in order to pass a test or examination.</a:t>
            </a:r>
            <a:endParaRPr lang="en-ZA" sz="2000" dirty="0">
              <a:cs typeface="Arial" panose="020B0604020202020204" pitchFamily="34" charset="0"/>
            </a:endParaRPr>
          </a:p>
          <a:p>
            <a:pPr marL="0" indent="0">
              <a:spcAft>
                <a:spcPts val="1200"/>
              </a:spcAft>
              <a:buNone/>
            </a:pPr>
            <a:r>
              <a:rPr lang="en-GB" sz="2000" b="1" dirty="0" smtClean="0"/>
              <a:t>Activity (p)</a:t>
            </a:r>
            <a:r>
              <a:rPr lang="en-GB" sz="2000" dirty="0" smtClean="0"/>
              <a:t>: Suggest using, as is, Activity </a:t>
            </a:r>
            <a:r>
              <a:rPr lang="en-GB" sz="2000" dirty="0"/>
              <a:t>61, p 192 in SAIDE (2005), </a:t>
            </a:r>
            <a:r>
              <a:rPr lang="en-GB" sz="2000" i="1" dirty="0"/>
              <a:t>Being a Vocational </a:t>
            </a:r>
            <a:r>
              <a:rPr lang="en-GB" sz="2000" i="1" dirty="0" smtClean="0"/>
              <a:t>Educator</a:t>
            </a:r>
            <a:r>
              <a:rPr lang="en-GB" sz="2000" dirty="0" smtClean="0"/>
              <a:t>, up </a:t>
            </a:r>
            <a:r>
              <a:rPr lang="en-GB" sz="2000" dirty="0"/>
              <a:t>to </a:t>
            </a:r>
            <a:r>
              <a:rPr lang="en-GB" sz="2000" dirty="0" smtClean="0"/>
              <a:t>the end of the 2</a:t>
            </a:r>
            <a:r>
              <a:rPr lang="en-GB" sz="2000" baseline="30000" dirty="0" smtClean="0"/>
              <a:t>nd</a:t>
            </a:r>
            <a:r>
              <a:rPr lang="en-GB" sz="2000" dirty="0" smtClean="0"/>
              <a:t> paragraph </a:t>
            </a:r>
            <a:r>
              <a:rPr lang="en-GB" sz="2000" dirty="0"/>
              <a:t>on p 193. </a:t>
            </a:r>
            <a:r>
              <a:rPr lang="en-GB" sz="2000" dirty="0" smtClean="0"/>
              <a:t>Use the same questions (just change “an FET college” to “a TVET college”.</a:t>
            </a:r>
            <a:endParaRPr lang="en-ZA" sz="2000" dirty="0"/>
          </a:p>
        </p:txBody>
      </p:sp>
      <p:sp>
        <p:nvSpPr>
          <p:cNvPr id="4" name="Title 1"/>
          <p:cNvSpPr txBox="1">
            <a:spLocks/>
          </p:cNvSpPr>
          <p:nvPr/>
        </p:nvSpPr>
        <p:spPr>
          <a:xfrm>
            <a:off x="447675" y="95251"/>
            <a:ext cx="11287125" cy="74295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smtClean="0">
                <a:solidFill>
                  <a:schemeClr val="bg1"/>
                </a:solidFill>
              </a:rPr>
              <a:t>Unit 5: Effective assessment in TVET colleges (contd.) </a:t>
            </a:r>
            <a:endParaRPr lang="en-ZA" sz="2800" dirty="0">
              <a:solidFill>
                <a:schemeClr val="bg1"/>
              </a:solidFill>
              <a:latin typeface="+mn-lt"/>
            </a:endParaRPr>
          </a:p>
        </p:txBody>
      </p:sp>
    </p:spTree>
    <p:extLst>
      <p:ext uri="{BB962C8B-B14F-4D97-AF65-F5344CB8AC3E}">
        <p14:creationId xmlns:p14="http://schemas.microsoft.com/office/powerpoint/2010/main" val="4364363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9626"/>
            <a:ext cx="10515600" cy="5657850"/>
          </a:xfrm>
        </p:spPr>
        <p:txBody>
          <a:bodyPr>
            <a:noAutofit/>
          </a:bodyPr>
          <a:lstStyle/>
          <a:p>
            <a:pPr marL="0" indent="0">
              <a:buNone/>
            </a:pPr>
            <a:r>
              <a:rPr lang="en-GB" sz="2000" b="1" dirty="0"/>
              <a:t>5.4 – Motivation</a:t>
            </a:r>
            <a:r>
              <a:rPr lang="en-GB" sz="2000" dirty="0"/>
              <a:t>, including student self-esteem, possible </a:t>
            </a:r>
            <a:r>
              <a:rPr lang="en-GB" sz="2000" i="1" dirty="0"/>
              <a:t>consequences </a:t>
            </a:r>
            <a:r>
              <a:rPr lang="en-GB" sz="2000" dirty="0"/>
              <a:t>of assessment, and </a:t>
            </a:r>
            <a:r>
              <a:rPr lang="en-ZA" sz="2000" dirty="0"/>
              <a:t>the language of assessment (</a:t>
            </a:r>
            <a:r>
              <a:rPr lang="en-ZA" sz="2000" dirty="0" smtClean="0"/>
              <a:t>avoid what </a:t>
            </a:r>
            <a:r>
              <a:rPr lang="en-ZA" sz="2000" dirty="0" err="1" smtClean="0"/>
              <a:t>Boud</a:t>
            </a:r>
            <a:r>
              <a:rPr lang="en-ZA" sz="2000" dirty="0" smtClean="0"/>
              <a:t> refers to as “final </a:t>
            </a:r>
            <a:r>
              <a:rPr lang="en-ZA" sz="2000" dirty="0"/>
              <a:t>vocabulary”)</a:t>
            </a:r>
          </a:p>
          <a:p>
            <a:pPr marL="0" indent="0">
              <a:spcAft>
                <a:spcPts val="1200"/>
              </a:spcAft>
              <a:buNone/>
            </a:pPr>
            <a:r>
              <a:rPr lang="en-GB" sz="2000" b="1" dirty="0" smtClean="0"/>
              <a:t>Reading J: </a:t>
            </a:r>
            <a:r>
              <a:rPr lang="en-GB" sz="2000" dirty="0"/>
              <a:t>David </a:t>
            </a:r>
            <a:r>
              <a:rPr lang="en-GB" sz="2000" dirty="0" err="1"/>
              <a:t>Boud</a:t>
            </a:r>
            <a:r>
              <a:rPr lang="en-GB" sz="2000" dirty="0"/>
              <a:t>, </a:t>
            </a:r>
            <a:r>
              <a:rPr lang="en-ZA" sz="2000" i="1" dirty="0"/>
              <a:t>Assessment and learning: contradictory or complementary? </a:t>
            </a:r>
            <a:r>
              <a:rPr lang="en-GB" sz="2000" dirty="0" smtClean="0"/>
              <a:t>plus </a:t>
            </a:r>
            <a:r>
              <a:rPr lang="en-GB" sz="2000" dirty="0"/>
              <a:t>three or four reflective questions on it. </a:t>
            </a:r>
            <a:r>
              <a:rPr lang="en-ZA" sz="2000" dirty="0"/>
              <a:t>(Double check it’s </a:t>
            </a:r>
            <a:r>
              <a:rPr lang="en-ZA" sz="2000" dirty="0" smtClean="0"/>
              <a:t>open licence.  </a:t>
            </a:r>
            <a:r>
              <a:rPr lang="en-ZA" sz="2000" dirty="0"/>
              <a:t>Article quite seminal – </a:t>
            </a:r>
            <a:r>
              <a:rPr lang="en-ZA" sz="2000" dirty="0" err="1"/>
              <a:t>Boud</a:t>
            </a:r>
            <a:r>
              <a:rPr lang="en-ZA" sz="2000" dirty="0"/>
              <a:t> a major </a:t>
            </a:r>
            <a:r>
              <a:rPr lang="en-ZA" sz="2000" dirty="0" smtClean="0"/>
              <a:t>scholar – found it by using Google Advanced search with “Usage rights” set to “Free to use or share”; however, this article is a book chapter, published before open licensing was an option. The book is Peter Knight (ed.) 1995. </a:t>
            </a:r>
            <a:r>
              <a:rPr lang="en-GB" sz="2000" i="1" dirty="0"/>
              <a:t>Assessment for Learning in Higher Education</a:t>
            </a:r>
            <a:r>
              <a:rPr lang="en-GB" sz="2000" dirty="0" smtClean="0"/>
              <a:t>. A SEDA (Staff </a:t>
            </a:r>
            <a:r>
              <a:rPr lang="en-GB" sz="2000" dirty="0"/>
              <a:t>and Educational Development </a:t>
            </a:r>
            <a:r>
              <a:rPr lang="en-GB" sz="2000" dirty="0" smtClean="0"/>
              <a:t>Association) publication, but under the Routledge </a:t>
            </a:r>
            <a:r>
              <a:rPr lang="en-GB" sz="2000" dirty="0" err="1" smtClean="0"/>
              <a:t>Falmer</a:t>
            </a:r>
            <a:r>
              <a:rPr lang="en-GB" sz="2000" dirty="0" smtClean="0"/>
              <a:t> banner.</a:t>
            </a:r>
            <a:r>
              <a:rPr lang="en-ZA" sz="2000" dirty="0"/>
              <a:t>) </a:t>
            </a:r>
            <a:r>
              <a:rPr lang="en-ZA" sz="2000" dirty="0">
                <a:hlinkClick r:id="rId2"/>
              </a:rPr>
              <a:t>http://</a:t>
            </a:r>
            <a:r>
              <a:rPr lang="en-ZA" sz="2000" dirty="0" smtClean="0">
                <a:hlinkClick r:id="rId2"/>
              </a:rPr>
              <a:t>www.teacamp.eu/moodle2/pluginfile.php/2910/mod_resource/content/1/UA/Assessment_and_learning_contradictory_or_complementary.pdf</a:t>
            </a:r>
            <a:endParaRPr lang="en-ZA" sz="2000" dirty="0" smtClean="0"/>
          </a:p>
          <a:p>
            <a:pPr marL="0" indent="0">
              <a:spcBef>
                <a:spcPts val="600"/>
              </a:spcBef>
              <a:buNone/>
            </a:pPr>
            <a:r>
              <a:rPr lang="en-GB" sz="2000" b="1" dirty="0" smtClean="0"/>
              <a:t>Reading </a:t>
            </a:r>
            <a:r>
              <a:rPr lang="en-GB" sz="2000" b="1" dirty="0"/>
              <a:t>K: </a:t>
            </a:r>
            <a:r>
              <a:rPr lang="en-GB" sz="2000" dirty="0"/>
              <a:t>Extract from Lorrie </a:t>
            </a:r>
            <a:r>
              <a:rPr lang="en-GB" sz="2000" dirty="0" err="1"/>
              <a:t>Shephard</a:t>
            </a:r>
            <a:r>
              <a:rPr lang="en-GB" sz="2000" dirty="0"/>
              <a:t>, </a:t>
            </a:r>
            <a:r>
              <a:rPr lang="en-US" sz="2000" i="1" dirty="0"/>
              <a:t>The role of assessment in a learning culture</a:t>
            </a:r>
            <a:r>
              <a:rPr lang="en-US" sz="2000" dirty="0"/>
              <a:t>,</a:t>
            </a:r>
            <a:r>
              <a:rPr lang="en-GB" sz="2000" dirty="0"/>
              <a:t> (</a:t>
            </a:r>
            <a:r>
              <a:rPr lang="en-GB" sz="2000" b="1" dirty="0"/>
              <a:t>Reading H</a:t>
            </a:r>
            <a:r>
              <a:rPr lang="en-GB" sz="2000" dirty="0"/>
              <a:t>), in </a:t>
            </a:r>
            <a:r>
              <a:rPr lang="en-GB" sz="2000" i="1" dirty="0"/>
              <a:t>Educational Researcher</a:t>
            </a:r>
            <a:r>
              <a:rPr lang="en-GB" sz="2000" dirty="0"/>
              <a:t>, Vol. 29, No. 7, (Oct., 2000), only the section titled “Using Assessment in the Process of Learning”, pp. 10-12. Published by: American Educational Research Association plus three or four reflective questions on it. </a:t>
            </a:r>
            <a:r>
              <a:rPr lang="en-ZA" sz="2000" dirty="0"/>
              <a:t>[Get permission from </a:t>
            </a:r>
            <a:r>
              <a:rPr lang="en-ZA" sz="2000" dirty="0" err="1"/>
              <a:t>JStor</a:t>
            </a:r>
            <a:r>
              <a:rPr lang="en-ZA" sz="2000" dirty="0"/>
              <a:t>. But perhaps search for a more recent article that makes similar points.] </a:t>
            </a:r>
            <a:r>
              <a:rPr lang="en-ZA" sz="2000" dirty="0">
                <a:hlinkClick r:id="rId3"/>
              </a:rPr>
              <a:t>https://static1.squarespace.com/static/57309137ab48de6f423b3eec/t/5807a2e5e6f2e1c142fdf6cb/1476895462416/Shepard%2C+L.A.+%282000%29.+</a:t>
            </a:r>
            <a:r>
              <a:rPr lang="en-ZA" sz="2000" dirty="0" smtClean="0">
                <a:hlinkClick r:id="rId3"/>
              </a:rPr>
              <a:t>The+role+of+assessment+in+a+learning+culture.pdf</a:t>
            </a:r>
            <a:endParaRPr lang="en-ZA" sz="2000" dirty="0"/>
          </a:p>
        </p:txBody>
      </p:sp>
      <p:sp>
        <p:nvSpPr>
          <p:cNvPr id="4" name="Title 1"/>
          <p:cNvSpPr>
            <a:spLocks noGrp="1"/>
          </p:cNvSpPr>
          <p:nvPr>
            <p:ph type="title"/>
          </p:nvPr>
        </p:nvSpPr>
        <p:spPr>
          <a:xfrm>
            <a:off x="838200" y="0"/>
            <a:ext cx="10515600" cy="711200"/>
          </a:xfrm>
          <a:solidFill>
            <a:srgbClr val="002060"/>
          </a:solidFill>
        </p:spPr>
        <p:txBody>
          <a:bodyPr>
            <a:normAutofit/>
          </a:bodyPr>
          <a:lstStyle/>
          <a:p>
            <a:r>
              <a:rPr lang="en-GB" sz="3200" b="1" dirty="0">
                <a:solidFill>
                  <a:schemeClr val="bg1"/>
                </a:solidFill>
              </a:rPr>
              <a:t>Unit </a:t>
            </a:r>
            <a:r>
              <a:rPr lang="en-GB" sz="3200" b="1" dirty="0" smtClean="0">
                <a:solidFill>
                  <a:schemeClr val="bg1"/>
                </a:solidFill>
              </a:rPr>
              <a:t>5: </a:t>
            </a:r>
            <a:r>
              <a:rPr lang="en-GB" sz="3200" b="1" dirty="0">
                <a:solidFill>
                  <a:schemeClr val="bg1"/>
                </a:solidFill>
              </a:rPr>
              <a:t>Effective assessment in TVET colleges </a:t>
            </a:r>
            <a:r>
              <a:rPr lang="en-GB" sz="3200" b="1" dirty="0" smtClean="0">
                <a:solidFill>
                  <a:schemeClr val="bg1"/>
                </a:solidFill>
              </a:rPr>
              <a:t>(contd.)</a:t>
            </a:r>
            <a:endParaRPr lang="en-ZA" sz="2800" dirty="0">
              <a:solidFill>
                <a:schemeClr val="bg1"/>
              </a:solidFill>
              <a:latin typeface="+mn-lt"/>
            </a:endParaRPr>
          </a:p>
        </p:txBody>
      </p:sp>
    </p:spTree>
    <p:extLst>
      <p:ext uri="{BB962C8B-B14F-4D97-AF65-F5344CB8AC3E}">
        <p14:creationId xmlns:p14="http://schemas.microsoft.com/office/powerpoint/2010/main" val="19500991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412" y="0"/>
            <a:ext cx="11687175" cy="723900"/>
          </a:xfrm>
          <a:solidFill>
            <a:srgbClr val="002060"/>
          </a:solidFill>
        </p:spPr>
        <p:txBody>
          <a:bodyPr>
            <a:normAutofit/>
          </a:bodyPr>
          <a:lstStyle/>
          <a:p>
            <a:r>
              <a:rPr lang="en-GB" sz="3200" b="1" dirty="0">
                <a:solidFill>
                  <a:schemeClr val="bg1"/>
                </a:solidFill>
              </a:rPr>
              <a:t>Unit </a:t>
            </a:r>
            <a:r>
              <a:rPr lang="en-GB" sz="3200" b="1" dirty="0" smtClean="0">
                <a:solidFill>
                  <a:schemeClr val="bg1"/>
                </a:solidFill>
              </a:rPr>
              <a:t>5: </a:t>
            </a:r>
            <a:r>
              <a:rPr lang="en-GB" sz="3200" b="1" dirty="0">
                <a:solidFill>
                  <a:schemeClr val="bg1"/>
                </a:solidFill>
              </a:rPr>
              <a:t>Effective assessment in TVET colleges </a:t>
            </a:r>
            <a:r>
              <a:rPr lang="en-GB" sz="3200" b="1" dirty="0" smtClean="0">
                <a:solidFill>
                  <a:schemeClr val="bg1"/>
                </a:solidFill>
              </a:rPr>
              <a:t>(contd.)</a:t>
            </a:r>
            <a:endParaRPr lang="en-ZA" sz="2800" dirty="0">
              <a:solidFill>
                <a:schemeClr val="bg1"/>
              </a:solidFill>
              <a:latin typeface="+mn-lt"/>
            </a:endParaRPr>
          </a:p>
        </p:txBody>
      </p:sp>
      <p:sp>
        <p:nvSpPr>
          <p:cNvPr id="3" name="Content Placeholder 2"/>
          <p:cNvSpPr>
            <a:spLocks noGrp="1"/>
          </p:cNvSpPr>
          <p:nvPr>
            <p:ph idx="1"/>
          </p:nvPr>
        </p:nvSpPr>
        <p:spPr>
          <a:xfrm>
            <a:off x="252412" y="809627"/>
            <a:ext cx="11687175" cy="5895974"/>
          </a:xfrm>
          <a:ln>
            <a:solidFill>
              <a:srgbClr val="0000FF"/>
            </a:solidFill>
          </a:ln>
        </p:spPr>
        <p:txBody>
          <a:bodyPr>
            <a:noAutofit/>
          </a:bodyPr>
          <a:lstStyle/>
          <a:p>
            <a:pPr marL="0" lvl="0" indent="0">
              <a:spcBef>
                <a:spcPts val="0"/>
              </a:spcBef>
              <a:spcAft>
                <a:spcPts val="600"/>
              </a:spcAft>
              <a:buNone/>
            </a:pPr>
            <a:r>
              <a:rPr lang="en-US" sz="2000" b="1" dirty="0" smtClean="0"/>
              <a:t>Reflection and Chat: </a:t>
            </a:r>
            <a:r>
              <a:rPr lang="en-US" sz="2000" dirty="0" smtClean="0"/>
              <a:t>Adapt </a:t>
            </a:r>
            <a:r>
              <a:rPr lang="en-GB" sz="2000" dirty="0" smtClean="0"/>
              <a:t>Activity 62, </a:t>
            </a:r>
            <a:r>
              <a:rPr lang="en-GB" sz="2000" dirty="0"/>
              <a:t>p </a:t>
            </a:r>
            <a:r>
              <a:rPr lang="en-GB" sz="2000" dirty="0" smtClean="0"/>
              <a:t>193 </a:t>
            </a:r>
            <a:r>
              <a:rPr lang="en-GB" sz="2000" dirty="0"/>
              <a:t>in SAIDE (2005), </a:t>
            </a:r>
            <a:r>
              <a:rPr lang="en-GB" sz="2000" i="1" dirty="0"/>
              <a:t>Being a Vocational </a:t>
            </a:r>
            <a:r>
              <a:rPr lang="en-GB" sz="2000" i="1" dirty="0" smtClean="0"/>
              <a:t>Educator. </a:t>
            </a:r>
            <a:r>
              <a:rPr lang="en-GB" sz="2000" dirty="0" smtClean="0"/>
              <a:t>Use </a:t>
            </a:r>
            <a:r>
              <a:rPr lang="en-GB" sz="2000" dirty="0"/>
              <a:t>the same </a:t>
            </a:r>
            <a:r>
              <a:rPr lang="en-GB" sz="2000" dirty="0" smtClean="0"/>
              <a:t>questions. </a:t>
            </a:r>
          </a:p>
          <a:p>
            <a:pPr marL="0" indent="0">
              <a:buNone/>
            </a:pPr>
            <a:r>
              <a:rPr lang="en-GB" sz="2000" b="1" dirty="0" smtClean="0"/>
              <a:t>Further Reading: </a:t>
            </a:r>
            <a:r>
              <a:rPr lang="en-GB" sz="2000" dirty="0" smtClean="0"/>
              <a:t>MacDonald</a:t>
            </a:r>
            <a:r>
              <a:rPr lang="en-GB" sz="2000" dirty="0"/>
              <a:t>, R., </a:t>
            </a:r>
            <a:r>
              <a:rPr lang="en-GB" sz="2000" dirty="0" err="1"/>
              <a:t>Boud</a:t>
            </a:r>
            <a:r>
              <a:rPr lang="en-GB" sz="2000" dirty="0"/>
              <a:t>, D., Francis, J. &amp; </a:t>
            </a:r>
            <a:r>
              <a:rPr lang="en-GB" sz="2000" dirty="0" err="1"/>
              <a:t>Gonczi</a:t>
            </a:r>
            <a:r>
              <a:rPr lang="en-GB" sz="2000" dirty="0"/>
              <a:t>, A. (1995</a:t>
            </a:r>
            <a:r>
              <a:rPr lang="en-GB" sz="2000" dirty="0" smtClean="0"/>
              <a:t>). </a:t>
            </a:r>
            <a:r>
              <a:rPr lang="en-GB" sz="2000" i="1" dirty="0" smtClean="0"/>
              <a:t>New </a:t>
            </a:r>
            <a:r>
              <a:rPr lang="en-GB" sz="2000" i="1" dirty="0"/>
              <a:t>perspectives on </a:t>
            </a:r>
            <a:r>
              <a:rPr lang="en-GB" sz="2000" i="1" dirty="0" smtClean="0"/>
              <a:t>assessment.</a:t>
            </a:r>
            <a:r>
              <a:rPr lang="en-GB" sz="2000" i="1" dirty="0"/>
              <a:t> </a:t>
            </a:r>
            <a:r>
              <a:rPr lang="en-GB" sz="2000" dirty="0" smtClean="0"/>
              <a:t>Section </a:t>
            </a:r>
            <a:r>
              <a:rPr lang="en-GB" sz="2000" dirty="0"/>
              <a:t>for Technical and Vocational Education, </a:t>
            </a:r>
            <a:r>
              <a:rPr lang="en-GB" sz="2000" dirty="0" smtClean="0"/>
              <a:t>UNEVOC/UNESCO. https</a:t>
            </a:r>
            <a:r>
              <a:rPr lang="en-GB" sz="2000" dirty="0"/>
              <a:t>://s3.amazonaws.com/academia.edu.documents/41830520/101855e.pdf?AWSAccessKeyId=AKIAIWOWYYGZ2Y53UL3A&amp;Expires=1540996387&amp;Signature=WMcc25qFKvP857%2BHweZ8SQuTbec%3D&amp;response-content-disposition=inline%3B%20filename%3DNew_Perspectives_on_Assessment.pdf</a:t>
            </a:r>
            <a:br>
              <a:rPr lang="en-GB" sz="2000" dirty="0"/>
            </a:br>
            <a:endParaRPr lang="en-GB" sz="2000" dirty="0" smtClean="0"/>
          </a:p>
          <a:p>
            <a:pPr marL="0" indent="0">
              <a:spcBef>
                <a:spcPts val="0"/>
              </a:spcBef>
              <a:buNone/>
            </a:pPr>
            <a:r>
              <a:rPr lang="en-US" sz="2000" b="1" dirty="0" smtClean="0"/>
              <a:t>Video: </a:t>
            </a:r>
            <a:r>
              <a:rPr lang="en-US" sz="2000" dirty="0" smtClean="0"/>
              <a:t>Materials developers can look </a:t>
            </a:r>
            <a:r>
              <a:rPr lang="en-US" sz="2000" dirty="0"/>
              <a:t>for an OER video </a:t>
            </a:r>
            <a:r>
              <a:rPr lang="en-US" sz="2000" dirty="0" smtClean="0"/>
              <a:t>on </a:t>
            </a:r>
            <a:r>
              <a:rPr lang="en-US" sz="2000" i="1" dirty="0"/>
              <a:t>Assessment in </a:t>
            </a:r>
            <a:r>
              <a:rPr lang="en-US" sz="2000" i="1" dirty="0" smtClean="0"/>
              <a:t>TVET</a:t>
            </a:r>
            <a:r>
              <a:rPr lang="en-US" sz="2000" i="1" dirty="0"/>
              <a:t> </a:t>
            </a:r>
            <a:r>
              <a:rPr lang="en-US" sz="2000" i="1" dirty="0" smtClean="0"/>
              <a:t>–</a:t>
            </a:r>
            <a:r>
              <a:rPr lang="en-US" sz="2000" dirty="0" smtClean="0"/>
              <a:t> to </a:t>
            </a:r>
            <a:r>
              <a:rPr lang="en-US" sz="2000" dirty="0"/>
              <a:t>support students to achieve LO4 in Unit 4:</a:t>
            </a:r>
            <a:r>
              <a:rPr lang="en-ZA" sz="2000" dirty="0"/>
              <a:t> Demonstrate the ability to develop a</a:t>
            </a:r>
            <a:r>
              <a:rPr lang="en-ZA" sz="2000" b="1" dirty="0"/>
              <a:t> range and variety of</a:t>
            </a:r>
            <a:r>
              <a:rPr lang="en-ZA" sz="2000" i="1" dirty="0"/>
              <a:t> </a:t>
            </a:r>
            <a:r>
              <a:rPr lang="en-ZA" sz="2000" b="1" dirty="0"/>
              <a:t>effective assessment activities, techniques and instruments appropriate to TVET</a:t>
            </a:r>
            <a:r>
              <a:rPr lang="en-ZA" sz="2000" dirty="0"/>
              <a:t>: </a:t>
            </a:r>
            <a:r>
              <a:rPr lang="en-ZA" sz="2000" i="1" dirty="0"/>
              <a:t>Meaningful</a:t>
            </a:r>
            <a:r>
              <a:rPr lang="en-ZA" sz="2000" dirty="0"/>
              <a:t>, </a:t>
            </a:r>
            <a:r>
              <a:rPr lang="en-ZA" sz="2000" i="1" dirty="0"/>
              <a:t>authentic assessment; transparent, fair assessment that does not demotivate.</a:t>
            </a:r>
            <a:r>
              <a:rPr lang="en-ZA" sz="2000" dirty="0"/>
              <a:t> </a:t>
            </a:r>
            <a:r>
              <a:rPr lang="en-ZA" sz="2000" dirty="0" smtClean="0"/>
              <a:t> Or </a:t>
            </a:r>
            <a:r>
              <a:rPr lang="en-ZA" sz="2000" dirty="0"/>
              <a:t>make own </a:t>
            </a:r>
            <a:r>
              <a:rPr lang="en-ZA" sz="2000" dirty="0" smtClean="0"/>
              <a:t>video (2 </a:t>
            </a:r>
            <a:r>
              <a:rPr lang="en-ZA" sz="2000" dirty="0"/>
              <a:t>x 3-4 </a:t>
            </a:r>
            <a:r>
              <a:rPr lang="en-ZA" sz="2000" dirty="0" err="1"/>
              <a:t>mins</a:t>
            </a:r>
            <a:r>
              <a:rPr lang="en-ZA" sz="2000" dirty="0"/>
              <a:t>.)</a:t>
            </a:r>
          </a:p>
          <a:p>
            <a:pPr marL="0" indent="0">
              <a:buNone/>
            </a:pPr>
            <a:r>
              <a:rPr lang="en-GB" sz="2000" b="1" dirty="0" smtClean="0"/>
              <a:t>Summative </a:t>
            </a:r>
            <a:r>
              <a:rPr lang="en-GB" sz="2000" b="1" dirty="0"/>
              <a:t>assignment 2 </a:t>
            </a:r>
          </a:p>
          <a:p>
            <a:pPr marL="0" indent="0">
              <a:buNone/>
            </a:pPr>
            <a:r>
              <a:rPr lang="en-GB" sz="2000" b="1" dirty="0"/>
              <a:t>Background information:</a:t>
            </a:r>
          </a:p>
          <a:p>
            <a:pPr marL="542925" indent="-361950">
              <a:spcBef>
                <a:spcPts val="600"/>
              </a:spcBef>
              <a:buFont typeface="+mj-lt"/>
              <a:buAutoNum type="arabicPeriod"/>
            </a:pPr>
            <a:r>
              <a:rPr lang="en-US" sz="2000" dirty="0"/>
              <a:t>This assessment relates to all five learning outcomes and units, with particular emphasis on outcomes 3, 4 and 5. </a:t>
            </a:r>
            <a:r>
              <a:rPr lang="en-GB" sz="2000" dirty="0"/>
              <a:t>It pulls the various strands of the course together, and combines them with certain of the learning theories and teaching models that you will have learnt in the courses </a:t>
            </a:r>
            <a:r>
              <a:rPr lang="en-GB" sz="2000" i="1" dirty="0"/>
              <a:t>Educational Psychology for TVET</a:t>
            </a:r>
            <a:r>
              <a:rPr lang="en-GB" sz="2000" dirty="0"/>
              <a:t>, and </a:t>
            </a:r>
            <a:r>
              <a:rPr lang="en-GB" sz="2000" i="1" dirty="0"/>
              <a:t>TVET Pedagogy.</a:t>
            </a:r>
            <a:endParaRPr lang="en-US" sz="2000" dirty="0"/>
          </a:p>
          <a:p>
            <a:pPr marL="542925" indent="-361950">
              <a:spcBef>
                <a:spcPts val="400"/>
              </a:spcBef>
              <a:buFont typeface="+mj-lt"/>
              <a:buAutoNum type="arabicPeriod"/>
            </a:pPr>
            <a:r>
              <a:rPr lang="en-US" sz="2000" dirty="0"/>
              <a:t>Its weight relative to summative assignment 1 is </a:t>
            </a:r>
            <a:r>
              <a:rPr lang="en-US" sz="2000" dirty="0" smtClean="0"/>
              <a:t>70</a:t>
            </a:r>
            <a:r>
              <a:rPr lang="en-US" sz="2000" dirty="0"/>
              <a:t>%, to </a:t>
            </a:r>
            <a:r>
              <a:rPr lang="en-US" sz="2000" dirty="0" smtClean="0"/>
              <a:t>30</a:t>
            </a:r>
            <a:r>
              <a:rPr lang="en-US" sz="2000" dirty="0"/>
              <a:t>% for assignment 1. </a:t>
            </a:r>
            <a:endParaRPr lang="en-ZA" sz="2000" dirty="0"/>
          </a:p>
          <a:p>
            <a:pPr marL="0" lvl="0" indent="0">
              <a:buNone/>
            </a:pPr>
            <a:endParaRPr lang="en-ZA" sz="1800" dirty="0"/>
          </a:p>
        </p:txBody>
      </p:sp>
    </p:spTree>
    <p:extLst>
      <p:ext uri="{BB962C8B-B14F-4D97-AF65-F5344CB8AC3E}">
        <p14:creationId xmlns:p14="http://schemas.microsoft.com/office/powerpoint/2010/main" val="39945499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411" y="0"/>
            <a:ext cx="11687175" cy="723900"/>
          </a:xfrm>
          <a:solidFill>
            <a:srgbClr val="002060"/>
          </a:solidFill>
        </p:spPr>
        <p:txBody>
          <a:bodyPr>
            <a:normAutofit/>
          </a:bodyPr>
          <a:lstStyle/>
          <a:p>
            <a:r>
              <a:rPr lang="en-GB" sz="3200" b="1" dirty="0">
                <a:solidFill>
                  <a:schemeClr val="bg1"/>
                </a:solidFill>
              </a:rPr>
              <a:t>Unit </a:t>
            </a:r>
            <a:r>
              <a:rPr lang="en-GB" sz="3200" b="1" dirty="0" smtClean="0">
                <a:solidFill>
                  <a:schemeClr val="bg1"/>
                </a:solidFill>
              </a:rPr>
              <a:t>5: </a:t>
            </a:r>
            <a:r>
              <a:rPr lang="en-GB" sz="3200" b="1" dirty="0">
                <a:solidFill>
                  <a:schemeClr val="bg1"/>
                </a:solidFill>
              </a:rPr>
              <a:t>Effective assessment in TVET colleges </a:t>
            </a:r>
            <a:r>
              <a:rPr lang="en-GB" sz="3200" b="1" dirty="0" smtClean="0">
                <a:solidFill>
                  <a:schemeClr val="bg1"/>
                </a:solidFill>
              </a:rPr>
              <a:t>(contd.)</a:t>
            </a:r>
            <a:endParaRPr lang="en-ZA" sz="2800" dirty="0">
              <a:solidFill>
                <a:schemeClr val="bg1"/>
              </a:solidFill>
              <a:latin typeface="+mn-lt"/>
            </a:endParaRPr>
          </a:p>
        </p:txBody>
      </p:sp>
      <p:sp>
        <p:nvSpPr>
          <p:cNvPr id="3" name="Content Placeholder 2"/>
          <p:cNvSpPr>
            <a:spLocks noGrp="1"/>
          </p:cNvSpPr>
          <p:nvPr>
            <p:ph idx="1"/>
          </p:nvPr>
        </p:nvSpPr>
        <p:spPr>
          <a:xfrm>
            <a:off x="352424" y="723900"/>
            <a:ext cx="11487150" cy="6010275"/>
          </a:xfrm>
          <a:ln>
            <a:solidFill>
              <a:srgbClr val="0000FF"/>
            </a:solidFill>
          </a:ln>
        </p:spPr>
        <p:txBody>
          <a:bodyPr>
            <a:noAutofit/>
          </a:bodyPr>
          <a:lstStyle/>
          <a:p>
            <a:pPr marL="638175" indent="-457200">
              <a:spcBef>
                <a:spcPts val="0"/>
              </a:spcBef>
              <a:buFont typeface="+mj-lt"/>
              <a:buAutoNum type="arabicPeriod" startAt="3"/>
            </a:pPr>
            <a:r>
              <a:rPr lang="en-US" sz="2000" dirty="0"/>
              <a:t>The assessment task is highly practical – to design, experiment with, and self-evaluate a series of assessment activities, and write them up in an assessment </a:t>
            </a:r>
            <a:r>
              <a:rPr lang="en-US" sz="2000" b="1" dirty="0"/>
              <a:t>portfolio</a:t>
            </a:r>
            <a:r>
              <a:rPr lang="en-US" sz="2000" dirty="0"/>
              <a:t> that models an imaginative range of contextually relevant assessment tasks and rubrics, and clearly indicates how the assessment was/can be/will be used as a feedback loop to enable you to improve your teaching and your students’ learning.</a:t>
            </a:r>
            <a:endParaRPr lang="en-ZA" sz="2000" dirty="0"/>
          </a:p>
          <a:p>
            <a:pPr marL="542925" indent="-361950">
              <a:spcBef>
                <a:spcPts val="0"/>
              </a:spcBef>
              <a:buFont typeface="+mj-lt"/>
              <a:buAutoNum type="arabicPeriod" startAt="3"/>
            </a:pPr>
            <a:r>
              <a:rPr lang="en-GB" sz="2000" dirty="0" smtClean="0"/>
              <a:t>The aim is to demonstrate your competence in using a </a:t>
            </a:r>
            <a:r>
              <a:rPr lang="en-GB" sz="2000" i="1" dirty="0" smtClean="0"/>
              <a:t>range and</a:t>
            </a:r>
            <a:r>
              <a:rPr lang="en-GB" sz="2000" dirty="0" smtClean="0"/>
              <a:t> </a:t>
            </a:r>
            <a:r>
              <a:rPr lang="en-GB" sz="2000" i="1" dirty="0" smtClean="0"/>
              <a:t>variety of assessment types and techniques to suit different contexts or student needs. </a:t>
            </a:r>
            <a:r>
              <a:rPr lang="en-GB" sz="2000" dirty="0" smtClean="0"/>
              <a:t>Why a </a:t>
            </a:r>
            <a:r>
              <a:rPr lang="en-GB" sz="2000" i="1" dirty="0" smtClean="0"/>
              <a:t>range</a:t>
            </a:r>
            <a:r>
              <a:rPr lang="en-GB" sz="2000" dirty="0" smtClean="0"/>
              <a:t>?</a:t>
            </a:r>
            <a:endParaRPr lang="en-ZA" sz="2000" dirty="0" smtClean="0"/>
          </a:p>
          <a:p>
            <a:pPr marL="1076325" indent="-361950">
              <a:spcBef>
                <a:spcPts val="0"/>
              </a:spcBef>
            </a:pPr>
            <a:r>
              <a:rPr lang="en-GB" sz="2000" dirty="0" smtClean="0"/>
              <a:t>Because </a:t>
            </a:r>
            <a:r>
              <a:rPr lang="en-GB" sz="2000" dirty="0"/>
              <a:t>there is a wide range of </a:t>
            </a:r>
            <a:r>
              <a:rPr lang="en-GB" sz="2000" b="1" dirty="0" err="1"/>
              <a:t>knowledges</a:t>
            </a:r>
            <a:r>
              <a:rPr lang="en-GB" sz="2000" b="1" dirty="0"/>
              <a:t> and skills in TVET</a:t>
            </a:r>
            <a:r>
              <a:rPr lang="en-GB" sz="2000" dirty="0"/>
              <a:t>.</a:t>
            </a:r>
            <a:endParaRPr lang="en-ZA" sz="2000" dirty="0"/>
          </a:p>
          <a:p>
            <a:pPr marL="1076325" indent="-361950">
              <a:spcBef>
                <a:spcPts val="0"/>
              </a:spcBef>
            </a:pPr>
            <a:r>
              <a:rPr lang="en-GB" sz="2000" dirty="0"/>
              <a:t>Because</a:t>
            </a:r>
            <a:r>
              <a:rPr lang="en-GB" sz="2000" b="1" dirty="0"/>
              <a:t> theoretical, practical and workplace knowledge and skill </a:t>
            </a:r>
            <a:r>
              <a:rPr lang="en-GB" sz="2000" dirty="0"/>
              <a:t>need to be </a:t>
            </a:r>
            <a:r>
              <a:rPr lang="en-GB" sz="2000" i="1" dirty="0"/>
              <a:t>meshed</a:t>
            </a:r>
            <a:r>
              <a:rPr lang="en-GB" sz="2000" dirty="0"/>
              <a:t> in assessment as they are in teaching, i.e. integrated at all times. Not many </a:t>
            </a:r>
            <a:r>
              <a:rPr lang="en-GB" sz="2000" i="1" dirty="0"/>
              <a:t>single</a:t>
            </a:r>
            <a:r>
              <a:rPr lang="en-GB" sz="2000" dirty="0"/>
              <a:t> methods can assess all three of these. Furthermore, these are different for each discipline and trade.</a:t>
            </a:r>
            <a:endParaRPr lang="en-ZA" sz="2000" dirty="0"/>
          </a:p>
          <a:p>
            <a:pPr marL="1076325" indent="-361950">
              <a:spcBef>
                <a:spcPts val="0"/>
              </a:spcBef>
            </a:pPr>
            <a:r>
              <a:rPr lang="en-GB" sz="2000" dirty="0"/>
              <a:t>Because one needs to cater for </a:t>
            </a:r>
            <a:r>
              <a:rPr lang="en-GB" sz="2000" b="1" dirty="0"/>
              <a:t>different types of learning strengths</a:t>
            </a:r>
            <a:r>
              <a:rPr lang="en-GB" sz="2000" dirty="0"/>
              <a:t> (Knowles’s, Gardner’s theories – NB </a:t>
            </a:r>
            <a:r>
              <a:rPr lang="en-GB" sz="2000" b="1" i="1" dirty="0"/>
              <a:t>briefly</a:t>
            </a:r>
            <a:r>
              <a:rPr lang="en-GB" sz="2000" dirty="0"/>
              <a:t>, refer to TVET Pedagogy course</a:t>
            </a:r>
            <a:r>
              <a:rPr lang="en-GB" sz="2000" dirty="0" smtClean="0"/>
              <a:t>).</a:t>
            </a:r>
          </a:p>
          <a:p>
            <a:pPr marL="1076325" indent="-266700">
              <a:spcBef>
                <a:spcPts val="600"/>
              </a:spcBef>
            </a:pPr>
            <a:r>
              <a:rPr lang="en-GB" sz="2000" dirty="0"/>
              <a:t>Because assessment must cater for the </a:t>
            </a:r>
            <a:r>
              <a:rPr lang="en-GB" sz="2000" b="1" dirty="0"/>
              <a:t>different levels of cognitive activity</a:t>
            </a:r>
            <a:r>
              <a:rPr lang="en-GB" sz="2000" dirty="0"/>
              <a:t>, not just recall (Bloom, </a:t>
            </a:r>
            <a:r>
              <a:rPr lang="en-GB" sz="2000" dirty="0" err="1"/>
              <a:t>Krathwohl</a:t>
            </a:r>
            <a:r>
              <a:rPr lang="en-GB" sz="2000" dirty="0"/>
              <a:t> – NB </a:t>
            </a:r>
            <a:r>
              <a:rPr lang="en-GB" sz="2000" i="1" dirty="0"/>
              <a:t>briefly</a:t>
            </a:r>
            <a:r>
              <a:rPr lang="en-GB" sz="2000" dirty="0"/>
              <a:t>, refer to TVET Pedagogy course)</a:t>
            </a:r>
            <a:endParaRPr lang="en-ZA" sz="2000" dirty="0"/>
          </a:p>
          <a:p>
            <a:pPr marL="1076325" indent="-266700">
              <a:spcBef>
                <a:spcPts val="600"/>
              </a:spcBef>
            </a:pPr>
            <a:r>
              <a:rPr lang="en-GB" sz="2000" dirty="0"/>
              <a:t>Because there may be </a:t>
            </a:r>
            <a:r>
              <a:rPr lang="en-GB" sz="2000" b="1" dirty="0"/>
              <a:t>a range of learning outcomes, criteria in a single unit standard or trade,</a:t>
            </a:r>
            <a:r>
              <a:rPr lang="en-GB" sz="2000" dirty="0"/>
              <a:t> and they may not all be assessable by means of a single method</a:t>
            </a:r>
            <a:endParaRPr lang="en-ZA" sz="2000" dirty="0"/>
          </a:p>
          <a:p>
            <a:pPr marL="1076325" indent="-266700">
              <a:spcBef>
                <a:spcPts val="600"/>
              </a:spcBef>
            </a:pPr>
            <a:r>
              <a:rPr lang="en-GB" sz="2000" dirty="0"/>
              <a:t>Because a range of methods is required if assessment is to be</a:t>
            </a:r>
            <a:r>
              <a:rPr lang="en-GB" sz="2000" b="1" dirty="0"/>
              <a:t> for learning and growth, not just for “passing</a:t>
            </a:r>
            <a:r>
              <a:rPr lang="en-GB" sz="2000" dirty="0"/>
              <a:t>”. Constructivist assessment practices: </a:t>
            </a:r>
            <a:r>
              <a:rPr lang="en-GB" sz="2000" b="1" dirty="0"/>
              <a:t>learner- and learning-centred, contextualised, building on existing knowledge, equilibration, mediated, </a:t>
            </a:r>
            <a:r>
              <a:rPr lang="en-GB" sz="2000" b="1" dirty="0" err="1"/>
              <a:t>scaffolded</a:t>
            </a:r>
            <a:r>
              <a:rPr lang="en-GB" sz="2000" b="1" dirty="0"/>
              <a:t> (ZPD)</a:t>
            </a:r>
            <a:r>
              <a:rPr lang="en-GB" sz="2000" dirty="0"/>
              <a:t> – (Piaget, Vygotsky, Bruner – NB </a:t>
            </a:r>
            <a:r>
              <a:rPr lang="en-GB" sz="2000" i="1" dirty="0"/>
              <a:t>briefly</a:t>
            </a:r>
            <a:r>
              <a:rPr lang="en-GB" sz="2000" dirty="0"/>
              <a:t>, refer to TVET Pedagogy course</a:t>
            </a:r>
            <a:r>
              <a:rPr lang="en-GB" sz="2000" dirty="0" smtClean="0"/>
              <a:t>).</a:t>
            </a:r>
            <a:endParaRPr lang="en-GB" sz="2000" b="1" dirty="0"/>
          </a:p>
        </p:txBody>
      </p:sp>
    </p:spTree>
    <p:extLst>
      <p:ext uri="{BB962C8B-B14F-4D97-AF65-F5344CB8AC3E}">
        <p14:creationId xmlns:p14="http://schemas.microsoft.com/office/powerpoint/2010/main" val="9308619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9626"/>
            <a:ext cx="10515600" cy="5876924"/>
          </a:xfrm>
        </p:spPr>
        <p:txBody>
          <a:bodyPr>
            <a:noAutofit/>
          </a:bodyPr>
          <a:lstStyle/>
          <a:p>
            <a:pPr marL="0" lvl="0" indent="0">
              <a:spcBef>
                <a:spcPts val="0"/>
              </a:spcBef>
              <a:spcAft>
                <a:spcPts val="1200"/>
              </a:spcAft>
              <a:buNone/>
            </a:pPr>
            <a:r>
              <a:rPr lang="en-US" sz="1800" dirty="0"/>
              <a:t>You will need to access the official curriculum and assessment statements for the course(s) that you are </a:t>
            </a:r>
            <a:r>
              <a:rPr lang="en-US" sz="1800" dirty="0" smtClean="0"/>
              <a:t>teaching, </a:t>
            </a:r>
            <a:r>
              <a:rPr lang="en-US" sz="1800" dirty="0"/>
              <a:t>and include </a:t>
            </a:r>
            <a:r>
              <a:rPr lang="en-US" sz="1800" dirty="0" smtClean="0"/>
              <a:t>them near </a:t>
            </a:r>
            <a:r>
              <a:rPr lang="en-US" sz="1800" dirty="0"/>
              <a:t>the beginning of your </a:t>
            </a:r>
            <a:r>
              <a:rPr lang="en-US" sz="1800" dirty="0" smtClean="0"/>
              <a:t>portfolio.</a:t>
            </a:r>
            <a:endParaRPr lang="en-US" sz="1800" dirty="0"/>
          </a:p>
          <a:p>
            <a:pPr marL="0" indent="0">
              <a:spcBef>
                <a:spcPts val="0"/>
              </a:spcBef>
              <a:spcAft>
                <a:spcPts val="400"/>
              </a:spcAft>
              <a:buNone/>
            </a:pPr>
            <a:r>
              <a:rPr lang="en-US" sz="1800" b="1" dirty="0" smtClean="0"/>
              <a:t>Instructions</a:t>
            </a:r>
            <a:r>
              <a:rPr lang="en-US" sz="1800" b="1" dirty="0"/>
              <a:t>: </a:t>
            </a:r>
            <a:endParaRPr lang="en-US" sz="1800" b="1" dirty="0" smtClean="0"/>
          </a:p>
          <a:p>
            <a:pPr marL="523875" indent="-342900">
              <a:spcBef>
                <a:spcPts val="0"/>
              </a:spcBef>
              <a:spcAft>
                <a:spcPts val="400"/>
              </a:spcAft>
              <a:buFont typeface="+mj-lt"/>
              <a:buAutoNum type="arabicPeriod"/>
              <a:tabLst>
                <a:tab pos="180975" algn="l"/>
              </a:tabLst>
            </a:pPr>
            <a:r>
              <a:rPr lang="en-US" sz="1800" dirty="0" smtClean="0"/>
              <a:t>Compile an </a:t>
            </a:r>
            <a:r>
              <a:rPr lang="en-US" sz="1800" b="1" dirty="0" smtClean="0"/>
              <a:t>assessment portfolio</a:t>
            </a:r>
            <a:r>
              <a:rPr lang="en-US" sz="1800" dirty="0" smtClean="0"/>
              <a:t>. Design</a:t>
            </a:r>
            <a:r>
              <a:rPr lang="en-US" sz="1800" dirty="0"/>
              <a:t>, experiment with, and self-evaluate a series of assessment activities, and write </a:t>
            </a:r>
            <a:r>
              <a:rPr lang="en-US" sz="1800" dirty="0" smtClean="0"/>
              <a:t>reports on each of the activities to be included </a:t>
            </a:r>
            <a:r>
              <a:rPr lang="en-US" sz="1800" dirty="0"/>
              <a:t>in </a:t>
            </a:r>
            <a:r>
              <a:rPr lang="en-US" sz="1800" dirty="0" smtClean="0"/>
              <a:t>the portfolio. </a:t>
            </a:r>
          </a:p>
          <a:p>
            <a:pPr marL="523875" indent="-342900">
              <a:spcBef>
                <a:spcPts val="0"/>
              </a:spcBef>
              <a:spcAft>
                <a:spcPts val="400"/>
              </a:spcAft>
              <a:buFont typeface="+mj-lt"/>
              <a:buAutoNum type="arabicPeriod"/>
              <a:tabLst>
                <a:tab pos="180975" algn="l"/>
              </a:tabLst>
            </a:pPr>
            <a:r>
              <a:rPr lang="en-US" sz="1800" dirty="0" smtClean="0"/>
              <a:t>The portfolio should model </a:t>
            </a:r>
            <a:r>
              <a:rPr lang="en-US" sz="1800" dirty="0"/>
              <a:t>an imaginative </a:t>
            </a:r>
            <a:r>
              <a:rPr lang="en-US" sz="1800" b="1" dirty="0"/>
              <a:t>range</a:t>
            </a:r>
            <a:r>
              <a:rPr lang="en-US" sz="1800" dirty="0"/>
              <a:t> of contextually relevant assessment tasks and rubrics, and clearly </a:t>
            </a:r>
            <a:r>
              <a:rPr lang="en-US" sz="1800" dirty="0" smtClean="0"/>
              <a:t>indicate </a:t>
            </a:r>
            <a:r>
              <a:rPr lang="en-US" sz="1800" dirty="0"/>
              <a:t>how the assessment was/can be/will be used as a feedback loop to enable you to improve your teaching and your students’ learning.</a:t>
            </a:r>
            <a:endParaRPr lang="en-ZA" sz="1800" dirty="0"/>
          </a:p>
          <a:p>
            <a:pPr marL="523875" indent="-342900">
              <a:spcBef>
                <a:spcPts val="0"/>
              </a:spcBef>
              <a:spcAft>
                <a:spcPts val="400"/>
              </a:spcAft>
              <a:buFont typeface="+mj-lt"/>
              <a:buAutoNum type="arabicPeriod"/>
              <a:tabLst>
                <a:tab pos="180975" algn="l"/>
              </a:tabLst>
            </a:pPr>
            <a:r>
              <a:rPr lang="en-US" sz="1800" dirty="0"/>
              <a:t>The portfolio may be in written or digital format, depending on the mode of delivery of your course.</a:t>
            </a:r>
            <a:endParaRPr lang="en-GB" sz="1800" b="1" dirty="0"/>
          </a:p>
          <a:p>
            <a:pPr marL="523875" indent="-342900">
              <a:spcBef>
                <a:spcPts val="0"/>
              </a:spcBef>
              <a:spcAft>
                <a:spcPts val="400"/>
              </a:spcAft>
              <a:buFont typeface="+mj-lt"/>
              <a:buAutoNum type="arabicPeriod"/>
              <a:tabLst>
                <a:tab pos="180975" algn="l"/>
              </a:tabLst>
            </a:pPr>
            <a:r>
              <a:rPr lang="en-US" sz="1800" dirty="0" smtClean="0"/>
              <a:t>In selecting assessment tasks or methods to include in your portfolio, try to pull </a:t>
            </a:r>
            <a:r>
              <a:rPr lang="en-US" sz="1800" dirty="0"/>
              <a:t>together the key </a:t>
            </a:r>
            <a:r>
              <a:rPr lang="en-US" sz="1800" dirty="0" smtClean="0"/>
              <a:t>strands </a:t>
            </a:r>
            <a:r>
              <a:rPr lang="en-US" sz="1800" dirty="0"/>
              <a:t>from all the units and synthesize them into a consolidated and coherent but varied </a:t>
            </a:r>
            <a:r>
              <a:rPr lang="en-GB" sz="1800" b="1" dirty="0"/>
              <a:t>assessment </a:t>
            </a:r>
            <a:r>
              <a:rPr lang="en-GB" sz="1800" b="1" dirty="0" smtClean="0"/>
              <a:t>programme</a:t>
            </a:r>
            <a:r>
              <a:rPr lang="en-GB" sz="1800" dirty="0"/>
              <a:t>.</a:t>
            </a:r>
            <a:r>
              <a:rPr lang="en-US" sz="1800" dirty="0" smtClean="0"/>
              <a:t> </a:t>
            </a:r>
          </a:p>
          <a:p>
            <a:pPr marL="523875" indent="-342900">
              <a:spcBef>
                <a:spcPts val="0"/>
              </a:spcBef>
              <a:spcAft>
                <a:spcPts val="400"/>
              </a:spcAft>
              <a:buFont typeface="+mj-lt"/>
              <a:buAutoNum type="arabicPeriod"/>
              <a:tabLst>
                <a:tab pos="180975" algn="l"/>
              </a:tabLst>
            </a:pPr>
            <a:r>
              <a:rPr lang="en-US" sz="1800" dirty="0" smtClean="0"/>
              <a:t>You may include </a:t>
            </a:r>
            <a:r>
              <a:rPr lang="en-US" sz="1800" dirty="0"/>
              <a:t>assessment activities </a:t>
            </a:r>
            <a:r>
              <a:rPr lang="en-US" sz="1800" dirty="0" smtClean="0"/>
              <a:t>which you designed for Assignment 1.</a:t>
            </a:r>
          </a:p>
          <a:p>
            <a:pPr marL="523875" indent="-342900">
              <a:spcBef>
                <a:spcPts val="0"/>
              </a:spcBef>
              <a:spcAft>
                <a:spcPts val="400"/>
              </a:spcAft>
              <a:buFont typeface="+mj-lt"/>
              <a:buAutoNum type="arabicPeriod"/>
              <a:tabLst>
                <a:tab pos="180975" algn="l"/>
              </a:tabLst>
            </a:pPr>
            <a:r>
              <a:rPr lang="en-GB" sz="1800" dirty="0" smtClean="0"/>
              <a:t>Using </a:t>
            </a:r>
            <a:r>
              <a:rPr lang="en-GB" sz="1800" b="1" dirty="0"/>
              <a:t>either</a:t>
            </a:r>
            <a:r>
              <a:rPr lang="en-GB" sz="1800" dirty="0"/>
              <a:t> the official curriculum statement </a:t>
            </a:r>
            <a:r>
              <a:rPr lang="en-GB" sz="1800" dirty="0" smtClean="0"/>
              <a:t>relevant </a:t>
            </a:r>
            <a:r>
              <a:rPr lang="en-GB" sz="1800" dirty="0"/>
              <a:t>to your specialisation subject(s) </a:t>
            </a:r>
            <a:r>
              <a:rPr lang="en-GB" sz="1800" b="1" dirty="0"/>
              <a:t>or</a:t>
            </a:r>
            <a:r>
              <a:rPr lang="en-GB" sz="1800" dirty="0"/>
              <a:t> your own imagination, </a:t>
            </a:r>
            <a:r>
              <a:rPr lang="en-GB" sz="1800" b="1" dirty="0"/>
              <a:t>design an</a:t>
            </a:r>
            <a:r>
              <a:rPr lang="en-GB" sz="1800" dirty="0"/>
              <a:t> </a:t>
            </a:r>
            <a:r>
              <a:rPr lang="en-GB" sz="1800" b="1" dirty="0"/>
              <a:t>assessment programme</a:t>
            </a:r>
            <a:r>
              <a:rPr lang="en-GB" sz="1800" dirty="0"/>
              <a:t> for the subject(s) for one level (e.g. N4 or N6).</a:t>
            </a:r>
            <a:endParaRPr lang="en-ZA" sz="1800" dirty="0"/>
          </a:p>
          <a:p>
            <a:pPr marL="523875" lvl="0" indent="-342900">
              <a:spcBef>
                <a:spcPts val="0"/>
              </a:spcBef>
              <a:spcAft>
                <a:spcPts val="400"/>
              </a:spcAft>
              <a:buFont typeface="+mj-lt"/>
              <a:buAutoNum type="arabicPeriod"/>
            </a:pPr>
            <a:r>
              <a:rPr lang="en-GB" sz="1800" dirty="0"/>
              <a:t>The programme must include </a:t>
            </a:r>
            <a:r>
              <a:rPr lang="en-GB" sz="1800" b="1" dirty="0"/>
              <a:t>at least FOUR assessment tasks </a:t>
            </a:r>
            <a:r>
              <a:rPr lang="en-GB" sz="1800" dirty="0"/>
              <a:t>reflecting </a:t>
            </a:r>
            <a:r>
              <a:rPr lang="en-GB" sz="1800" b="1" dirty="0"/>
              <a:t>FOUR DIFFERENT TYPES of assessment</a:t>
            </a:r>
            <a:r>
              <a:rPr lang="en-GB" sz="1800" dirty="0"/>
              <a:t>.</a:t>
            </a:r>
            <a:endParaRPr lang="en-ZA" sz="1800" dirty="0"/>
          </a:p>
          <a:p>
            <a:pPr marL="523875" lvl="0" indent="-342900">
              <a:spcBef>
                <a:spcPts val="0"/>
              </a:spcBef>
              <a:spcAft>
                <a:spcPts val="400"/>
              </a:spcAft>
              <a:buFont typeface="+mj-lt"/>
              <a:buAutoNum type="arabicPeriod"/>
            </a:pPr>
            <a:r>
              <a:rPr lang="en-GB" sz="1800" dirty="0" smtClean="0"/>
              <a:t>Design </a:t>
            </a:r>
            <a:r>
              <a:rPr lang="en-GB" sz="1800" dirty="0"/>
              <a:t>your assessments to demonstrate your competence in using a </a:t>
            </a:r>
            <a:r>
              <a:rPr lang="en-GB" sz="1800" b="1" i="1" dirty="0"/>
              <a:t>variety of assessment methods</a:t>
            </a:r>
            <a:r>
              <a:rPr lang="en-GB" sz="1800" i="1" dirty="0"/>
              <a:t> to </a:t>
            </a:r>
            <a:r>
              <a:rPr lang="en-GB" sz="1800" b="1" i="1" dirty="0" smtClean="0"/>
              <a:t>suit </a:t>
            </a:r>
            <a:r>
              <a:rPr lang="en-GB" sz="1800" b="1" i="1" dirty="0"/>
              <a:t>different contexts or student needs</a:t>
            </a:r>
            <a:r>
              <a:rPr lang="en-GB" sz="1800" i="1" dirty="0"/>
              <a:t>.</a:t>
            </a:r>
            <a:r>
              <a:rPr lang="en-GB" sz="1800" dirty="0"/>
              <a:t> </a:t>
            </a:r>
            <a:endParaRPr lang="en-GB" sz="1800" dirty="0" smtClean="0"/>
          </a:p>
          <a:p>
            <a:pPr marL="523875" indent="-342900">
              <a:spcBef>
                <a:spcPts val="0"/>
              </a:spcBef>
              <a:buFont typeface="+mj-lt"/>
              <a:buAutoNum type="arabicPeriod"/>
            </a:pPr>
            <a:r>
              <a:rPr lang="en-GB" sz="1800" dirty="0"/>
              <a:t>It is </a:t>
            </a:r>
            <a:r>
              <a:rPr lang="en-GB" sz="1800" dirty="0" smtClean="0"/>
              <a:t>most important that you </a:t>
            </a:r>
            <a:r>
              <a:rPr lang="en-GB" sz="1800" b="1" dirty="0"/>
              <a:t>try out the various methods </a:t>
            </a:r>
            <a:r>
              <a:rPr lang="en-GB" sz="1800" dirty="0"/>
              <a:t>in your own class(</a:t>
            </a:r>
            <a:r>
              <a:rPr lang="en-GB" sz="1800" dirty="0" err="1"/>
              <a:t>es</a:t>
            </a:r>
            <a:r>
              <a:rPr lang="en-GB" sz="1800" dirty="0"/>
              <a:t>), and </a:t>
            </a:r>
            <a:r>
              <a:rPr lang="en-GB" sz="1800" b="1" dirty="0" smtClean="0"/>
              <a:t>self-evaluate </a:t>
            </a:r>
            <a:r>
              <a:rPr lang="en-GB" sz="1800" b="1" dirty="0"/>
              <a:t>your relative success and/or shortcomings. </a:t>
            </a:r>
          </a:p>
          <a:p>
            <a:pPr marL="523875" lvl="0" indent="-342900">
              <a:spcBef>
                <a:spcPts val="0"/>
              </a:spcBef>
              <a:buFont typeface="+mj-lt"/>
              <a:buAutoNum type="arabicPeriod"/>
            </a:pPr>
            <a:endParaRPr lang="en-ZA" sz="1800" dirty="0"/>
          </a:p>
        </p:txBody>
      </p:sp>
      <p:sp>
        <p:nvSpPr>
          <p:cNvPr id="4" name="Title 1"/>
          <p:cNvSpPr>
            <a:spLocks noGrp="1"/>
          </p:cNvSpPr>
          <p:nvPr>
            <p:ph type="title"/>
          </p:nvPr>
        </p:nvSpPr>
        <p:spPr>
          <a:xfrm>
            <a:off x="838200" y="0"/>
            <a:ext cx="10515600" cy="809625"/>
          </a:xfrm>
          <a:solidFill>
            <a:srgbClr val="002060"/>
          </a:solidFill>
        </p:spPr>
        <p:txBody>
          <a:bodyPr>
            <a:normAutofit/>
          </a:bodyPr>
          <a:lstStyle/>
          <a:p>
            <a:r>
              <a:rPr lang="en-GB" sz="3200" b="1" dirty="0">
                <a:solidFill>
                  <a:schemeClr val="bg1"/>
                </a:solidFill>
              </a:rPr>
              <a:t>Unit </a:t>
            </a:r>
            <a:r>
              <a:rPr lang="en-GB" sz="3200" b="1" dirty="0" smtClean="0">
                <a:solidFill>
                  <a:schemeClr val="bg1"/>
                </a:solidFill>
              </a:rPr>
              <a:t>5: </a:t>
            </a:r>
            <a:r>
              <a:rPr lang="en-GB" sz="3200" b="1" dirty="0">
                <a:solidFill>
                  <a:schemeClr val="bg1"/>
                </a:solidFill>
              </a:rPr>
              <a:t>Effective assessment in TVET colleges </a:t>
            </a:r>
            <a:r>
              <a:rPr lang="en-GB" sz="3200" b="1" dirty="0" smtClean="0">
                <a:solidFill>
                  <a:schemeClr val="bg1"/>
                </a:solidFill>
              </a:rPr>
              <a:t>(contd.)</a:t>
            </a:r>
            <a:endParaRPr lang="en-ZA" sz="2800" dirty="0">
              <a:solidFill>
                <a:schemeClr val="bg1"/>
              </a:solidFill>
              <a:latin typeface="+mn-lt"/>
            </a:endParaRPr>
          </a:p>
        </p:txBody>
      </p:sp>
    </p:spTree>
    <p:extLst>
      <p:ext uri="{BB962C8B-B14F-4D97-AF65-F5344CB8AC3E}">
        <p14:creationId xmlns:p14="http://schemas.microsoft.com/office/powerpoint/2010/main" val="193261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203201"/>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476251" y="1143000"/>
            <a:ext cx="11029950" cy="5553075"/>
          </a:xfrm>
        </p:spPr>
        <p:txBody>
          <a:bodyPr>
            <a:normAutofit fontScale="92500"/>
          </a:bodyPr>
          <a:lstStyle/>
          <a:p>
            <a:pPr marL="180975" lvl="1" indent="0">
              <a:spcBef>
                <a:spcPts val="1200"/>
              </a:spcBef>
              <a:buNone/>
            </a:pPr>
            <a:r>
              <a:rPr lang="en-US" sz="2300" dirty="0" smtClean="0">
                <a:solidFill>
                  <a:schemeClr val="accent2">
                    <a:lumMod val="75000"/>
                  </a:schemeClr>
                </a:solidFill>
              </a:rPr>
              <a:t>…the </a:t>
            </a:r>
            <a:r>
              <a:rPr lang="en-US" sz="2300" dirty="0">
                <a:solidFill>
                  <a:schemeClr val="accent2">
                    <a:lumMod val="75000"/>
                  </a:schemeClr>
                </a:solidFill>
              </a:rPr>
              <a:t>course, consider, respectively, </a:t>
            </a:r>
            <a:r>
              <a:rPr lang="en-US" sz="2300" dirty="0" err="1">
                <a:solidFill>
                  <a:schemeClr val="accent2">
                    <a:lumMod val="75000"/>
                  </a:schemeClr>
                </a:solidFill>
              </a:rPr>
              <a:t>summarised</a:t>
            </a:r>
            <a:r>
              <a:rPr lang="en-US" sz="2300" dirty="0">
                <a:solidFill>
                  <a:schemeClr val="accent2">
                    <a:lumMod val="75000"/>
                  </a:schemeClr>
                </a:solidFill>
              </a:rPr>
              <a:t> transcripts or simplified comic-like </a:t>
            </a:r>
            <a:r>
              <a:rPr lang="en-US" sz="2300" dirty="0" smtClean="0">
                <a:solidFill>
                  <a:schemeClr val="accent2">
                    <a:lumMod val="75000"/>
                  </a:schemeClr>
                </a:solidFill>
              </a:rPr>
              <a:t>representations </a:t>
            </a:r>
            <a:r>
              <a:rPr lang="en-US" sz="2300" dirty="0">
                <a:solidFill>
                  <a:schemeClr val="accent2">
                    <a:lumMod val="75000"/>
                  </a:schemeClr>
                </a:solidFill>
              </a:rPr>
              <a:t>of the video using screen-grabs and subtitles or captions</a:t>
            </a:r>
            <a:r>
              <a:rPr lang="en-US" sz="2300" dirty="0" smtClean="0">
                <a:solidFill>
                  <a:schemeClr val="accent2">
                    <a:lumMod val="75000"/>
                  </a:schemeClr>
                </a:solidFill>
              </a:rPr>
              <a:t>.</a:t>
            </a:r>
            <a:endParaRPr lang="en-ZA" sz="2300" dirty="0">
              <a:solidFill>
                <a:schemeClr val="accent2">
                  <a:lumMod val="75000"/>
                </a:schemeClr>
              </a:solidFill>
            </a:endParaRPr>
          </a:p>
          <a:p>
            <a:pPr lvl="0"/>
            <a:r>
              <a:rPr lang="en-US" sz="2300" dirty="0">
                <a:solidFill>
                  <a:schemeClr val="accent2">
                    <a:lumMod val="75000"/>
                  </a:schemeClr>
                </a:solidFill>
              </a:rPr>
              <a:t>Videos should not be either simply “talking heads + monologue”, or video representations of what is essentially a </a:t>
            </a:r>
            <a:r>
              <a:rPr lang="en-US" sz="2300" dirty="0" err="1">
                <a:solidFill>
                  <a:schemeClr val="accent2">
                    <a:lumMod val="75000"/>
                  </a:schemeClr>
                </a:solidFill>
              </a:rPr>
              <a:t>powerpoint</a:t>
            </a:r>
            <a:r>
              <a:rPr lang="en-US" sz="2300" dirty="0">
                <a:solidFill>
                  <a:schemeClr val="accent2">
                    <a:lumMod val="75000"/>
                  </a:schemeClr>
                </a:solidFill>
              </a:rPr>
              <a:t> presentation. Videos should focus on subjects such as processes, real-life situations, in-location interviews or focus groups. </a:t>
            </a:r>
            <a:endParaRPr lang="en-ZA" sz="2300" dirty="0">
              <a:solidFill>
                <a:schemeClr val="accent2">
                  <a:lumMod val="75000"/>
                </a:schemeClr>
              </a:solidFill>
            </a:endParaRPr>
          </a:p>
          <a:p>
            <a:pPr lvl="0"/>
            <a:r>
              <a:rPr lang="en-US" sz="2300" dirty="0" err="1">
                <a:solidFill>
                  <a:schemeClr val="accent2">
                    <a:lumMod val="75000"/>
                  </a:schemeClr>
                </a:solidFill>
              </a:rPr>
              <a:t>Standardised</a:t>
            </a:r>
            <a:r>
              <a:rPr lang="en-US" sz="2300" dirty="0">
                <a:solidFill>
                  <a:schemeClr val="accent2">
                    <a:lumMod val="75000"/>
                  </a:schemeClr>
                </a:solidFill>
              </a:rPr>
              <a:t> signposting is to be used throughout courses, so that the look and feel of </a:t>
            </a:r>
            <a:r>
              <a:rPr lang="en-US" sz="2300" dirty="0" err="1">
                <a:solidFill>
                  <a:schemeClr val="accent2">
                    <a:lumMod val="75000"/>
                  </a:schemeClr>
                </a:solidFill>
              </a:rPr>
              <a:t>Adv</a:t>
            </a:r>
            <a:r>
              <a:rPr lang="en-US" sz="2300" dirty="0">
                <a:solidFill>
                  <a:schemeClr val="accent2">
                    <a:lumMod val="75000"/>
                  </a:schemeClr>
                </a:solidFill>
              </a:rPr>
              <a:t> Dip TVT materials will all be instantly recognizable. </a:t>
            </a:r>
            <a:endParaRPr lang="en-ZA" sz="2300" dirty="0">
              <a:solidFill>
                <a:schemeClr val="accent2">
                  <a:lumMod val="75000"/>
                </a:schemeClr>
              </a:solidFill>
            </a:endParaRPr>
          </a:p>
          <a:p>
            <a:pPr lvl="0"/>
            <a:r>
              <a:rPr lang="en-US" sz="2300" dirty="0">
                <a:solidFill>
                  <a:schemeClr val="accent2">
                    <a:lumMod val="75000"/>
                  </a:schemeClr>
                </a:solidFill>
              </a:rPr>
              <a:t>The EU and </a:t>
            </a:r>
            <a:r>
              <a:rPr lang="en-US" sz="2300" dirty="0" smtClean="0">
                <a:solidFill>
                  <a:schemeClr val="accent2">
                    <a:lumMod val="75000"/>
                  </a:schemeClr>
                </a:solidFill>
              </a:rPr>
              <a:t>DHET logos </a:t>
            </a:r>
            <a:r>
              <a:rPr lang="en-US" sz="2300" dirty="0">
                <a:solidFill>
                  <a:schemeClr val="accent2">
                    <a:lumMod val="75000"/>
                  </a:schemeClr>
                </a:solidFill>
              </a:rPr>
              <a:t>should appear on the </a:t>
            </a:r>
            <a:r>
              <a:rPr lang="en-US" sz="2300" dirty="0" smtClean="0">
                <a:solidFill>
                  <a:schemeClr val="accent2">
                    <a:lumMod val="75000"/>
                  </a:schemeClr>
                </a:solidFill>
              </a:rPr>
              <a:t>upper or lower </a:t>
            </a:r>
            <a:r>
              <a:rPr lang="en-US" sz="2300" dirty="0">
                <a:solidFill>
                  <a:schemeClr val="accent2">
                    <a:lumMod val="75000"/>
                  </a:schemeClr>
                </a:solidFill>
              </a:rPr>
              <a:t>left and right corners respectively of the opening screen of </a:t>
            </a:r>
            <a:r>
              <a:rPr lang="en-US" sz="2300" dirty="0" smtClean="0">
                <a:solidFill>
                  <a:schemeClr val="accent2">
                    <a:lumMod val="75000"/>
                  </a:schemeClr>
                </a:solidFill>
              </a:rPr>
              <a:t>each course, and of all videos, animations, </a:t>
            </a:r>
            <a:r>
              <a:rPr lang="en-US" sz="2300" dirty="0" err="1" smtClean="0">
                <a:solidFill>
                  <a:schemeClr val="accent2">
                    <a:lumMod val="75000"/>
                  </a:schemeClr>
                </a:solidFill>
              </a:rPr>
              <a:t>powerpoints</a:t>
            </a:r>
            <a:r>
              <a:rPr lang="en-US" sz="2300" dirty="0" smtClean="0">
                <a:solidFill>
                  <a:schemeClr val="accent2">
                    <a:lumMod val="75000"/>
                  </a:schemeClr>
                </a:solidFill>
              </a:rPr>
              <a:t>, readings or other resources </a:t>
            </a:r>
            <a:r>
              <a:rPr lang="en-US" sz="2300" dirty="0">
                <a:solidFill>
                  <a:schemeClr val="accent2">
                    <a:lumMod val="75000"/>
                  </a:schemeClr>
                </a:solidFill>
              </a:rPr>
              <a:t>created for the </a:t>
            </a:r>
            <a:r>
              <a:rPr lang="en-US" sz="2300" dirty="0" smtClean="0">
                <a:solidFill>
                  <a:schemeClr val="accent2">
                    <a:lumMod val="75000"/>
                  </a:schemeClr>
                </a:solidFill>
              </a:rPr>
              <a:t>project (approximately the same size – see examples in next slide).</a:t>
            </a:r>
            <a:endParaRPr lang="en-ZA" sz="2300" dirty="0">
              <a:solidFill>
                <a:schemeClr val="accent2">
                  <a:lumMod val="75000"/>
                </a:schemeClr>
              </a:solidFill>
            </a:endParaRPr>
          </a:p>
          <a:p>
            <a:pPr lvl="0"/>
            <a:r>
              <a:rPr lang="en-US" sz="2300" dirty="0">
                <a:solidFill>
                  <a:schemeClr val="accent2">
                    <a:lumMod val="75000"/>
                  </a:schemeClr>
                </a:solidFill>
              </a:rPr>
              <a:t>Chat rooms (synchronous) and discussion forums (asynchronous) play an important role in the </a:t>
            </a:r>
            <a:r>
              <a:rPr lang="en-US" sz="2300" dirty="0" err="1">
                <a:solidFill>
                  <a:schemeClr val="accent2">
                    <a:lumMod val="75000"/>
                  </a:schemeClr>
                </a:solidFill>
              </a:rPr>
              <a:t>Adv</a:t>
            </a:r>
            <a:r>
              <a:rPr lang="en-US" sz="2300" dirty="0">
                <a:solidFill>
                  <a:schemeClr val="accent2">
                    <a:lumMod val="75000"/>
                  </a:schemeClr>
                </a:solidFill>
              </a:rPr>
              <a:t> Dip TVT courses, especially as many of the students </a:t>
            </a:r>
            <a:r>
              <a:rPr lang="en-US" sz="2300" i="1" dirty="0">
                <a:solidFill>
                  <a:schemeClr val="accent2">
                    <a:lumMod val="75000"/>
                  </a:schemeClr>
                </a:solidFill>
              </a:rPr>
              <a:t>are themselves lecturers with a lot of experience</a:t>
            </a:r>
            <a:r>
              <a:rPr lang="en-US" sz="2300" dirty="0">
                <a:solidFill>
                  <a:schemeClr val="accent2">
                    <a:lumMod val="75000"/>
                  </a:schemeClr>
                </a:solidFill>
              </a:rPr>
              <a:t>, even if they have lacked professional qualifications as TVET lecturers.</a:t>
            </a:r>
            <a:endParaRPr lang="en-ZA" sz="2300" dirty="0">
              <a:solidFill>
                <a:schemeClr val="accent2">
                  <a:lumMod val="75000"/>
                </a:schemeClr>
              </a:solidFill>
            </a:endParaRPr>
          </a:p>
          <a:p>
            <a:pPr marL="180975" lvl="1" indent="-180975">
              <a:spcBef>
                <a:spcPts val="1200"/>
              </a:spcBef>
            </a:pPr>
            <a:r>
              <a:rPr lang="en-US" sz="2300" dirty="0">
                <a:solidFill>
                  <a:schemeClr val="accent2">
                    <a:lumMod val="75000"/>
                  </a:schemeClr>
                </a:solidFill>
              </a:rPr>
              <a:t>The learning outcomes, and possibly the key questions, need to be introduced in a way that locates them as central to the course. All learning activities and assessments, as well as the resources, need to be visibly linked/aligned to the LOs.</a:t>
            </a:r>
            <a:endParaRPr lang="en-US" sz="2300" dirty="0" smtClean="0">
              <a:solidFill>
                <a:schemeClr val="accent2">
                  <a:lumMod val="75000"/>
                </a:schemeClr>
              </a:solidFill>
            </a:endParaRPr>
          </a:p>
        </p:txBody>
      </p:sp>
    </p:spTree>
    <p:extLst>
      <p:ext uri="{BB962C8B-B14F-4D97-AF65-F5344CB8AC3E}">
        <p14:creationId xmlns:p14="http://schemas.microsoft.com/office/powerpoint/2010/main" val="20285217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28750"/>
            <a:ext cx="10515600" cy="4748213"/>
          </a:xfrm>
        </p:spPr>
        <p:txBody>
          <a:bodyPr/>
          <a:lstStyle/>
          <a:p>
            <a:pPr marL="523875" lvl="0" indent="-342900">
              <a:buFont typeface="+mj-lt"/>
              <a:buAutoNum type="arabicPeriod" startAt="10"/>
            </a:pPr>
            <a:r>
              <a:rPr lang="en-GB" sz="1900" dirty="0"/>
              <a:t>For EACH of these tasks, you need to indicate clearly:</a:t>
            </a:r>
            <a:endParaRPr lang="en-ZA" sz="1900" dirty="0"/>
          </a:p>
          <a:p>
            <a:pPr lvl="1"/>
            <a:r>
              <a:rPr lang="en-GB" sz="1900" dirty="0"/>
              <a:t>the </a:t>
            </a:r>
            <a:r>
              <a:rPr lang="en-GB" sz="1900" b="1" dirty="0"/>
              <a:t>subject and level</a:t>
            </a:r>
            <a:r>
              <a:rPr lang="en-GB" sz="1900" dirty="0"/>
              <a:t> for which the task will be set, and anything else that may be </a:t>
            </a:r>
            <a:r>
              <a:rPr lang="en-GB" sz="1900" b="1" dirty="0"/>
              <a:t>significant about the context or students</a:t>
            </a:r>
            <a:endParaRPr lang="en-ZA" sz="1900" dirty="0"/>
          </a:p>
          <a:p>
            <a:pPr lvl="1"/>
            <a:r>
              <a:rPr lang="en-GB" sz="1900" dirty="0"/>
              <a:t>the</a:t>
            </a:r>
            <a:r>
              <a:rPr lang="en-GB" sz="1900" b="1" dirty="0"/>
              <a:t> learning outcomes</a:t>
            </a:r>
            <a:r>
              <a:rPr lang="en-GB" sz="1900" dirty="0"/>
              <a:t> you have in mind, or at least </a:t>
            </a:r>
            <a:r>
              <a:rPr lang="en-GB" sz="1900" b="1" dirty="0"/>
              <a:t>your aim</a:t>
            </a:r>
            <a:r>
              <a:rPr lang="en-GB" sz="1900" dirty="0"/>
              <a:t>/</a:t>
            </a:r>
            <a:r>
              <a:rPr lang="en-GB" sz="1900" b="1" dirty="0"/>
              <a:t>purpose </a:t>
            </a:r>
            <a:r>
              <a:rPr lang="en-GB" sz="1900" dirty="0"/>
              <a:t>in setting the task</a:t>
            </a:r>
            <a:endParaRPr lang="en-ZA" sz="1900" dirty="0"/>
          </a:p>
          <a:p>
            <a:pPr lvl="1"/>
            <a:r>
              <a:rPr lang="en-GB" sz="1900" dirty="0"/>
              <a:t>a </a:t>
            </a:r>
            <a:r>
              <a:rPr lang="en-GB" sz="1900" b="1" dirty="0"/>
              <a:t>thorough description</a:t>
            </a:r>
            <a:r>
              <a:rPr lang="en-GB" sz="1900" dirty="0"/>
              <a:t> </a:t>
            </a:r>
            <a:r>
              <a:rPr lang="en-GB" sz="1900" b="1" dirty="0"/>
              <a:t>of the task</a:t>
            </a:r>
            <a:r>
              <a:rPr lang="en-GB" sz="1900" dirty="0"/>
              <a:t>, including the actual task </a:t>
            </a:r>
            <a:r>
              <a:rPr lang="en-GB" sz="1900" b="1" dirty="0"/>
              <a:t>instructions</a:t>
            </a:r>
            <a:endParaRPr lang="en-ZA" sz="1900" dirty="0"/>
          </a:p>
          <a:p>
            <a:pPr lvl="1"/>
            <a:r>
              <a:rPr lang="en-GB" sz="1900" dirty="0"/>
              <a:t>a </a:t>
            </a:r>
            <a:r>
              <a:rPr lang="en-GB" sz="1900" b="1" dirty="0"/>
              <a:t>critical explanation of why you have chosen the particular type</a:t>
            </a:r>
            <a:r>
              <a:rPr lang="en-GB" sz="1900" dirty="0"/>
              <a:t> of assessment, </a:t>
            </a:r>
          </a:p>
          <a:p>
            <a:pPr marL="457200" lvl="1" indent="0">
              <a:buNone/>
            </a:pPr>
            <a:r>
              <a:rPr lang="en-GB" sz="1900" dirty="0"/>
              <a:t>and include:</a:t>
            </a:r>
            <a:endParaRPr lang="en-ZA" sz="1900" dirty="0"/>
          </a:p>
          <a:p>
            <a:pPr marL="714375" indent="-266700">
              <a:spcBef>
                <a:spcPts val="500"/>
              </a:spcBef>
            </a:pPr>
            <a:r>
              <a:rPr lang="en-GB" sz="1900" dirty="0"/>
              <a:t>appropriate </a:t>
            </a:r>
            <a:r>
              <a:rPr lang="en-GB" sz="1900" b="1" dirty="0"/>
              <a:t>rubrics </a:t>
            </a:r>
            <a:r>
              <a:rPr lang="en-GB" sz="1900" b="1" dirty="0" smtClean="0"/>
              <a:t>or checklists </a:t>
            </a:r>
            <a:r>
              <a:rPr lang="en-GB" sz="1900" dirty="0" smtClean="0"/>
              <a:t>for </a:t>
            </a:r>
            <a:r>
              <a:rPr lang="en-GB" sz="1900" b="1" dirty="0"/>
              <a:t>at least two</a:t>
            </a:r>
            <a:r>
              <a:rPr lang="en-GB" sz="1900" dirty="0"/>
              <a:t> of the four </a:t>
            </a:r>
            <a:r>
              <a:rPr lang="en-GB" sz="1900"/>
              <a:t>tasks</a:t>
            </a:r>
            <a:r>
              <a:rPr lang="en-GB" sz="1900" smtClean="0"/>
              <a:t>.</a:t>
            </a:r>
            <a:endParaRPr lang="en-ZA" dirty="0"/>
          </a:p>
        </p:txBody>
      </p:sp>
      <p:sp>
        <p:nvSpPr>
          <p:cNvPr id="4" name="Title 1"/>
          <p:cNvSpPr>
            <a:spLocks noGrp="1"/>
          </p:cNvSpPr>
          <p:nvPr>
            <p:ph type="title"/>
          </p:nvPr>
        </p:nvSpPr>
        <p:spPr>
          <a:xfrm>
            <a:off x="838200" y="365125"/>
            <a:ext cx="10515600" cy="796925"/>
          </a:xfrm>
          <a:solidFill>
            <a:srgbClr val="002060"/>
          </a:solidFill>
        </p:spPr>
        <p:txBody>
          <a:bodyPr>
            <a:normAutofit/>
          </a:bodyPr>
          <a:lstStyle/>
          <a:p>
            <a:r>
              <a:rPr lang="en-GB" sz="3200" b="1" dirty="0">
                <a:solidFill>
                  <a:schemeClr val="bg1"/>
                </a:solidFill>
              </a:rPr>
              <a:t>Unit </a:t>
            </a:r>
            <a:r>
              <a:rPr lang="en-GB" sz="3200" b="1" dirty="0" smtClean="0">
                <a:solidFill>
                  <a:schemeClr val="bg1"/>
                </a:solidFill>
              </a:rPr>
              <a:t>5: </a:t>
            </a:r>
            <a:r>
              <a:rPr lang="en-GB" sz="3200" b="1" dirty="0">
                <a:solidFill>
                  <a:schemeClr val="bg1"/>
                </a:solidFill>
              </a:rPr>
              <a:t>Effective assessment in TVET colleges </a:t>
            </a:r>
            <a:r>
              <a:rPr lang="en-GB" sz="3200" b="1" dirty="0" smtClean="0">
                <a:solidFill>
                  <a:schemeClr val="bg1"/>
                </a:solidFill>
              </a:rPr>
              <a:t>(contd.)</a:t>
            </a:r>
            <a:endParaRPr lang="en-ZA" sz="2800" dirty="0">
              <a:solidFill>
                <a:schemeClr val="bg1"/>
              </a:solidFill>
              <a:latin typeface="+mn-lt"/>
            </a:endParaRPr>
          </a:p>
        </p:txBody>
      </p:sp>
    </p:spTree>
    <p:extLst>
      <p:ext uri="{BB962C8B-B14F-4D97-AF65-F5344CB8AC3E}">
        <p14:creationId xmlns:p14="http://schemas.microsoft.com/office/powerpoint/2010/main" val="10651593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800080"/>
          </a:solidFill>
        </p:spPr>
        <p:txBody>
          <a:bodyPr>
            <a:normAutofit/>
          </a:bodyPr>
          <a:lstStyle/>
          <a:p>
            <a:r>
              <a:rPr lang="en-ZA" sz="3200" dirty="0" smtClean="0">
                <a:solidFill>
                  <a:schemeClr val="bg1"/>
                </a:solidFill>
                <a:latin typeface="+mn-lt"/>
              </a:rPr>
              <a:t>Videos</a:t>
            </a:r>
            <a:r>
              <a:rPr lang="en-ZA" sz="3200" b="1" dirty="0"/>
              <a:t> </a:t>
            </a:r>
            <a:r>
              <a:rPr lang="en-ZA" sz="3200" b="1" dirty="0">
                <a:solidFill>
                  <a:schemeClr val="bg1"/>
                </a:solidFill>
              </a:rPr>
              <a:t>and/or </a:t>
            </a:r>
            <a:r>
              <a:rPr lang="en-ZA" sz="3200" b="1" dirty="0" smtClean="0">
                <a:solidFill>
                  <a:schemeClr val="bg1"/>
                </a:solidFill>
              </a:rPr>
              <a:t>animations</a:t>
            </a:r>
            <a:r>
              <a:rPr lang="en-ZA" sz="3200" dirty="0" smtClean="0">
                <a:solidFill>
                  <a:schemeClr val="bg1"/>
                </a:solidFill>
                <a:latin typeface="+mn-lt"/>
              </a:rPr>
              <a:t>:</a:t>
            </a:r>
            <a:endParaRPr lang="en-ZA" sz="2800" dirty="0">
              <a:solidFill>
                <a:schemeClr val="bg1"/>
              </a:solidFill>
              <a:latin typeface="+mn-lt"/>
            </a:endParaRPr>
          </a:p>
        </p:txBody>
      </p:sp>
      <p:sp>
        <p:nvSpPr>
          <p:cNvPr id="3" name="Content Placeholder 2"/>
          <p:cNvSpPr>
            <a:spLocks noGrp="1"/>
          </p:cNvSpPr>
          <p:nvPr>
            <p:ph idx="1"/>
          </p:nvPr>
        </p:nvSpPr>
        <p:spPr>
          <a:xfrm>
            <a:off x="838200" y="1371600"/>
            <a:ext cx="10515600" cy="4933950"/>
          </a:xfrm>
          <a:ln>
            <a:solidFill>
              <a:srgbClr val="0000FF"/>
            </a:solidFill>
          </a:ln>
        </p:spPr>
        <p:txBody>
          <a:bodyPr>
            <a:normAutofit/>
          </a:bodyPr>
          <a:lstStyle/>
          <a:p>
            <a:pPr marL="0" indent="0">
              <a:buNone/>
            </a:pPr>
            <a:r>
              <a:rPr lang="en-US" sz="2200" dirty="0" smtClean="0"/>
              <a:t>Look </a:t>
            </a:r>
            <a:r>
              <a:rPr lang="en-US" sz="2200" dirty="0"/>
              <a:t>for one </a:t>
            </a:r>
            <a:r>
              <a:rPr lang="en-US" sz="2200" dirty="0" smtClean="0"/>
              <a:t>OER video </a:t>
            </a:r>
            <a:r>
              <a:rPr lang="en-US" sz="2200" dirty="0"/>
              <a:t>(unlikely to be South African in origin) on Assessment in TVET, to support students to achieve </a:t>
            </a:r>
            <a:r>
              <a:rPr lang="en-US" sz="2200" b="1" dirty="0" smtClean="0"/>
              <a:t>LO5 </a:t>
            </a:r>
            <a:r>
              <a:rPr lang="en-US" sz="2200" b="1" dirty="0"/>
              <a:t>in Unit 4</a:t>
            </a:r>
            <a:r>
              <a:rPr lang="en-US" sz="2200" dirty="0"/>
              <a:t>:</a:t>
            </a:r>
            <a:r>
              <a:rPr lang="en-ZA" sz="2200" dirty="0"/>
              <a:t> </a:t>
            </a:r>
            <a:r>
              <a:rPr lang="en-ZA" sz="2200" dirty="0" smtClean="0"/>
              <a:t>(Demonstrate </a:t>
            </a:r>
            <a:r>
              <a:rPr lang="en-ZA" sz="2200" dirty="0"/>
              <a:t>the ability to develop a</a:t>
            </a:r>
            <a:r>
              <a:rPr lang="en-ZA" sz="2200" b="1" dirty="0"/>
              <a:t> range and variety of</a:t>
            </a:r>
            <a:r>
              <a:rPr lang="en-ZA" sz="2200" i="1" dirty="0"/>
              <a:t> </a:t>
            </a:r>
            <a:r>
              <a:rPr lang="en-ZA" sz="2200" b="1" dirty="0"/>
              <a:t>effective assessment activities, techniques and instruments appropriate to TVET</a:t>
            </a:r>
            <a:r>
              <a:rPr lang="en-ZA" sz="2200" dirty="0"/>
              <a:t>: </a:t>
            </a:r>
            <a:r>
              <a:rPr lang="en-ZA" sz="2200" i="1" dirty="0"/>
              <a:t>Meaningful</a:t>
            </a:r>
            <a:r>
              <a:rPr lang="en-ZA" sz="2200" dirty="0"/>
              <a:t>, </a:t>
            </a:r>
            <a:r>
              <a:rPr lang="en-ZA" sz="2200" i="1" dirty="0"/>
              <a:t>authentic assessment; transparent, fair assessment that does not </a:t>
            </a:r>
            <a:r>
              <a:rPr lang="en-ZA" sz="2200" i="1" dirty="0" smtClean="0"/>
              <a:t>demotivate).</a:t>
            </a:r>
            <a:r>
              <a:rPr lang="en-ZA" sz="2200" dirty="0" smtClean="0"/>
              <a:t> [A long search produced nothing suitable so far]</a:t>
            </a:r>
          </a:p>
          <a:p>
            <a:pPr marL="0" indent="0">
              <a:buNone/>
            </a:pPr>
            <a:r>
              <a:rPr lang="en-ZA" sz="2200" dirty="0" smtClean="0"/>
              <a:t>Or </a:t>
            </a:r>
            <a:r>
              <a:rPr lang="en-ZA" sz="2200" dirty="0"/>
              <a:t>make own </a:t>
            </a:r>
            <a:r>
              <a:rPr lang="en-ZA" sz="2200" dirty="0" smtClean="0"/>
              <a:t>video </a:t>
            </a:r>
            <a:r>
              <a:rPr lang="en-ZA" sz="2200" smtClean="0"/>
              <a:t>(4-6 </a:t>
            </a:r>
            <a:r>
              <a:rPr lang="en-ZA" sz="2200" dirty="0" err="1"/>
              <a:t>mins</a:t>
            </a:r>
            <a:r>
              <a:rPr lang="en-ZA" sz="2200" dirty="0" smtClean="0"/>
              <a:t>.) Whether </a:t>
            </a:r>
            <a:r>
              <a:rPr lang="en-ZA" sz="2200" dirty="0"/>
              <a:t>animation; digital drawing; in-studio filming; on location (e.g. in workplace); voice-over and text/infographics; individual or group interview; demonstration; or a mix of some of these.</a:t>
            </a:r>
          </a:p>
          <a:p>
            <a:pPr marL="0" indent="0">
              <a:buNone/>
            </a:pPr>
            <a:endParaRPr lang="en-ZA" sz="1800" dirty="0"/>
          </a:p>
          <a:p>
            <a:pPr marL="0" lvl="0" indent="0">
              <a:buNone/>
            </a:pPr>
            <a:endParaRPr lang="en-ZA" sz="1800" dirty="0"/>
          </a:p>
          <a:p>
            <a:pPr marL="0" indent="0">
              <a:buNone/>
            </a:pPr>
            <a:endParaRPr lang="en-ZA" sz="1800" dirty="0"/>
          </a:p>
        </p:txBody>
      </p:sp>
    </p:spTree>
    <p:extLst>
      <p:ext uri="{BB962C8B-B14F-4D97-AF65-F5344CB8AC3E}">
        <p14:creationId xmlns:p14="http://schemas.microsoft.com/office/powerpoint/2010/main" val="22380947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00CC"/>
          </a:solidFill>
        </p:spPr>
        <p:txBody>
          <a:bodyPr>
            <a:normAutofit/>
          </a:bodyPr>
          <a:lstStyle/>
          <a:p>
            <a:r>
              <a:rPr lang="en-ZA" sz="3200" dirty="0">
                <a:solidFill>
                  <a:schemeClr val="bg1"/>
                </a:solidFill>
                <a:latin typeface="+mn-lt"/>
              </a:rPr>
              <a:t>Summative </a:t>
            </a:r>
            <a:r>
              <a:rPr lang="en-ZA" sz="3200" dirty="0" smtClean="0">
                <a:solidFill>
                  <a:schemeClr val="bg1"/>
                </a:solidFill>
                <a:latin typeface="+mn-lt"/>
              </a:rPr>
              <a:t>Assessments:</a:t>
            </a:r>
            <a:endParaRPr lang="en-ZA" sz="2800" dirty="0">
              <a:solidFill>
                <a:schemeClr val="bg1"/>
              </a:solidFill>
              <a:latin typeface="+mn-lt"/>
            </a:endParaRPr>
          </a:p>
        </p:txBody>
      </p:sp>
      <p:sp>
        <p:nvSpPr>
          <p:cNvPr id="3" name="Content Placeholder 2"/>
          <p:cNvSpPr>
            <a:spLocks noGrp="1"/>
          </p:cNvSpPr>
          <p:nvPr>
            <p:ph idx="1"/>
          </p:nvPr>
        </p:nvSpPr>
        <p:spPr>
          <a:xfrm>
            <a:off x="838200" y="1257300"/>
            <a:ext cx="10515600" cy="5295900"/>
          </a:xfrm>
          <a:ln>
            <a:solidFill>
              <a:srgbClr val="0000FF"/>
            </a:solidFill>
          </a:ln>
        </p:spPr>
        <p:txBody>
          <a:bodyPr>
            <a:normAutofit fontScale="25000" lnSpcReduction="20000"/>
          </a:bodyPr>
          <a:lstStyle/>
          <a:p>
            <a:pPr marL="361950" lvl="0" indent="-361950">
              <a:lnSpc>
                <a:spcPct val="134000"/>
              </a:lnSpc>
              <a:spcBef>
                <a:spcPts val="0"/>
              </a:spcBef>
              <a:buFont typeface="+mj-lt"/>
              <a:buAutoNum type="arabicPeriod"/>
            </a:pPr>
            <a:r>
              <a:rPr lang="en-US" sz="8800" dirty="0" smtClean="0"/>
              <a:t>Relevant </a:t>
            </a:r>
            <a:r>
              <a:rPr lang="en-US" sz="8800" dirty="0"/>
              <a:t>mainly to LO 2; relative weight 30% as a tutor-assessed assignment, but could be used as a purely formative, reflective, self-assessed activity, with textual support. Practical assignment to </a:t>
            </a:r>
            <a:r>
              <a:rPr lang="en-US" sz="8800" u="sng" dirty="0"/>
              <a:t>design a set of assessment activities that meet all the key requirements of effective assessment and feedback</a:t>
            </a:r>
            <a:r>
              <a:rPr lang="en-US" sz="8800" dirty="0"/>
              <a:t> modelled in the course, and explain how they model the principles of effective, quality assessment</a:t>
            </a:r>
            <a:r>
              <a:rPr lang="en-US" sz="8800" dirty="0" smtClean="0"/>
              <a:t>.</a:t>
            </a:r>
          </a:p>
          <a:p>
            <a:pPr marL="0" lvl="0" indent="0">
              <a:lnSpc>
                <a:spcPct val="134000"/>
              </a:lnSpc>
              <a:spcBef>
                <a:spcPts val="0"/>
              </a:spcBef>
              <a:buNone/>
            </a:pPr>
            <a:endParaRPr lang="en-ZA" sz="8800" dirty="0"/>
          </a:p>
          <a:p>
            <a:pPr marL="361950" lvl="0" indent="-361950">
              <a:lnSpc>
                <a:spcPct val="134000"/>
              </a:lnSpc>
              <a:spcBef>
                <a:spcPts val="0"/>
              </a:spcBef>
              <a:buFont typeface="+mj-lt"/>
              <a:buAutoNum type="arabicPeriod" startAt="2"/>
            </a:pPr>
            <a:r>
              <a:rPr lang="en-US" sz="8800" dirty="0"/>
              <a:t>Relevant to all five learning outcomes, with particular emphasis on LOs 3, 4 and 5; relative weight 70%. Highly practical assignment, </a:t>
            </a:r>
            <a:r>
              <a:rPr lang="en-US" sz="8800" b="1" dirty="0"/>
              <a:t>either</a:t>
            </a:r>
            <a:r>
              <a:rPr lang="en-US" sz="8800" dirty="0"/>
              <a:t> to </a:t>
            </a:r>
            <a:r>
              <a:rPr lang="en-US" sz="8800" u="sng" dirty="0"/>
              <a:t>design,</a:t>
            </a:r>
            <a:r>
              <a:rPr lang="en-US" sz="8800" i="1" u="sng" dirty="0"/>
              <a:t> experiment</a:t>
            </a:r>
            <a:r>
              <a:rPr lang="en-US" sz="8800" u="sng" dirty="0"/>
              <a:t> with, and evaluate a series of assessment activities in a portfolio</a:t>
            </a:r>
            <a:r>
              <a:rPr lang="en-US" sz="8800" dirty="0"/>
              <a:t>, </a:t>
            </a:r>
            <a:r>
              <a:rPr lang="en-US" sz="8800" b="1" dirty="0"/>
              <a:t>or</a:t>
            </a:r>
            <a:r>
              <a:rPr lang="en-US" sz="8800" dirty="0"/>
              <a:t> to </a:t>
            </a:r>
            <a:r>
              <a:rPr lang="en-US" sz="8800" u="sng" dirty="0"/>
              <a:t>construct an assessment policy</a:t>
            </a:r>
            <a:r>
              <a:rPr lang="en-US" sz="8800" dirty="0"/>
              <a:t> that demonstrates/models an imaginative range of contextually relevant assessment tasks and assessment grids, </a:t>
            </a:r>
            <a:r>
              <a:rPr lang="en-US" sz="8800" u="sng" dirty="0"/>
              <a:t>and clearly indicates how the assessment was/can be/will be used as a feedback loop to enable the lecturer or institution to improve teaching and learning</a:t>
            </a:r>
            <a:r>
              <a:rPr lang="en-US" sz="8800" dirty="0" smtClean="0"/>
              <a:t>. [See more detail in actual “proto-course”.]</a:t>
            </a:r>
            <a:endParaRPr lang="en-ZA" sz="8800" dirty="0"/>
          </a:p>
        </p:txBody>
      </p:sp>
    </p:spTree>
    <p:extLst>
      <p:ext uri="{BB962C8B-B14F-4D97-AF65-F5344CB8AC3E}">
        <p14:creationId xmlns:p14="http://schemas.microsoft.com/office/powerpoint/2010/main" val="41952624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00CC"/>
          </a:solidFill>
        </p:spPr>
        <p:txBody>
          <a:bodyPr>
            <a:normAutofit/>
          </a:bodyPr>
          <a:lstStyle/>
          <a:p>
            <a:r>
              <a:rPr lang="en-ZA" sz="3200" dirty="0">
                <a:solidFill>
                  <a:schemeClr val="bg1"/>
                </a:solidFill>
                <a:latin typeface="+mn-lt"/>
              </a:rPr>
              <a:t>Rubric / discussion of the assessment task</a:t>
            </a:r>
            <a:endParaRPr lang="en-ZA" sz="28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indent="0">
              <a:buNone/>
            </a:pPr>
            <a:endParaRPr lang="en-ZA" sz="1800" dirty="0"/>
          </a:p>
        </p:txBody>
      </p:sp>
    </p:spTree>
    <p:extLst>
      <p:ext uri="{BB962C8B-B14F-4D97-AF65-F5344CB8AC3E}">
        <p14:creationId xmlns:p14="http://schemas.microsoft.com/office/powerpoint/2010/main" val="27577282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Conclusion</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r>
              <a:rPr lang="en-ZA" sz="1800" dirty="0"/>
              <a:t>Write the Course Conclusion here: (It might be </a:t>
            </a:r>
            <a:r>
              <a:rPr lang="en-ZA" sz="1800" dirty="0" smtClean="0"/>
              <a:t>useful </a:t>
            </a:r>
            <a:r>
              <a:rPr lang="en-ZA" sz="1800" dirty="0"/>
              <a:t>to attempt </a:t>
            </a:r>
            <a:r>
              <a:rPr lang="en-ZA" sz="1800" i="1" dirty="0"/>
              <a:t>drafting</a:t>
            </a:r>
            <a:r>
              <a:rPr lang="en-ZA" sz="1800" dirty="0"/>
              <a:t> this early on, and revising it later</a:t>
            </a:r>
            <a:r>
              <a:rPr lang="en-ZA" sz="1800" dirty="0" smtClean="0"/>
              <a:t>.)</a:t>
            </a:r>
          </a:p>
          <a:p>
            <a:pPr marL="0" indent="0">
              <a:buNone/>
            </a:pPr>
            <a:r>
              <a:rPr lang="en-ZA" sz="2200" dirty="0" smtClean="0">
                <a:solidFill>
                  <a:srgbClr val="A50021"/>
                </a:solidFill>
              </a:rPr>
              <a:t>Still to be written</a:t>
            </a:r>
            <a:endParaRPr lang="en-ZA" sz="2200" dirty="0">
              <a:solidFill>
                <a:srgbClr val="A50021"/>
              </a:solidFill>
            </a:endParaRPr>
          </a:p>
        </p:txBody>
      </p:sp>
    </p:spTree>
    <p:extLst>
      <p:ext uri="{BB962C8B-B14F-4D97-AF65-F5344CB8AC3E}">
        <p14:creationId xmlns:p14="http://schemas.microsoft.com/office/powerpoint/2010/main" val="210448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101"/>
            <a:ext cx="10515600" cy="730250"/>
          </a:xfrm>
          <a:solidFill>
            <a:srgbClr val="C00000"/>
          </a:solidFill>
        </p:spPr>
        <p:txBody>
          <a:bodyPr>
            <a:normAutofit/>
          </a:bodyPr>
          <a:lstStyle/>
          <a:p>
            <a:r>
              <a:rPr lang="en-ZA" sz="3200" b="1" dirty="0" smtClean="0">
                <a:solidFill>
                  <a:schemeClr val="bg1"/>
                </a:solidFill>
                <a:latin typeface="+mn-lt"/>
              </a:rPr>
              <a:t>Note to lecturers</a:t>
            </a:r>
            <a:endParaRPr lang="en-ZA" sz="3200" b="1" dirty="0">
              <a:solidFill>
                <a:schemeClr val="bg1"/>
              </a:solidFill>
              <a:latin typeface="+mn-lt"/>
            </a:endParaRPr>
          </a:p>
        </p:txBody>
      </p:sp>
      <p:sp>
        <p:nvSpPr>
          <p:cNvPr id="3" name="Content Placeholder 2"/>
          <p:cNvSpPr>
            <a:spLocks noGrp="1"/>
          </p:cNvSpPr>
          <p:nvPr>
            <p:ph idx="1"/>
          </p:nvPr>
        </p:nvSpPr>
        <p:spPr>
          <a:xfrm>
            <a:off x="838200" y="1085850"/>
            <a:ext cx="10515600" cy="5610225"/>
          </a:xfrm>
        </p:spPr>
        <p:txBody>
          <a:bodyPr>
            <a:normAutofit fontScale="92500" lnSpcReduction="10000"/>
          </a:bodyPr>
          <a:lstStyle/>
          <a:p>
            <a:pPr marL="0" indent="0">
              <a:lnSpc>
                <a:spcPct val="80000"/>
              </a:lnSpc>
              <a:spcBef>
                <a:spcPts val="0"/>
              </a:spcBef>
              <a:spcAft>
                <a:spcPts val="600"/>
              </a:spcAft>
              <a:buNone/>
              <a:tabLst>
                <a:tab pos="266700" algn="l"/>
              </a:tabLst>
            </a:pPr>
            <a:r>
              <a:rPr lang="en-ZA" sz="2500" b="1" dirty="0" smtClean="0">
                <a:solidFill>
                  <a:srgbClr val="C00000"/>
                </a:solidFill>
              </a:rPr>
              <a:t>Credit Value</a:t>
            </a:r>
          </a:p>
          <a:p>
            <a:pPr marL="0" indent="0">
              <a:lnSpc>
                <a:spcPct val="80000"/>
              </a:lnSpc>
              <a:spcBef>
                <a:spcPts val="0"/>
              </a:spcBef>
              <a:spcAft>
                <a:spcPts val="1200"/>
              </a:spcAft>
              <a:buNone/>
              <a:tabLst>
                <a:tab pos="266700" algn="l"/>
              </a:tabLst>
            </a:pPr>
            <a:r>
              <a:rPr lang="en-ZA" sz="2500" dirty="0" smtClean="0">
                <a:solidFill>
                  <a:srgbClr val="C00000"/>
                </a:solidFill>
              </a:rPr>
              <a:t>We </a:t>
            </a:r>
            <a:r>
              <a:rPr lang="en-ZA" sz="2500" dirty="0">
                <a:solidFill>
                  <a:srgbClr val="C00000"/>
                </a:solidFill>
              </a:rPr>
              <a:t>recommend that this course, if adopted in its entirety, be offered with a credit value of </a:t>
            </a:r>
            <a:r>
              <a:rPr lang="en-ZA" sz="2500" dirty="0" smtClean="0">
                <a:solidFill>
                  <a:srgbClr val="C00000"/>
                </a:solidFill>
              </a:rPr>
              <a:t>7.</a:t>
            </a:r>
            <a:endParaRPr lang="en-ZA" sz="2500" dirty="0">
              <a:solidFill>
                <a:srgbClr val="C00000"/>
              </a:solidFill>
            </a:endParaRPr>
          </a:p>
          <a:p>
            <a:pPr marL="0" indent="0">
              <a:lnSpc>
                <a:spcPct val="80000"/>
              </a:lnSpc>
              <a:spcBef>
                <a:spcPts val="0"/>
              </a:spcBef>
              <a:spcAft>
                <a:spcPts val="600"/>
              </a:spcAft>
              <a:buNone/>
              <a:tabLst>
                <a:tab pos="266700" algn="l"/>
              </a:tabLst>
            </a:pPr>
            <a:r>
              <a:rPr lang="en-ZA" sz="2500" b="1" dirty="0" smtClean="0">
                <a:solidFill>
                  <a:srgbClr val="C00000"/>
                </a:solidFill>
              </a:rPr>
              <a:t>Breadth and Depth</a:t>
            </a:r>
            <a:endParaRPr lang="en-ZA" sz="2500" dirty="0" smtClean="0">
              <a:solidFill>
                <a:srgbClr val="C00000"/>
              </a:solidFill>
            </a:endParaRPr>
          </a:p>
          <a:p>
            <a:pPr lvl="0">
              <a:spcBef>
                <a:spcPts val="0"/>
              </a:spcBef>
              <a:spcAft>
                <a:spcPts val="600"/>
              </a:spcAft>
            </a:pPr>
            <a:r>
              <a:rPr lang="en-ZA" sz="2500" dirty="0" smtClean="0">
                <a:solidFill>
                  <a:srgbClr val="C00000"/>
                </a:solidFill>
              </a:rPr>
              <a:t>A deep focus on the outcomes of assessment, and on the different rationales of assessment, and the impacts these can have on teaching and learning</a:t>
            </a:r>
          </a:p>
          <a:p>
            <a:pPr lvl="0">
              <a:spcBef>
                <a:spcPts val="0"/>
              </a:spcBef>
              <a:spcAft>
                <a:spcPts val="600"/>
              </a:spcAft>
            </a:pPr>
            <a:r>
              <a:rPr lang="en-ZA" sz="2500" dirty="0" smtClean="0">
                <a:solidFill>
                  <a:srgbClr val="C00000"/>
                </a:solidFill>
              </a:rPr>
              <a:t>A </a:t>
            </a:r>
            <a:r>
              <a:rPr lang="en-ZA" sz="2500" dirty="0">
                <a:solidFill>
                  <a:srgbClr val="C00000"/>
                </a:solidFill>
              </a:rPr>
              <a:t>deep focus on the principles of effective assessment, and on Bloom’s and </a:t>
            </a:r>
            <a:r>
              <a:rPr lang="en-ZA" sz="2500" dirty="0" err="1">
                <a:solidFill>
                  <a:srgbClr val="C00000"/>
                </a:solidFill>
              </a:rPr>
              <a:t>Krathwohl’s</a:t>
            </a:r>
            <a:r>
              <a:rPr lang="en-ZA" sz="2500" dirty="0">
                <a:solidFill>
                  <a:srgbClr val="C00000"/>
                </a:solidFill>
              </a:rPr>
              <a:t> taxonomies to determine the</a:t>
            </a:r>
            <a:r>
              <a:rPr lang="en-ZA" sz="2500" i="1" dirty="0">
                <a:solidFill>
                  <a:srgbClr val="C00000"/>
                </a:solidFill>
              </a:rPr>
              <a:t> depth</a:t>
            </a:r>
            <a:r>
              <a:rPr lang="en-ZA" sz="2500" dirty="0">
                <a:solidFill>
                  <a:srgbClr val="C00000"/>
                </a:solidFill>
              </a:rPr>
              <a:t> of assessment (does an assessment challenge higher levels of cognitive activity?).</a:t>
            </a:r>
          </a:p>
          <a:p>
            <a:pPr lvl="0">
              <a:spcBef>
                <a:spcPts val="0"/>
              </a:spcBef>
              <a:spcAft>
                <a:spcPts val="600"/>
              </a:spcAft>
            </a:pPr>
            <a:r>
              <a:rPr lang="en-ZA" sz="2500" dirty="0">
                <a:solidFill>
                  <a:srgbClr val="C00000"/>
                </a:solidFill>
              </a:rPr>
              <a:t>This theoretical depth is necessary because so much about assessment is taken for granted, and because TVET college lecturers will soon be expected to be responsible for more of the student assessment than in the past, when assessment practices were universal and tended to be rigid.</a:t>
            </a:r>
          </a:p>
          <a:p>
            <a:pPr>
              <a:spcBef>
                <a:spcPts val="0"/>
              </a:spcBef>
              <a:spcAft>
                <a:spcPts val="600"/>
              </a:spcAft>
            </a:pPr>
            <a:r>
              <a:rPr lang="en-ZA" sz="2500" dirty="0">
                <a:solidFill>
                  <a:srgbClr val="C00000"/>
                </a:solidFill>
              </a:rPr>
              <a:t>However, all of this theoretical content must be introduced with the sole aims of the students (TVET lecturers) understanding better what they are doing – and </a:t>
            </a:r>
            <a:r>
              <a:rPr lang="en-ZA" sz="2500" i="1" dirty="0">
                <a:solidFill>
                  <a:srgbClr val="C00000"/>
                </a:solidFill>
              </a:rPr>
              <a:t>could</a:t>
            </a:r>
            <a:r>
              <a:rPr lang="en-ZA" sz="2500" dirty="0">
                <a:solidFill>
                  <a:srgbClr val="C00000"/>
                </a:solidFill>
              </a:rPr>
              <a:t> be doing – when they assess, and of equipping them to design and use assessment more effectively – for their own purposes and for the sake of the learners</a:t>
            </a:r>
            <a:r>
              <a:rPr lang="en-ZA" sz="2500" dirty="0" smtClean="0">
                <a:solidFill>
                  <a:srgbClr val="C00000"/>
                </a:solidFill>
              </a:rPr>
              <a:t>.</a:t>
            </a:r>
          </a:p>
          <a:p>
            <a:pPr marL="0" indent="0">
              <a:buNone/>
            </a:pPr>
            <a:endParaRPr lang="en-ZA" sz="2400" dirty="0">
              <a:solidFill>
                <a:srgbClr val="C00000"/>
              </a:solidFill>
            </a:endParaRPr>
          </a:p>
        </p:txBody>
      </p:sp>
    </p:spTree>
    <p:extLst>
      <p:ext uri="{BB962C8B-B14F-4D97-AF65-F5344CB8AC3E}">
        <p14:creationId xmlns:p14="http://schemas.microsoft.com/office/powerpoint/2010/main" val="1041003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101"/>
            <a:ext cx="10515600" cy="730250"/>
          </a:xfrm>
          <a:solidFill>
            <a:srgbClr val="C00000"/>
          </a:solidFill>
        </p:spPr>
        <p:txBody>
          <a:bodyPr>
            <a:normAutofit/>
          </a:bodyPr>
          <a:lstStyle/>
          <a:p>
            <a:r>
              <a:rPr lang="en-ZA" sz="3200" b="1" dirty="0" smtClean="0">
                <a:solidFill>
                  <a:schemeClr val="bg1"/>
                </a:solidFill>
                <a:latin typeface="+mn-lt"/>
              </a:rPr>
              <a:t>Note to lecturers (</a:t>
            </a:r>
            <a:r>
              <a:rPr lang="en-ZA" sz="3200" b="1" dirty="0" err="1" smtClean="0">
                <a:solidFill>
                  <a:schemeClr val="bg1"/>
                </a:solidFill>
                <a:latin typeface="+mn-lt"/>
              </a:rPr>
              <a:t>contd</a:t>
            </a:r>
            <a:r>
              <a:rPr lang="en-ZA" sz="3200" b="1" dirty="0" smtClean="0">
                <a:solidFill>
                  <a:schemeClr val="bg1"/>
                </a:solidFill>
                <a:latin typeface="+mn-lt"/>
              </a:rPr>
              <a:t>)</a:t>
            </a:r>
            <a:endParaRPr lang="en-ZA" sz="3200" b="1" dirty="0">
              <a:solidFill>
                <a:schemeClr val="bg1"/>
              </a:solidFill>
              <a:latin typeface="+mn-lt"/>
            </a:endParaRPr>
          </a:p>
        </p:txBody>
      </p:sp>
      <p:sp>
        <p:nvSpPr>
          <p:cNvPr id="3" name="Content Placeholder 2"/>
          <p:cNvSpPr>
            <a:spLocks noGrp="1"/>
          </p:cNvSpPr>
          <p:nvPr>
            <p:ph idx="1"/>
          </p:nvPr>
        </p:nvSpPr>
        <p:spPr>
          <a:xfrm>
            <a:off x="838200" y="1085850"/>
            <a:ext cx="10515600" cy="5610225"/>
          </a:xfrm>
        </p:spPr>
        <p:txBody>
          <a:bodyPr>
            <a:normAutofit/>
          </a:bodyPr>
          <a:lstStyle/>
          <a:p>
            <a:pPr marL="714375" indent="-352425">
              <a:lnSpc>
                <a:spcPct val="80000"/>
              </a:lnSpc>
              <a:spcBef>
                <a:spcPts val="0"/>
              </a:spcBef>
              <a:spcAft>
                <a:spcPts val="600"/>
              </a:spcAft>
              <a:buNone/>
            </a:pPr>
            <a:endParaRPr lang="en-ZA" sz="2400" b="1" dirty="0" smtClean="0">
              <a:solidFill>
                <a:srgbClr val="C00000"/>
              </a:solidFill>
            </a:endParaRPr>
          </a:p>
          <a:p>
            <a:pPr marL="714375" indent="-352425"/>
            <a:endParaRPr lang="en-ZA" sz="2600" dirty="0">
              <a:solidFill>
                <a:srgbClr val="C00000"/>
              </a:solidFill>
            </a:endParaRPr>
          </a:p>
        </p:txBody>
      </p:sp>
      <p:sp>
        <p:nvSpPr>
          <p:cNvPr id="4" name="Rectangle 3"/>
          <p:cNvSpPr/>
          <p:nvPr/>
        </p:nvSpPr>
        <p:spPr>
          <a:xfrm>
            <a:off x="838200" y="969228"/>
            <a:ext cx="10515600" cy="5755422"/>
          </a:xfrm>
          <a:prstGeom prst="rect">
            <a:avLst/>
          </a:prstGeom>
        </p:spPr>
        <p:txBody>
          <a:bodyPr wrap="square">
            <a:spAutoFit/>
          </a:bodyPr>
          <a:lstStyle/>
          <a:p>
            <a:r>
              <a:rPr lang="en-ZA" sz="2300" b="1" dirty="0">
                <a:solidFill>
                  <a:srgbClr val="C00000"/>
                </a:solidFill>
              </a:rPr>
              <a:t>Knowledge and practice standards</a:t>
            </a:r>
            <a:r>
              <a:rPr lang="en-ZA" sz="2300" dirty="0">
                <a:solidFill>
                  <a:srgbClr val="C00000"/>
                </a:solidFill>
              </a:rPr>
              <a:t> (Based on the SACE Professional Teaching Standards, 2018: </a:t>
            </a:r>
            <a:r>
              <a:rPr lang="en-ZA" sz="2300" u="sng" dirty="0">
                <a:solidFill>
                  <a:srgbClr val="C00000"/>
                </a:solidFill>
                <a:hlinkClick r:id="rId2"/>
              </a:rPr>
              <a:t>https://www.sace.org.za/assets/documents/uploads/sace_65860-2017-10-13-SACE%20Professional%20Teaching%20Standards%20LR.%202.pdf</a:t>
            </a:r>
            <a:r>
              <a:rPr lang="en-ZA" sz="2300" dirty="0">
                <a:solidFill>
                  <a:srgbClr val="C00000"/>
                </a:solidFill>
              </a:rPr>
              <a:t> </a:t>
            </a:r>
            <a:r>
              <a:rPr lang="en-ZA" sz="2300" b="1" dirty="0">
                <a:solidFill>
                  <a:srgbClr val="C00000"/>
                </a:solidFill>
              </a:rPr>
              <a:t> </a:t>
            </a:r>
            <a:endParaRPr lang="en-ZA" sz="2300" dirty="0">
              <a:solidFill>
                <a:srgbClr val="C00000"/>
              </a:solidFill>
            </a:endParaRPr>
          </a:p>
          <a:p>
            <a:r>
              <a:rPr lang="en-ZA" sz="2300" dirty="0">
                <a:solidFill>
                  <a:srgbClr val="C00000"/>
                </a:solidFill>
              </a:rPr>
              <a:t>What all lecturers need to know and be able to do in order to teach the course proficiently, providing learners with knowledge-rich learning opportunities. </a:t>
            </a:r>
            <a:endParaRPr lang="en-ZA" sz="2300" dirty="0" smtClean="0">
              <a:solidFill>
                <a:srgbClr val="C00000"/>
              </a:solidFill>
            </a:endParaRPr>
          </a:p>
          <a:p>
            <a:r>
              <a:rPr lang="en-ZA" sz="2300" dirty="0">
                <a:solidFill>
                  <a:srgbClr val="C00000"/>
                </a:solidFill>
              </a:rPr>
              <a:t>Students should:</a:t>
            </a:r>
          </a:p>
          <a:p>
            <a:pPr marL="628650" lvl="0" indent="-266700">
              <a:buFont typeface="Arial" panose="020B0604020202020204" pitchFamily="34" charset="0"/>
              <a:buChar char="•"/>
            </a:pPr>
            <a:r>
              <a:rPr lang="en-ZA" sz="2300" dirty="0">
                <a:solidFill>
                  <a:srgbClr val="C00000"/>
                </a:solidFill>
              </a:rPr>
              <a:t>know that lecturing involves organising, monitoring and assessing learning, and that the latter means giving learners opportunities to show what they have learnt, and what they can do with that knowledge; </a:t>
            </a:r>
          </a:p>
          <a:p>
            <a:pPr marL="628650" lvl="0" indent="-266700">
              <a:buFont typeface="Arial" panose="020B0604020202020204" pitchFamily="34" charset="0"/>
              <a:buChar char="•"/>
            </a:pPr>
            <a:r>
              <a:rPr lang="en-ZA" sz="2300" dirty="0">
                <a:solidFill>
                  <a:srgbClr val="C00000"/>
                </a:solidFill>
              </a:rPr>
              <a:t>know how to develop assessment tools that are reliable, fair, valid, meaningful and authentic; and</a:t>
            </a:r>
          </a:p>
          <a:p>
            <a:pPr marL="628650" lvl="0" indent="-266700">
              <a:buFont typeface="Arial" panose="020B0604020202020204" pitchFamily="34" charset="0"/>
              <a:buChar char="•"/>
            </a:pPr>
            <a:r>
              <a:rPr lang="en-ZA" sz="2300" dirty="0">
                <a:solidFill>
                  <a:srgbClr val="C00000"/>
                </a:solidFill>
              </a:rPr>
              <a:t>understand the difference between formative and summative assessment; assessment </a:t>
            </a:r>
            <a:r>
              <a:rPr lang="en-ZA" sz="2300" i="1" dirty="0">
                <a:solidFill>
                  <a:srgbClr val="C00000"/>
                </a:solidFill>
              </a:rPr>
              <a:t>for</a:t>
            </a:r>
            <a:r>
              <a:rPr lang="en-ZA" sz="2300" dirty="0">
                <a:solidFill>
                  <a:srgbClr val="C00000"/>
                </a:solidFill>
              </a:rPr>
              <a:t> learning and assessment </a:t>
            </a:r>
            <a:r>
              <a:rPr lang="en-ZA" sz="2300" i="1" dirty="0">
                <a:solidFill>
                  <a:srgbClr val="C00000"/>
                </a:solidFill>
              </a:rPr>
              <a:t>of</a:t>
            </a:r>
            <a:r>
              <a:rPr lang="en-ZA" sz="2300" dirty="0">
                <a:solidFill>
                  <a:srgbClr val="C00000"/>
                </a:solidFill>
              </a:rPr>
              <a:t> learning</a:t>
            </a:r>
            <a:r>
              <a:rPr lang="en-ZA" sz="2300" dirty="0" smtClean="0">
                <a:solidFill>
                  <a:srgbClr val="C00000"/>
                </a:solidFill>
              </a:rPr>
              <a:t>.</a:t>
            </a:r>
            <a:endParaRPr lang="en-ZA" sz="2300" dirty="0">
              <a:solidFill>
                <a:srgbClr val="C00000"/>
              </a:solidFill>
            </a:endParaRPr>
          </a:p>
          <a:p>
            <a:r>
              <a:rPr lang="en-ZA" sz="2300" dirty="0">
                <a:solidFill>
                  <a:srgbClr val="C00000"/>
                </a:solidFill>
              </a:rPr>
              <a:t>Students should also have a knowledge of:</a:t>
            </a:r>
          </a:p>
          <a:p>
            <a:pPr marL="628650" lvl="0" indent="-266700">
              <a:spcBef>
                <a:spcPts val="0"/>
              </a:spcBef>
              <a:spcAft>
                <a:spcPts val="600"/>
              </a:spcAft>
              <a:buFont typeface="Arial" panose="020B0604020202020204" pitchFamily="34" charset="0"/>
              <a:buChar char="•"/>
            </a:pPr>
            <a:r>
              <a:rPr lang="en-ZA" sz="2300" dirty="0">
                <a:solidFill>
                  <a:srgbClr val="C00000"/>
                </a:solidFill>
              </a:rPr>
              <a:t>key theories of assessment and how to apply them innovatively and effectively in TVET</a:t>
            </a:r>
            <a:r>
              <a:rPr lang="en-ZA" sz="2300" dirty="0" smtClean="0">
                <a:solidFill>
                  <a:srgbClr val="C00000"/>
                </a:solidFill>
              </a:rPr>
              <a:t>;</a:t>
            </a:r>
          </a:p>
        </p:txBody>
      </p:sp>
    </p:spTree>
    <p:extLst>
      <p:ext uri="{BB962C8B-B14F-4D97-AF65-F5344CB8AC3E}">
        <p14:creationId xmlns:p14="http://schemas.microsoft.com/office/powerpoint/2010/main" val="277647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5" y="165101"/>
            <a:ext cx="10868025" cy="730250"/>
          </a:xfrm>
          <a:solidFill>
            <a:srgbClr val="C00000"/>
          </a:solidFill>
        </p:spPr>
        <p:txBody>
          <a:bodyPr>
            <a:normAutofit fontScale="90000"/>
          </a:bodyPr>
          <a:lstStyle/>
          <a:p>
            <a:r>
              <a:rPr lang="en-ZA" sz="3200" b="1" dirty="0" smtClean="0">
                <a:solidFill>
                  <a:schemeClr val="bg1"/>
                </a:solidFill>
                <a:latin typeface="+mn-lt"/>
              </a:rPr>
              <a:t>Note to lecturers (</a:t>
            </a:r>
            <a:r>
              <a:rPr lang="en-ZA" sz="3200" b="1" dirty="0" err="1" smtClean="0">
                <a:solidFill>
                  <a:schemeClr val="bg1"/>
                </a:solidFill>
                <a:latin typeface="+mn-lt"/>
              </a:rPr>
              <a:t>contd</a:t>
            </a:r>
            <a:r>
              <a:rPr lang="en-ZA" sz="3200" b="1" dirty="0" smtClean="0">
                <a:solidFill>
                  <a:schemeClr val="bg1"/>
                </a:solidFill>
                <a:latin typeface="+mn-lt"/>
              </a:rPr>
              <a:t>) </a:t>
            </a:r>
            <a:r>
              <a:rPr lang="en-ZA" sz="1800" dirty="0">
                <a:solidFill>
                  <a:schemeClr val="bg1"/>
                </a:solidFill>
              </a:rPr>
              <a:t>(The last 2 </a:t>
            </a:r>
            <a:r>
              <a:rPr lang="en-ZA" sz="1800" dirty="0" smtClean="0">
                <a:solidFill>
                  <a:schemeClr val="bg1"/>
                </a:solidFill>
              </a:rPr>
              <a:t>items in </a:t>
            </a:r>
            <a:r>
              <a:rPr lang="en-ZA" sz="1800" smtClean="0">
                <a:solidFill>
                  <a:schemeClr val="bg1"/>
                </a:solidFill>
              </a:rPr>
              <a:t>this note can </a:t>
            </a:r>
            <a:r>
              <a:rPr lang="en-ZA" sz="1800" dirty="0">
                <a:solidFill>
                  <a:schemeClr val="bg1"/>
                </a:solidFill>
              </a:rPr>
              <a:t>be included/adapted for the students as well)</a:t>
            </a:r>
            <a:endParaRPr lang="en-ZA" sz="1800" b="1" dirty="0">
              <a:solidFill>
                <a:schemeClr val="bg1"/>
              </a:solidFill>
              <a:latin typeface="+mn-lt"/>
            </a:endParaRPr>
          </a:p>
        </p:txBody>
      </p:sp>
      <p:sp>
        <p:nvSpPr>
          <p:cNvPr id="3" name="Content Placeholder 2"/>
          <p:cNvSpPr>
            <a:spLocks noGrp="1"/>
          </p:cNvSpPr>
          <p:nvPr>
            <p:ph idx="1"/>
          </p:nvPr>
        </p:nvSpPr>
        <p:spPr>
          <a:xfrm>
            <a:off x="547687" y="1028700"/>
            <a:ext cx="11049000" cy="5705475"/>
          </a:xfrm>
        </p:spPr>
        <p:txBody>
          <a:bodyPr>
            <a:noAutofit/>
          </a:bodyPr>
          <a:lstStyle/>
          <a:p>
            <a:pPr marL="542925" lvl="0" indent="-276225">
              <a:spcBef>
                <a:spcPts val="0"/>
              </a:spcBef>
              <a:spcAft>
                <a:spcPts val="600"/>
              </a:spcAft>
            </a:pPr>
            <a:r>
              <a:rPr lang="en-ZA" sz="2300" dirty="0" smtClean="0">
                <a:solidFill>
                  <a:srgbClr val="C00000"/>
                </a:solidFill>
              </a:rPr>
              <a:t>how </a:t>
            </a:r>
            <a:r>
              <a:rPr lang="en-ZA" sz="2300" dirty="0">
                <a:solidFill>
                  <a:srgbClr val="C00000"/>
                </a:solidFill>
              </a:rPr>
              <a:t>to provide learners with feedback that helps them understand what they have done correctly, where they have made mistakes, and how they can improve their work;</a:t>
            </a:r>
          </a:p>
          <a:p>
            <a:pPr marL="542925" lvl="0" indent="-276225">
              <a:spcBef>
                <a:spcPts val="0"/>
              </a:spcBef>
              <a:spcAft>
                <a:spcPts val="600"/>
              </a:spcAft>
            </a:pPr>
            <a:r>
              <a:rPr lang="en-ZA" sz="2300" dirty="0">
                <a:solidFill>
                  <a:srgbClr val="C00000"/>
                </a:solidFill>
              </a:rPr>
              <a:t>how to keep accurate records that reflect learner achievement, and report to stakeholders on the progress of learners;</a:t>
            </a:r>
          </a:p>
          <a:p>
            <a:pPr marL="542925" indent="-276225">
              <a:spcBef>
                <a:spcPts val="0"/>
              </a:spcBef>
              <a:spcAft>
                <a:spcPts val="1200"/>
              </a:spcAft>
            </a:pPr>
            <a:r>
              <a:rPr lang="en-ZA" sz="2300" dirty="0">
                <a:solidFill>
                  <a:srgbClr val="C00000"/>
                </a:solidFill>
              </a:rPr>
              <a:t>how to use learner errors and other data as important for understanding what learners misunderstand, and for thinking about ways to improve their teaching.</a:t>
            </a:r>
          </a:p>
          <a:p>
            <a:pPr marL="0" indent="0">
              <a:spcBef>
                <a:spcPts val="0"/>
              </a:spcBef>
              <a:spcAft>
                <a:spcPts val="600"/>
              </a:spcAft>
              <a:buNone/>
            </a:pPr>
            <a:r>
              <a:rPr lang="en-ZA" sz="2300" b="1" dirty="0" smtClean="0">
                <a:solidFill>
                  <a:srgbClr val="C00000"/>
                </a:solidFill>
              </a:rPr>
              <a:t>Associated core learning area</a:t>
            </a:r>
          </a:p>
          <a:p>
            <a:pPr marL="0" indent="0">
              <a:spcBef>
                <a:spcPts val="0"/>
              </a:spcBef>
              <a:spcAft>
                <a:spcPts val="1200"/>
              </a:spcAft>
              <a:buNone/>
            </a:pPr>
            <a:r>
              <a:rPr lang="en-ZA" sz="2300" dirty="0" smtClean="0">
                <a:solidFill>
                  <a:srgbClr val="C00000"/>
                </a:solidFill>
              </a:rPr>
              <a:t>General pedagogy (general pedagogical knowledge) and Specialised Subject Pedagogy (specialised pedagogical content knowledge) – included in the latter</a:t>
            </a:r>
          </a:p>
          <a:p>
            <a:pPr marL="0" indent="0">
              <a:spcBef>
                <a:spcPts val="0"/>
              </a:spcBef>
              <a:spcAft>
                <a:spcPts val="600"/>
              </a:spcAft>
              <a:buNone/>
            </a:pPr>
            <a:r>
              <a:rPr lang="en-ZA" sz="2300" b="1" dirty="0" smtClean="0">
                <a:solidFill>
                  <a:srgbClr val="C00000"/>
                </a:solidFill>
              </a:rPr>
              <a:t>How </a:t>
            </a:r>
            <a:r>
              <a:rPr lang="en-ZA" sz="2300" b="1" dirty="0">
                <a:solidFill>
                  <a:srgbClr val="C00000"/>
                </a:solidFill>
              </a:rPr>
              <a:t>does it link to this learning </a:t>
            </a:r>
            <a:r>
              <a:rPr lang="en-ZA" sz="2300" b="1" dirty="0" smtClean="0">
                <a:solidFill>
                  <a:srgbClr val="C00000"/>
                </a:solidFill>
              </a:rPr>
              <a:t>area</a:t>
            </a:r>
          </a:p>
          <a:p>
            <a:pPr marL="0" indent="0">
              <a:spcBef>
                <a:spcPts val="0"/>
              </a:spcBef>
              <a:spcAft>
                <a:spcPts val="600"/>
              </a:spcAft>
              <a:buNone/>
            </a:pPr>
            <a:r>
              <a:rPr lang="en-ZA" sz="2300" dirty="0" smtClean="0">
                <a:solidFill>
                  <a:srgbClr val="C00000"/>
                </a:solidFill>
              </a:rPr>
              <a:t>It </a:t>
            </a:r>
            <a:r>
              <a:rPr lang="en-ZA" sz="2300" dirty="0">
                <a:solidFill>
                  <a:srgbClr val="C00000"/>
                </a:solidFill>
              </a:rPr>
              <a:t>is important to present assessment as an integral part of learning and teaching, not as an “add-on” at the end of a course. This is especially true of formative assessment. Thus there need to be constant and strong links between this course and the two learning areas mentioned above, both in the materials and in any contact tuition. It is presented here as a separate course for convenience of focus, not in order to separate it out as a stand-alone area of learning. </a:t>
            </a:r>
          </a:p>
        </p:txBody>
      </p:sp>
    </p:spTree>
    <p:extLst>
      <p:ext uri="{BB962C8B-B14F-4D97-AF65-F5344CB8AC3E}">
        <p14:creationId xmlns:p14="http://schemas.microsoft.com/office/powerpoint/2010/main" val="3749578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Contents</a:t>
            </a:r>
          </a:p>
        </p:txBody>
      </p:sp>
      <p:sp>
        <p:nvSpPr>
          <p:cNvPr id="3" name="Content Placeholder 2"/>
          <p:cNvSpPr>
            <a:spLocks noGrp="1"/>
          </p:cNvSpPr>
          <p:nvPr>
            <p:ph idx="1"/>
          </p:nvPr>
        </p:nvSpPr>
        <p:spPr>
          <a:xfrm>
            <a:off x="838200" y="1342845"/>
            <a:ext cx="10515600" cy="2953110"/>
          </a:xfrm>
          <a:ln>
            <a:solidFill>
              <a:srgbClr val="0000FF"/>
            </a:solidFill>
          </a:ln>
        </p:spPr>
        <p:txBody>
          <a:bodyPr vert="horz" lIns="91440" tIns="45720" rIns="91440" bIns="45720" rtlCol="0" anchor="t">
            <a:normAutofit fontScale="92500" lnSpcReduction="20000"/>
          </a:bodyPr>
          <a:lstStyle/>
          <a:p>
            <a:pPr>
              <a:buNone/>
            </a:pPr>
            <a:r>
              <a:rPr lang="en-ZA" sz="2000" b="1" dirty="0" smtClean="0">
                <a:cs typeface="Calibri"/>
              </a:rPr>
              <a:t>Topics</a:t>
            </a:r>
            <a:r>
              <a:rPr lang="en-ZA" sz="2000" dirty="0">
                <a:cs typeface="Calibri"/>
              </a:rPr>
              <a:t>:</a:t>
            </a:r>
            <a:endParaRPr lang="en-US" sz="2000" dirty="0">
              <a:cs typeface="Calibri"/>
            </a:endParaRPr>
          </a:p>
          <a:p>
            <a:pPr marL="457200" lvl="0" indent="-457200">
              <a:buFont typeface="+mj-lt"/>
              <a:buAutoNum type="arabicPeriod"/>
            </a:pPr>
            <a:r>
              <a:rPr lang="en-GB" sz="2000" dirty="0"/>
              <a:t>Introduction: What </a:t>
            </a:r>
            <a:r>
              <a:rPr lang="en-GB" sz="2000" i="1" dirty="0"/>
              <a:t>is</a:t>
            </a:r>
            <a:r>
              <a:rPr lang="en-GB" sz="2000" dirty="0"/>
              <a:t> assessment? </a:t>
            </a:r>
            <a:endParaRPr lang="en-ZA" sz="2000" dirty="0"/>
          </a:p>
          <a:p>
            <a:pPr marL="457200" lvl="0" indent="-457200">
              <a:buFont typeface="+mj-lt"/>
              <a:buAutoNum type="arabicPeriod"/>
            </a:pPr>
            <a:r>
              <a:rPr lang="en-GB" sz="2000" dirty="0"/>
              <a:t>Types and purposes of assessment </a:t>
            </a:r>
            <a:endParaRPr lang="en-ZA" sz="2000" dirty="0"/>
          </a:p>
          <a:p>
            <a:pPr marL="457200" lvl="0" indent="-457200">
              <a:buFont typeface="+mj-lt"/>
              <a:buAutoNum type="arabicPeriod"/>
            </a:pPr>
            <a:r>
              <a:rPr lang="en-GB" sz="2000" dirty="0"/>
              <a:t>The principles of effective assessment </a:t>
            </a:r>
            <a:endParaRPr lang="en-ZA" sz="2000" dirty="0"/>
          </a:p>
          <a:p>
            <a:pPr marL="457200" lvl="0" indent="-457200">
              <a:buFont typeface="+mj-lt"/>
              <a:buAutoNum type="arabicPeriod"/>
            </a:pPr>
            <a:r>
              <a:rPr lang="en-GB" sz="2000" dirty="0" smtClean="0"/>
              <a:t>Effective feedback to students </a:t>
            </a:r>
            <a:endParaRPr lang="en-ZA" sz="2000" dirty="0"/>
          </a:p>
          <a:p>
            <a:pPr marL="457200" lvl="0" indent="-457200">
              <a:buFont typeface="+mj-lt"/>
              <a:buAutoNum type="arabicPeriod"/>
            </a:pPr>
            <a:r>
              <a:rPr lang="en-GB" sz="2000" dirty="0"/>
              <a:t>Assessment grids (rubrics and checklists) </a:t>
            </a:r>
            <a:endParaRPr lang="en-ZA" sz="2000" dirty="0"/>
          </a:p>
          <a:p>
            <a:pPr marL="457200" lvl="0" indent="-457200">
              <a:buFont typeface="+mj-lt"/>
              <a:buAutoNum type="arabicPeriod"/>
            </a:pPr>
            <a:r>
              <a:rPr lang="en-GB" sz="2000" dirty="0"/>
              <a:t>Standards in assessment</a:t>
            </a:r>
            <a:endParaRPr lang="en-ZA" sz="2000" dirty="0"/>
          </a:p>
          <a:p>
            <a:pPr marL="457200" lvl="0" indent="-457200">
              <a:buFont typeface="+mj-lt"/>
              <a:buAutoNum type="arabicPeriod"/>
            </a:pPr>
            <a:r>
              <a:rPr lang="en-GB" sz="2000" dirty="0"/>
              <a:t>Assessment in TVET colleges (what TVET students need from assessment)</a:t>
            </a:r>
            <a:endParaRPr lang="en-ZA" sz="2000" dirty="0"/>
          </a:p>
          <a:p>
            <a:pPr marL="457200" lvl="0" indent="-457200">
              <a:buFont typeface="+mj-lt"/>
              <a:buAutoNum type="arabicPeriod"/>
            </a:pPr>
            <a:r>
              <a:rPr lang="en-GB" sz="2000" dirty="0"/>
              <a:t>Using the results of assessment to improve teaching and learning</a:t>
            </a:r>
            <a:endParaRPr lang="en-ZA" sz="2000" dirty="0"/>
          </a:p>
        </p:txBody>
      </p:sp>
      <p:sp>
        <p:nvSpPr>
          <p:cNvPr id="5" name="Title 1">
            <a:extLst>
              <a:ext uri="{FF2B5EF4-FFF2-40B4-BE49-F238E27FC236}">
                <a16:creationId xmlns="" xmlns:a16="http://schemas.microsoft.com/office/drawing/2014/main" id="{CB02A562-A510-42DA-89E9-4AB8518BE13A}"/>
              </a:ext>
            </a:extLst>
          </p:cNvPr>
          <p:cNvSpPr txBox="1">
            <a:spLocks/>
          </p:cNvSpPr>
          <p:nvPr/>
        </p:nvSpPr>
        <p:spPr>
          <a:xfrm>
            <a:off x="838200" y="4640232"/>
            <a:ext cx="10515600" cy="720725"/>
          </a:xfrm>
          <a:prstGeom prst="rect">
            <a:avLst/>
          </a:prstGeom>
          <a:solidFill>
            <a:srgbClr val="00B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dirty="0">
                <a:solidFill>
                  <a:schemeClr val="bg1"/>
                </a:solidFill>
                <a:latin typeface="+mn-lt"/>
                <a:cs typeface="Calibri"/>
              </a:rPr>
              <a:t>Assumed Prior Knowledge</a:t>
            </a:r>
            <a:endParaRPr lang="en-ZA" sz="3200" dirty="0">
              <a:solidFill>
                <a:schemeClr val="bg1"/>
              </a:solidFill>
              <a:latin typeface="+mn-lt"/>
            </a:endParaRPr>
          </a:p>
        </p:txBody>
      </p:sp>
      <p:sp>
        <p:nvSpPr>
          <p:cNvPr id="7" name="Content Placeholder 2">
            <a:extLst>
              <a:ext uri="{FF2B5EF4-FFF2-40B4-BE49-F238E27FC236}">
                <a16:creationId xmlns="" xmlns:a16="http://schemas.microsoft.com/office/drawing/2014/main" id="{B8DA8D37-933D-400F-8BA7-9B96180787E9}"/>
              </a:ext>
            </a:extLst>
          </p:cNvPr>
          <p:cNvSpPr txBox="1">
            <a:spLocks/>
          </p:cNvSpPr>
          <p:nvPr/>
        </p:nvSpPr>
        <p:spPr>
          <a:xfrm>
            <a:off x="838200" y="5699184"/>
            <a:ext cx="10515600" cy="465828"/>
          </a:xfrm>
          <a:prstGeom prst="rect">
            <a:avLst/>
          </a:prstGeom>
          <a:ln>
            <a:solidFill>
              <a:srgbClr val="0000FF"/>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ZA" sz="2000" dirty="0" smtClean="0">
                <a:cs typeface="Calibri"/>
              </a:rPr>
              <a:t>Experience of having one’s work or performance assessed – no special prior knowledge required.</a:t>
            </a:r>
            <a:endParaRPr lang="en-US" dirty="0"/>
          </a:p>
          <a:p>
            <a:pPr>
              <a:buNone/>
            </a:pPr>
            <a:endParaRPr lang="en-ZA" sz="2000" dirty="0">
              <a:cs typeface="Calibri"/>
            </a:endParaRPr>
          </a:p>
        </p:txBody>
      </p:sp>
    </p:spTree>
    <p:extLst>
      <p:ext uri="{BB962C8B-B14F-4D97-AF65-F5344CB8AC3E}">
        <p14:creationId xmlns:p14="http://schemas.microsoft.com/office/powerpoint/2010/main" val="1938805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Structure</a:t>
            </a:r>
          </a:p>
        </p:txBody>
      </p:sp>
      <p:sp>
        <p:nvSpPr>
          <p:cNvPr id="3" name="Content Placeholder 2"/>
          <p:cNvSpPr>
            <a:spLocks noGrp="1"/>
          </p:cNvSpPr>
          <p:nvPr>
            <p:ph idx="1"/>
          </p:nvPr>
        </p:nvSpPr>
        <p:spPr>
          <a:xfrm>
            <a:off x="838200" y="1371600"/>
            <a:ext cx="10515600" cy="2581275"/>
          </a:xfrm>
          <a:ln>
            <a:solidFill>
              <a:srgbClr val="0000FF"/>
            </a:solidFill>
          </a:ln>
        </p:spPr>
        <p:txBody>
          <a:bodyPr vert="horz" lIns="91440" tIns="45720" rIns="91440" bIns="45720" rtlCol="0" anchor="t">
            <a:normAutofit fontScale="92500" lnSpcReduction="10000"/>
          </a:bodyPr>
          <a:lstStyle/>
          <a:p>
            <a:pPr marL="0" indent="0">
              <a:buNone/>
            </a:pPr>
            <a:r>
              <a:rPr lang="en-US" sz="2200" dirty="0">
                <a:latin typeface="Arial"/>
                <a:ea typeface="Calibri"/>
                <a:cs typeface="Arial"/>
              </a:rPr>
              <a:t>Traditional texts on </a:t>
            </a:r>
            <a:r>
              <a:rPr lang="en-US" sz="2200" dirty="0" smtClean="0">
                <a:latin typeface="Arial"/>
                <a:ea typeface="Calibri"/>
                <a:cs typeface="Arial"/>
              </a:rPr>
              <a:t>assessment </a:t>
            </a:r>
            <a:r>
              <a:rPr lang="en-US" sz="2200" dirty="0">
                <a:latin typeface="Arial"/>
                <a:ea typeface="Calibri"/>
                <a:cs typeface="Arial"/>
              </a:rPr>
              <a:t>tend to follow a linear route, but this is not logically necessary. Many learners (especially college lecturers) will already have a fair idea of the purposes and types of assessment, and may want to start with “Using </a:t>
            </a:r>
            <a:r>
              <a:rPr lang="en-US" sz="2200" dirty="0">
                <a:latin typeface="Arial" panose="020B0604020202020204" pitchFamily="34" charset="0"/>
                <a:ea typeface="Calibri"/>
                <a:cs typeface="Arial" panose="020B0604020202020204" pitchFamily="34" charset="0"/>
              </a:rPr>
              <a:t>assessment to </a:t>
            </a:r>
            <a:r>
              <a:rPr lang="en-GB" sz="2200" dirty="0">
                <a:latin typeface="Arial" panose="020B0604020202020204" pitchFamily="34" charset="0"/>
                <a:cs typeface="Arial" panose="020B0604020202020204" pitchFamily="34" charset="0"/>
              </a:rPr>
              <a:t>improve teaching and learning</a:t>
            </a:r>
            <a:r>
              <a:rPr lang="en-US" sz="2200" dirty="0" smtClean="0">
                <a:latin typeface="Arial" panose="020B0604020202020204" pitchFamily="34" charset="0"/>
                <a:ea typeface="Calibri"/>
                <a:cs typeface="Arial" panose="020B0604020202020204" pitchFamily="34" charset="0"/>
              </a:rPr>
              <a:t>”, </a:t>
            </a:r>
            <a:r>
              <a:rPr lang="en-US" sz="2200" dirty="0">
                <a:latin typeface="Arial" panose="020B0604020202020204" pitchFamily="34" charset="0"/>
                <a:ea typeface="Calibri"/>
                <a:cs typeface="Arial" panose="020B0604020202020204" pitchFamily="34" charset="0"/>
              </a:rPr>
              <a:t>or indeed </a:t>
            </a:r>
            <a:r>
              <a:rPr lang="en-US" sz="2200" dirty="0">
                <a:latin typeface="Arial"/>
                <a:ea typeface="Calibri"/>
                <a:cs typeface="Arial"/>
              </a:rPr>
              <a:t>with “Effective </a:t>
            </a:r>
            <a:r>
              <a:rPr lang="en-US" sz="2200" dirty="0" smtClean="0">
                <a:latin typeface="Arial"/>
                <a:ea typeface="Calibri"/>
                <a:cs typeface="Arial"/>
              </a:rPr>
              <a:t>feedback”. </a:t>
            </a:r>
          </a:p>
          <a:p>
            <a:pPr marL="0" indent="0">
              <a:buNone/>
            </a:pPr>
            <a:r>
              <a:rPr lang="en-US" sz="2200" dirty="0" smtClean="0">
                <a:latin typeface="Arial"/>
                <a:ea typeface="Calibri"/>
                <a:cs typeface="Arial"/>
              </a:rPr>
              <a:t>This more flexible approach is facilitated both by the e-learning format which allows students to begin where they wish, and by the unit structure of the course which does not require students to follow rigidly the sequence in which the units happen to be presented.</a:t>
            </a:r>
          </a:p>
          <a:p>
            <a:pPr marL="0" indent="0">
              <a:buNone/>
            </a:pPr>
            <a:r>
              <a:rPr lang="en-US" sz="2200" dirty="0" smtClean="0">
                <a:latin typeface="Arial"/>
                <a:cs typeface="Arial"/>
              </a:rPr>
              <a:t>However, the summative assessment does require the student to refer back to content introduced in all of the course units.</a:t>
            </a:r>
            <a:endParaRPr lang="en-ZA" sz="2200" dirty="0">
              <a:latin typeface="Arial"/>
              <a:cs typeface="Arial"/>
            </a:endParaRPr>
          </a:p>
        </p:txBody>
      </p:sp>
      <p:sp>
        <p:nvSpPr>
          <p:cNvPr id="4" name="Title 1"/>
          <p:cNvSpPr txBox="1">
            <a:spLocks/>
          </p:cNvSpPr>
          <p:nvPr/>
        </p:nvSpPr>
        <p:spPr>
          <a:xfrm>
            <a:off x="838200" y="4467225"/>
            <a:ext cx="10515600" cy="720725"/>
          </a:xfrm>
          <a:prstGeom prst="rect">
            <a:avLst/>
          </a:prstGeom>
          <a:solidFill>
            <a:srgbClr val="00B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rPr>
              <a:t>Suggested time allocation</a:t>
            </a:r>
            <a:r>
              <a:rPr lang="en-GB" sz="3200" dirty="0">
                <a:solidFill>
                  <a:schemeClr val="bg1"/>
                </a:solidFill>
              </a:rPr>
              <a:t>:</a:t>
            </a:r>
            <a:endParaRPr lang="en-ZA" sz="3200" dirty="0">
              <a:solidFill>
                <a:schemeClr val="bg1"/>
              </a:solidFill>
            </a:endParaRPr>
          </a:p>
        </p:txBody>
      </p:sp>
      <p:sp>
        <p:nvSpPr>
          <p:cNvPr id="5" name="Content Placeholder 2"/>
          <p:cNvSpPr txBox="1">
            <a:spLocks/>
          </p:cNvSpPr>
          <p:nvPr/>
        </p:nvSpPr>
        <p:spPr>
          <a:xfrm>
            <a:off x="838200" y="5495925"/>
            <a:ext cx="10515600" cy="561976"/>
          </a:xfrm>
          <a:prstGeom prst="rect">
            <a:avLst/>
          </a:prstGeom>
          <a:ln>
            <a:solidFill>
              <a:srgbClr val="0000FF"/>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smtClean="0"/>
              <a:t>6 credits (60 notional hours)</a:t>
            </a:r>
            <a:endParaRPr lang="en-ZA" sz="2400" dirty="0" smtClean="0"/>
          </a:p>
          <a:p>
            <a:pPr marL="0" indent="0">
              <a:buFont typeface="Arial" panose="020B0604020202020204" pitchFamily="34" charset="0"/>
              <a:buNone/>
            </a:pPr>
            <a:endParaRPr lang="en-ZA" sz="2200" dirty="0">
              <a:latin typeface="Arial"/>
              <a:cs typeface="Arial"/>
            </a:endParaRPr>
          </a:p>
        </p:txBody>
      </p:sp>
    </p:spTree>
    <p:extLst>
      <p:ext uri="{BB962C8B-B14F-4D97-AF65-F5344CB8AC3E}">
        <p14:creationId xmlns:p14="http://schemas.microsoft.com/office/powerpoint/2010/main" val="2696942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5378</TotalTime>
  <Words>7468</Words>
  <Application>Microsoft Office PowerPoint</Application>
  <PresentationFormat>Widescreen</PresentationFormat>
  <Paragraphs>368</Paragraphs>
  <Slides>44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Bell MT</vt:lpstr>
      <vt:lpstr>Calibri</vt:lpstr>
      <vt:lpstr>Calibri Light</vt:lpstr>
      <vt:lpstr>Calisto MT</vt:lpstr>
      <vt:lpstr>Wingdings</vt:lpstr>
      <vt:lpstr>Wingdings 2</vt:lpstr>
      <vt:lpstr>Office Theme</vt:lpstr>
      <vt:lpstr>Programme: Adv Dip TVT  Course: </vt:lpstr>
      <vt:lpstr>Points for subject experts, learning designers etc. to keep in mind</vt:lpstr>
      <vt:lpstr>Points for subject experts, learning designers etc. to keep in mind</vt:lpstr>
      <vt:lpstr>Points for subject experts, learning designers etc. to keep in mind</vt:lpstr>
      <vt:lpstr>Note to lecturers</vt:lpstr>
      <vt:lpstr>Note to lecturers (contd)</vt:lpstr>
      <vt:lpstr>Note to lecturers (contd) (The last 2 items in this note can be included/adapted for the students as well)</vt:lpstr>
      <vt:lpstr>Course Contents</vt:lpstr>
      <vt:lpstr>Course Structure</vt:lpstr>
      <vt:lpstr>Key questions the course addresses</vt:lpstr>
      <vt:lpstr>Course Introduction</vt:lpstr>
      <vt:lpstr>Learning Outcomes for Course</vt:lpstr>
      <vt:lpstr>Key Terms</vt:lpstr>
      <vt:lpstr>Unit 1: Types and purposes of assessment</vt:lpstr>
      <vt:lpstr>PowerPoint Presentation</vt:lpstr>
      <vt:lpstr>PowerPoint Presentation</vt:lpstr>
      <vt:lpstr>PowerPoint Presentation</vt:lpstr>
      <vt:lpstr>PowerPoint Presentation</vt:lpstr>
      <vt:lpstr>Unit 2: The principles of effective assessment</vt:lpstr>
      <vt:lpstr>Unit 2: The principles of effective assessment (contd.)</vt:lpstr>
      <vt:lpstr>Unit 2: The principles of effective assessment (contd.)</vt:lpstr>
      <vt:lpstr>Unit 2: The principles of effective assessment (contd.)</vt:lpstr>
      <vt:lpstr>Unit 2: The principles of effective assessment (contd.)</vt:lpstr>
      <vt:lpstr>Unit 3: Feedback to students, rubrics, and standards in assessment</vt:lpstr>
      <vt:lpstr>Unit 3: Feedback to students, rubrics &amp; standards in assessment (contd.)</vt:lpstr>
      <vt:lpstr>Unit 4: Standards in assessment; and Using assessment data to improve teaching and learning</vt:lpstr>
      <vt:lpstr>Unit 4: Standards in assessment; and Using assessment data to improve teaching and learning</vt:lpstr>
      <vt:lpstr>Unit 4: Standards in assessment; and Using assessment data to improve teaching and learning (contd.)</vt:lpstr>
      <vt:lpstr>Unit 4: Standards in assessment; and Using assessment data to improve teaching and learning (contd.)</vt:lpstr>
      <vt:lpstr>Unit 4: Standards in assessment; and Using assessment data to improve teaching and learning (contd.)</vt:lpstr>
      <vt:lpstr>Unit 4: Standards in assessment; and Using assessment data to improve teaching and learning (contd.)</vt:lpstr>
      <vt:lpstr>Unit 5: Effective assessment in TVET colleges </vt:lpstr>
      <vt:lpstr>PowerPoint Presentation</vt:lpstr>
      <vt:lpstr>Unit 5: Effective assessment in TVET colleges (contd.) </vt:lpstr>
      <vt:lpstr>PowerPoint Presentation</vt:lpstr>
      <vt:lpstr>Unit 5: Effective assessment in TVET colleges (contd.)</vt:lpstr>
      <vt:lpstr>Unit 5: Effective assessment in TVET colleges (contd.)</vt:lpstr>
      <vt:lpstr>Unit 5: Effective assessment in TVET colleges (contd.)</vt:lpstr>
      <vt:lpstr>Unit 5: Effective assessment in TVET colleges (contd.)</vt:lpstr>
      <vt:lpstr>Unit 5: Effective assessment in TVET colleges (contd.)</vt:lpstr>
      <vt:lpstr>Videos and/or animations:</vt:lpstr>
      <vt:lpstr>Summative Assessments:</vt:lpstr>
      <vt:lpstr>Rubric / discussion of the assessment task</vt:lpstr>
      <vt:lpstr>Course Conclusion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Adendorff.Michael</dc:creator>
  <cp:lastModifiedBy>Adendorff.Michael</cp:lastModifiedBy>
  <cp:revision>416</cp:revision>
  <cp:lastPrinted>2019-04-23T09:42:02Z</cp:lastPrinted>
  <dcterms:created xsi:type="dcterms:W3CDTF">2017-12-26T13:54:24Z</dcterms:created>
  <dcterms:modified xsi:type="dcterms:W3CDTF">2019-06-23T20:43:15Z</dcterms:modified>
</cp:coreProperties>
</file>