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756" r:id="rId3"/>
    <p:sldMasterId id="2147483768" r:id="rId4"/>
  </p:sldMasterIdLst>
  <p:notesMasterIdLst>
    <p:notesMasterId r:id="rId30"/>
  </p:notesMasterIdLst>
  <p:handoutMasterIdLst>
    <p:handoutMasterId r:id="rId31"/>
  </p:handoutMasterIdLst>
  <p:sldIdLst>
    <p:sldId id="612" r:id="rId5"/>
    <p:sldId id="636" r:id="rId6"/>
    <p:sldId id="628" r:id="rId7"/>
    <p:sldId id="604" r:id="rId8"/>
    <p:sldId id="630" r:id="rId9"/>
    <p:sldId id="614" r:id="rId10"/>
    <p:sldId id="615" r:id="rId11"/>
    <p:sldId id="616" r:id="rId12"/>
    <p:sldId id="617" r:id="rId13"/>
    <p:sldId id="618" r:id="rId14"/>
    <p:sldId id="613" r:id="rId15"/>
    <p:sldId id="629" r:id="rId16"/>
    <p:sldId id="619" r:id="rId17"/>
    <p:sldId id="620" r:id="rId18"/>
    <p:sldId id="621" r:id="rId19"/>
    <p:sldId id="622" r:id="rId20"/>
    <p:sldId id="626" r:id="rId21"/>
    <p:sldId id="631" r:id="rId22"/>
    <p:sldId id="623" r:id="rId23"/>
    <p:sldId id="624" r:id="rId24"/>
    <p:sldId id="625" r:id="rId25"/>
    <p:sldId id="632" r:id="rId26"/>
    <p:sldId id="634" r:id="rId27"/>
    <p:sldId id="633" r:id="rId28"/>
    <p:sldId id="610" r:id="rId29"/>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78034"/>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533" autoAdjust="0"/>
  </p:normalViewPr>
  <p:slideViewPr>
    <p:cSldViewPr snapToObjects="1">
      <p:cViewPr varScale="1">
        <p:scale>
          <a:sx n="110" d="100"/>
          <a:sy n="110" d="100"/>
        </p:scale>
        <p:origin x="-16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2" d="100"/>
          <a:sy n="52" d="100"/>
        </p:scale>
        <p:origin x="-2640" y="-9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4353016486026828"/>
          <c:y val="1.65107268472908E-2"/>
          <c:w val="0.45646971988505275"/>
          <c:h val="0.91277984433980786"/>
        </c:manualLayout>
      </c:layout>
      <c:pieChart>
        <c:varyColors val="1"/>
        <c:ser>
          <c:idx val="0"/>
          <c:order val="0"/>
          <c:tx>
            <c:strRef>
              <c:f>Sheet1!$B$1</c:f>
              <c:strCache>
                <c:ptCount val="1"/>
                <c:pt idx="0">
                  <c:v>Sales</c:v>
                </c:pt>
              </c:strCache>
            </c:strRef>
          </c:tx>
          <c:explosion val="25"/>
          <c:dPt>
            <c:idx val="0"/>
            <c:bubble3D val="0"/>
            <c:explosion val="0"/>
          </c:dPt>
          <c:dPt>
            <c:idx val="1"/>
            <c:bubble3D val="0"/>
            <c:explosion val="0"/>
          </c:dPt>
          <c:dPt>
            <c:idx val="2"/>
            <c:bubble3D val="0"/>
            <c:explosion val="0"/>
          </c:dPt>
          <c:dPt>
            <c:idx val="3"/>
            <c:bubble3D val="0"/>
            <c:explosion val="0"/>
          </c:dPt>
          <c:dLbls>
            <c:spPr>
              <a:noFill/>
              <a:ln>
                <a:noFill/>
              </a:ln>
              <a:effectLst/>
            </c:sp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Teaching &amp; Learning Development Capacity Improvement</c:v>
                </c:pt>
                <c:pt idx="1">
                  <c:v>Lecturer Development via Open Leaning</c:v>
                </c:pt>
                <c:pt idx="2">
                  <c:v>TVET College Infrastructure Audit</c:v>
                </c:pt>
                <c:pt idx="3">
                  <c:v>Management Coordination</c:v>
                </c:pt>
              </c:strCache>
            </c:strRef>
          </c:cat>
          <c:val>
            <c:numRef>
              <c:f>Sheet1!$B$2:$B$5</c:f>
              <c:numCache>
                <c:formatCode>General</c:formatCode>
                <c:ptCount val="4"/>
                <c:pt idx="0">
                  <c:v>200</c:v>
                </c:pt>
                <c:pt idx="1">
                  <c:v>30</c:v>
                </c:pt>
                <c:pt idx="2">
                  <c:v>30</c:v>
                </c:pt>
                <c:pt idx="3">
                  <c:v>10</c:v>
                </c:pt>
              </c:numCache>
            </c:numRef>
          </c:val>
        </c:ser>
        <c:dLbls>
          <c:dLblPos val="bestFit"/>
          <c:showLegendKey val="0"/>
          <c:showVal val="1"/>
          <c:showCatName val="0"/>
          <c:showSerName val="0"/>
          <c:showPercent val="0"/>
          <c:showBubbleSize val="0"/>
          <c:showLeaderLines val="1"/>
        </c:dLbls>
        <c:firstSliceAng val="0"/>
      </c:pieChart>
    </c:plotArea>
    <c:legend>
      <c:legendPos val="r"/>
      <c:layout>
        <c:manualLayout>
          <c:xMode val="edge"/>
          <c:yMode val="edge"/>
          <c:x val="0"/>
          <c:y val="0.16343487801729703"/>
          <c:w val="0.54808481723887059"/>
          <c:h val="0.70515188675186091"/>
        </c:manualLayout>
      </c:layout>
      <c:overlay val="0"/>
      <c:txPr>
        <a:bodyPr/>
        <a:lstStyle/>
        <a:p>
          <a:pPr>
            <a:defRPr sz="1800"/>
          </a:pPr>
          <a:endParaRPr lang="en-US"/>
        </a:p>
      </c:txPr>
    </c:legend>
    <c:plotVisOnly val="1"/>
    <c:dispBlanksAs val="zero"/>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6275" cy="496671"/>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49864" y="2"/>
            <a:ext cx="2946275" cy="496671"/>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ea typeface="ＭＳ Ｐゴシック" charset="-128"/>
              </a:defRPr>
            </a:lvl1pPr>
          </a:lstStyle>
          <a:p>
            <a:pPr>
              <a:defRPr/>
            </a:pPr>
            <a:fld id="{84D64691-07AA-4780-A7B2-9716ABB05498}" type="datetime1">
              <a:rPr lang="en-US"/>
              <a:pPr>
                <a:defRPr/>
              </a:pPr>
              <a:t>5/30/2016</a:t>
            </a:fld>
            <a:endParaRPr lang="en-US" dirty="0"/>
          </a:p>
        </p:txBody>
      </p:sp>
      <p:sp>
        <p:nvSpPr>
          <p:cNvPr id="4" name="Footer Placeholder 3"/>
          <p:cNvSpPr>
            <a:spLocks noGrp="1"/>
          </p:cNvSpPr>
          <p:nvPr>
            <p:ph type="ftr" sz="quarter" idx="2"/>
          </p:nvPr>
        </p:nvSpPr>
        <p:spPr>
          <a:xfrm>
            <a:off x="2" y="9428274"/>
            <a:ext cx="2946275" cy="496671"/>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49864" y="9428274"/>
            <a:ext cx="2946275" cy="496671"/>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ea typeface="ＭＳ Ｐゴシック" charset="-128"/>
              </a:defRPr>
            </a:lvl1pPr>
          </a:lstStyle>
          <a:p>
            <a:pPr>
              <a:defRPr/>
            </a:pPr>
            <a:fld id="{688262CF-B47C-4204-8B72-22CC51335944}" type="slidenum">
              <a:rPr lang="en-US"/>
              <a:pPr>
                <a:defRPr/>
              </a:pPr>
              <a:t>‹#›</a:t>
            </a:fld>
            <a:endParaRPr lang="en-US" dirty="0"/>
          </a:p>
        </p:txBody>
      </p:sp>
    </p:spTree>
    <p:extLst>
      <p:ext uri="{BB962C8B-B14F-4D97-AF65-F5344CB8AC3E}">
        <p14:creationId xmlns:p14="http://schemas.microsoft.com/office/powerpoint/2010/main" val="3594227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6275" cy="496671"/>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49864" y="2"/>
            <a:ext cx="2946275" cy="496671"/>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ea typeface="ＭＳ Ｐゴシック" charset="-128"/>
              </a:defRPr>
            </a:lvl1pPr>
          </a:lstStyle>
          <a:p>
            <a:pPr>
              <a:defRPr/>
            </a:pPr>
            <a:fld id="{41709E02-88AA-4121-95DE-4284EDD1224C}" type="datetime1">
              <a:rPr lang="en-US"/>
              <a:pPr>
                <a:defRPr/>
              </a:pPr>
              <a:t>5/30/2016</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0385" y="4715833"/>
            <a:ext cx="5436909" cy="4466649"/>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9428274"/>
            <a:ext cx="2946275" cy="496671"/>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49864" y="9428274"/>
            <a:ext cx="2946275" cy="496671"/>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ea typeface="ＭＳ Ｐゴシック" charset="-128"/>
              </a:defRPr>
            </a:lvl1pPr>
          </a:lstStyle>
          <a:p>
            <a:pPr>
              <a:defRPr/>
            </a:pPr>
            <a:fld id="{6A87C68E-8AF6-4DE2-A319-558773FFF0B4}" type="slidenum">
              <a:rPr lang="en-US"/>
              <a:pPr>
                <a:defRPr/>
              </a:pPr>
              <a:t>‹#›</a:t>
            </a:fld>
            <a:endParaRPr lang="en-US" dirty="0"/>
          </a:p>
        </p:txBody>
      </p:sp>
    </p:spTree>
    <p:extLst>
      <p:ext uri="{BB962C8B-B14F-4D97-AF65-F5344CB8AC3E}">
        <p14:creationId xmlns:p14="http://schemas.microsoft.com/office/powerpoint/2010/main" val="1928774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6A87C68E-8AF6-4DE2-A319-558773FFF0B4}" type="slidenum">
              <a:rPr lang="en-US" smtClean="0"/>
              <a:pPr>
                <a:defRPr/>
              </a:pPr>
              <a:t>9</a:t>
            </a:fld>
            <a:endParaRPr lang="en-US" dirty="0"/>
          </a:p>
        </p:txBody>
      </p:sp>
    </p:spTree>
    <p:extLst>
      <p:ext uri="{BB962C8B-B14F-4D97-AF65-F5344CB8AC3E}">
        <p14:creationId xmlns:p14="http://schemas.microsoft.com/office/powerpoint/2010/main" val="1339476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6A87C68E-8AF6-4DE2-A319-558773FFF0B4}" type="slidenum">
              <a:rPr lang="en-US" smtClean="0"/>
              <a:pPr>
                <a:defRPr/>
              </a:pPr>
              <a:t>20</a:t>
            </a:fld>
            <a:endParaRPr lang="en-US" dirty="0"/>
          </a:p>
        </p:txBody>
      </p:sp>
    </p:spTree>
    <p:extLst>
      <p:ext uri="{BB962C8B-B14F-4D97-AF65-F5344CB8AC3E}">
        <p14:creationId xmlns:p14="http://schemas.microsoft.com/office/powerpoint/2010/main" val="1345695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85B731C-7D20-463D-8071-91D760B727C4}" type="datetime1">
              <a:rPr lang="en-US" smtClean="0"/>
              <a:t>5/30/2016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7AA19B6-4700-47FD-A0BF-F8F4909CD49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C2D0FB-9B4E-4F0C-93EE-BF7676EE9113}" type="datetime1">
              <a:rPr lang="en-US" smtClean="0"/>
              <a:t>5/30/2016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E188832-6FD4-47B3-97F3-CA2C8937F30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D669F5-7729-4F5E-918E-304260448142}" type="datetime1">
              <a:rPr lang="en-US" smtClean="0"/>
              <a:t>5/30/2016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E62E185-220C-4213-944A-5903009A51A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fld id="{D412FA69-7F5E-4BD0-827A-6A56AA78CC87}" type="datetime1">
              <a:rPr lang="en-US" smtClean="0"/>
              <a:t>5/30/2016</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F4FBD854-A14B-44D4-886C-7EF383A3B476}" type="slidenum">
              <a:rPr lang="en-ZA"/>
              <a:pPr>
                <a:defRPr/>
              </a:pPr>
              <a:t>‹#›</a:t>
            </a:fld>
            <a:endParaRPr lang="en-Z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56AF72A5-2A26-4190-9A98-FCB96A2A1B1C}" type="datetime1">
              <a:rPr lang="en-US" smtClean="0"/>
              <a:t>5/30/2016</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7CD15C32-9715-484F-849E-DD111AF0C58F}" type="slidenum">
              <a:rPr lang="en-ZA"/>
              <a:pPr>
                <a:defRPr/>
              </a:pPr>
              <a:t>‹#›</a:t>
            </a:fld>
            <a:endParaRPr lang="en-Z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2A97665-B6EA-4309-A9F7-64DC5CED4751}" type="datetime1">
              <a:rPr lang="en-US" smtClean="0"/>
              <a:t>5/30/2016</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28D4A7E3-EBAA-4614-AB1B-B38923865947}" type="slidenum">
              <a:rPr lang="en-ZA"/>
              <a:pPr>
                <a:defRPr/>
              </a:pPr>
              <a:t>‹#›</a:t>
            </a:fld>
            <a:endParaRPr lang="en-ZA"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fld id="{4C41853D-2DC2-43B0-A4A8-424C0E52AAE8}" type="datetime1">
              <a:rPr lang="en-US" smtClean="0"/>
              <a:t>5/30/2016</a:t>
            </a:fld>
            <a:endParaRPr lang="en-ZA" dirty="0"/>
          </a:p>
        </p:txBody>
      </p:sp>
      <p:sp>
        <p:nvSpPr>
          <p:cNvPr id="6" name="Footer Placeholder 4"/>
          <p:cNvSpPr>
            <a:spLocks noGrp="1"/>
          </p:cNvSpPr>
          <p:nvPr>
            <p:ph type="ftr" sz="quarter" idx="11"/>
          </p:nvPr>
        </p:nvSpPr>
        <p:spPr/>
        <p:txBody>
          <a:bodyPr/>
          <a:lstStyle>
            <a:lvl1pPr>
              <a:defRPr/>
            </a:lvl1pPr>
          </a:lstStyle>
          <a:p>
            <a:pPr>
              <a:defRPr/>
            </a:pPr>
            <a:endParaRPr lang="en-ZA" dirty="0"/>
          </a:p>
        </p:txBody>
      </p:sp>
      <p:sp>
        <p:nvSpPr>
          <p:cNvPr id="7" name="Slide Number Placeholder 5"/>
          <p:cNvSpPr>
            <a:spLocks noGrp="1"/>
          </p:cNvSpPr>
          <p:nvPr>
            <p:ph type="sldNum" sz="quarter" idx="12"/>
          </p:nvPr>
        </p:nvSpPr>
        <p:spPr/>
        <p:txBody>
          <a:bodyPr/>
          <a:lstStyle>
            <a:lvl1pPr>
              <a:defRPr/>
            </a:lvl1pPr>
          </a:lstStyle>
          <a:p>
            <a:pPr>
              <a:defRPr/>
            </a:pPr>
            <a:fld id="{B23EA75A-7E7C-43DA-B2C1-B57DF5E959AA}" type="slidenum">
              <a:rPr lang="en-ZA"/>
              <a:pPr>
                <a:defRPr/>
              </a:pPr>
              <a:t>‹#›</a:t>
            </a:fld>
            <a:endParaRPr lang="en-Z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fld id="{652E20BD-2565-4FD4-BC40-55022D4A6C39}" type="datetime1">
              <a:rPr lang="en-US" smtClean="0"/>
              <a:t>5/30/2016</a:t>
            </a:fld>
            <a:endParaRPr lang="en-ZA" dirty="0"/>
          </a:p>
        </p:txBody>
      </p:sp>
      <p:sp>
        <p:nvSpPr>
          <p:cNvPr id="8" name="Footer Placeholder 4"/>
          <p:cNvSpPr>
            <a:spLocks noGrp="1"/>
          </p:cNvSpPr>
          <p:nvPr>
            <p:ph type="ftr" sz="quarter" idx="11"/>
          </p:nvPr>
        </p:nvSpPr>
        <p:spPr/>
        <p:txBody>
          <a:bodyPr/>
          <a:lstStyle>
            <a:lvl1pPr>
              <a:defRPr/>
            </a:lvl1pPr>
          </a:lstStyle>
          <a:p>
            <a:pPr>
              <a:defRPr/>
            </a:pPr>
            <a:endParaRPr lang="en-ZA" dirty="0"/>
          </a:p>
        </p:txBody>
      </p:sp>
      <p:sp>
        <p:nvSpPr>
          <p:cNvPr id="9" name="Slide Number Placeholder 5"/>
          <p:cNvSpPr>
            <a:spLocks noGrp="1"/>
          </p:cNvSpPr>
          <p:nvPr>
            <p:ph type="sldNum" sz="quarter" idx="12"/>
          </p:nvPr>
        </p:nvSpPr>
        <p:spPr/>
        <p:txBody>
          <a:bodyPr/>
          <a:lstStyle>
            <a:lvl1pPr>
              <a:defRPr/>
            </a:lvl1pPr>
          </a:lstStyle>
          <a:p>
            <a:pPr>
              <a:defRPr/>
            </a:pPr>
            <a:fld id="{F75B591E-8BA7-4640-8D02-7718CABC0972}" type="slidenum">
              <a:rPr lang="en-ZA"/>
              <a:pPr>
                <a:defRPr/>
              </a:pPr>
              <a:t>‹#›</a:t>
            </a:fld>
            <a:endParaRPr lang="en-Z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fld id="{00411B9D-9371-4CC0-BFA0-C9EA0FE18055}" type="datetime1">
              <a:rPr lang="en-US" smtClean="0"/>
              <a:t>5/30/2016</a:t>
            </a:fld>
            <a:endParaRPr lang="en-ZA" dirty="0"/>
          </a:p>
        </p:txBody>
      </p:sp>
      <p:sp>
        <p:nvSpPr>
          <p:cNvPr id="4" name="Footer Placeholder 4"/>
          <p:cNvSpPr>
            <a:spLocks noGrp="1"/>
          </p:cNvSpPr>
          <p:nvPr>
            <p:ph type="ftr" sz="quarter" idx="11"/>
          </p:nvPr>
        </p:nvSpPr>
        <p:spPr/>
        <p:txBody>
          <a:bodyPr/>
          <a:lstStyle>
            <a:lvl1pPr>
              <a:defRPr/>
            </a:lvl1pPr>
          </a:lstStyle>
          <a:p>
            <a:pPr>
              <a:defRPr/>
            </a:pPr>
            <a:endParaRPr lang="en-ZA" dirty="0"/>
          </a:p>
        </p:txBody>
      </p:sp>
      <p:sp>
        <p:nvSpPr>
          <p:cNvPr id="5" name="Slide Number Placeholder 5"/>
          <p:cNvSpPr>
            <a:spLocks noGrp="1"/>
          </p:cNvSpPr>
          <p:nvPr>
            <p:ph type="sldNum" sz="quarter" idx="12"/>
          </p:nvPr>
        </p:nvSpPr>
        <p:spPr/>
        <p:txBody>
          <a:bodyPr/>
          <a:lstStyle>
            <a:lvl1pPr>
              <a:defRPr/>
            </a:lvl1pPr>
          </a:lstStyle>
          <a:p>
            <a:pPr>
              <a:defRPr/>
            </a:pPr>
            <a:fld id="{FC5CA427-3362-4A24-9D3F-48B2C309F05A}" type="slidenum">
              <a:rPr lang="en-ZA"/>
              <a:pPr>
                <a:defRPr/>
              </a:pPr>
              <a:t>‹#›</a:t>
            </a:fld>
            <a:endParaRPr lang="en-ZA"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F46D4F-45B2-4D7C-AFB0-7CB4652D2CAB}" type="datetime1">
              <a:rPr lang="en-US" smtClean="0"/>
              <a:t>5/30/2016</a:t>
            </a:fld>
            <a:endParaRPr lang="en-ZA" dirty="0"/>
          </a:p>
        </p:txBody>
      </p:sp>
      <p:sp>
        <p:nvSpPr>
          <p:cNvPr id="3" name="Footer Placeholder 4"/>
          <p:cNvSpPr>
            <a:spLocks noGrp="1"/>
          </p:cNvSpPr>
          <p:nvPr>
            <p:ph type="ftr" sz="quarter" idx="11"/>
          </p:nvPr>
        </p:nvSpPr>
        <p:spPr/>
        <p:txBody>
          <a:bodyPr/>
          <a:lstStyle>
            <a:lvl1pPr>
              <a:defRPr/>
            </a:lvl1pPr>
          </a:lstStyle>
          <a:p>
            <a:pPr>
              <a:defRPr/>
            </a:pPr>
            <a:endParaRPr lang="en-ZA" dirty="0"/>
          </a:p>
        </p:txBody>
      </p:sp>
      <p:sp>
        <p:nvSpPr>
          <p:cNvPr id="4" name="Slide Number Placeholder 5"/>
          <p:cNvSpPr>
            <a:spLocks noGrp="1"/>
          </p:cNvSpPr>
          <p:nvPr>
            <p:ph type="sldNum" sz="quarter" idx="12"/>
          </p:nvPr>
        </p:nvSpPr>
        <p:spPr/>
        <p:txBody>
          <a:bodyPr/>
          <a:lstStyle>
            <a:lvl1pPr>
              <a:defRPr/>
            </a:lvl1pPr>
          </a:lstStyle>
          <a:p>
            <a:pPr>
              <a:defRPr/>
            </a:pPr>
            <a:fld id="{580A4972-7666-4B63-AF35-341D9B35F8B2}" type="slidenum">
              <a:rPr lang="en-ZA"/>
              <a:pPr>
                <a:defRPr/>
              </a:pPr>
              <a:t>‹#›</a:t>
            </a:fld>
            <a:endParaRPr lang="en-ZA"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FA0A230-611A-41E0-BF22-FD482B5BBA70}" type="datetime1">
              <a:rPr lang="en-US" smtClean="0"/>
              <a:t>5/30/2016</a:t>
            </a:fld>
            <a:endParaRPr lang="en-ZA" dirty="0"/>
          </a:p>
        </p:txBody>
      </p:sp>
      <p:sp>
        <p:nvSpPr>
          <p:cNvPr id="6" name="Footer Placeholder 4"/>
          <p:cNvSpPr>
            <a:spLocks noGrp="1"/>
          </p:cNvSpPr>
          <p:nvPr>
            <p:ph type="ftr" sz="quarter" idx="11"/>
          </p:nvPr>
        </p:nvSpPr>
        <p:spPr/>
        <p:txBody>
          <a:bodyPr/>
          <a:lstStyle>
            <a:lvl1pPr>
              <a:defRPr/>
            </a:lvl1pPr>
          </a:lstStyle>
          <a:p>
            <a:pPr>
              <a:defRPr/>
            </a:pPr>
            <a:endParaRPr lang="en-ZA" dirty="0"/>
          </a:p>
        </p:txBody>
      </p:sp>
      <p:sp>
        <p:nvSpPr>
          <p:cNvPr id="7" name="Slide Number Placeholder 5"/>
          <p:cNvSpPr>
            <a:spLocks noGrp="1"/>
          </p:cNvSpPr>
          <p:nvPr>
            <p:ph type="sldNum" sz="quarter" idx="12"/>
          </p:nvPr>
        </p:nvSpPr>
        <p:spPr/>
        <p:txBody>
          <a:bodyPr/>
          <a:lstStyle>
            <a:lvl1pPr>
              <a:defRPr/>
            </a:lvl1pPr>
          </a:lstStyle>
          <a:p>
            <a:pPr>
              <a:defRPr/>
            </a:pPr>
            <a:fld id="{89E14D8F-AF3A-478C-9BCE-E217AD65D271}" type="slidenum">
              <a:rPr lang="en-ZA"/>
              <a:pPr>
                <a:defRPr/>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19C5E7-87DF-4250-995C-C6C178D4CEDD}" type="datetime1">
              <a:rPr lang="en-US" smtClean="0"/>
              <a:t>5/30/2016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21A852-E091-4864-909D-A21AE0D3A997}"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D0E37BE-401F-4577-A5E5-FACEBF0DCC98}" type="datetime1">
              <a:rPr lang="en-US" smtClean="0"/>
              <a:t>5/30/2016</a:t>
            </a:fld>
            <a:endParaRPr lang="en-ZA" dirty="0"/>
          </a:p>
        </p:txBody>
      </p:sp>
      <p:sp>
        <p:nvSpPr>
          <p:cNvPr id="6" name="Footer Placeholder 4"/>
          <p:cNvSpPr>
            <a:spLocks noGrp="1"/>
          </p:cNvSpPr>
          <p:nvPr>
            <p:ph type="ftr" sz="quarter" idx="11"/>
          </p:nvPr>
        </p:nvSpPr>
        <p:spPr/>
        <p:txBody>
          <a:bodyPr/>
          <a:lstStyle>
            <a:lvl1pPr>
              <a:defRPr/>
            </a:lvl1pPr>
          </a:lstStyle>
          <a:p>
            <a:pPr>
              <a:defRPr/>
            </a:pPr>
            <a:endParaRPr lang="en-ZA" dirty="0"/>
          </a:p>
        </p:txBody>
      </p:sp>
      <p:sp>
        <p:nvSpPr>
          <p:cNvPr id="7" name="Slide Number Placeholder 5"/>
          <p:cNvSpPr>
            <a:spLocks noGrp="1"/>
          </p:cNvSpPr>
          <p:nvPr>
            <p:ph type="sldNum" sz="quarter" idx="12"/>
          </p:nvPr>
        </p:nvSpPr>
        <p:spPr/>
        <p:txBody>
          <a:bodyPr/>
          <a:lstStyle>
            <a:lvl1pPr>
              <a:defRPr/>
            </a:lvl1pPr>
          </a:lstStyle>
          <a:p>
            <a:pPr>
              <a:defRPr/>
            </a:pPr>
            <a:fld id="{9F88012C-4033-41FA-917F-0FD0CC94791A}" type="slidenum">
              <a:rPr lang="en-ZA"/>
              <a:pPr>
                <a:defRPr/>
              </a:pPr>
              <a:t>‹#›</a:t>
            </a:fld>
            <a:endParaRPr lang="en-ZA"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F489F681-8CE0-427A-B588-D7A103C1BE75}" type="datetime1">
              <a:rPr lang="en-US" smtClean="0"/>
              <a:t>5/30/2016</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FC4811CD-F6D5-4E8F-9257-C584CFC8B217}" type="slidenum">
              <a:rPr lang="en-ZA"/>
              <a:pPr>
                <a:defRPr/>
              </a:pPr>
              <a:t>‹#›</a:t>
            </a:fld>
            <a:endParaRPr lang="en-ZA"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62BE6398-AA0E-4BE0-9283-06623E83D26A}" type="datetime1">
              <a:rPr lang="en-US" smtClean="0"/>
              <a:t>5/30/2016</a:t>
            </a:fld>
            <a:endParaRPr lang="en-ZA" dirty="0"/>
          </a:p>
        </p:txBody>
      </p:sp>
      <p:sp>
        <p:nvSpPr>
          <p:cNvPr id="5" name="Footer Placeholder 4"/>
          <p:cNvSpPr>
            <a:spLocks noGrp="1"/>
          </p:cNvSpPr>
          <p:nvPr>
            <p:ph type="ftr" sz="quarter" idx="11"/>
          </p:nvPr>
        </p:nvSpPr>
        <p:spPr/>
        <p:txBody>
          <a:bodyPr/>
          <a:lstStyle>
            <a:lvl1pPr>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vl1pPr>
          </a:lstStyle>
          <a:p>
            <a:pPr>
              <a:defRPr/>
            </a:pPr>
            <a:fld id="{84B9D285-193C-4129-A4D5-F4DCA6A4A956}" type="slidenum">
              <a:rPr lang="en-ZA"/>
              <a:pPr>
                <a:defRPr/>
              </a:pPr>
              <a:t>‹#›</a:t>
            </a:fld>
            <a:endParaRPr lang="en-ZA"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fld id="{F94860A7-9074-46A1-8607-926F06EAAF42}" type="datetime1">
              <a:rPr lang="en-US" smtClean="0"/>
              <a:t>5/30/2016</a:t>
            </a:fld>
            <a:endParaRPr lang="en-ZA" dirty="0"/>
          </a:p>
        </p:txBody>
      </p:sp>
      <p:sp>
        <p:nvSpPr>
          <p:cNvPr id="4" name="Footer Placeholder 4"/>
          <p:cNvSpPr>
            <a:spLocks noGrp="1"/>
          </p:cNvSpPr>
          <p:nvPr>
            <p:ph type="ftr" sz="quarter" idx="11"/>
          </p:nvPr>
        </p:nvSpPr>
        <p:spPr/>
        <p:txBody>
          <a:bodyPr/>
          <a:lstStyle>
            <a:lvl1pPr>
              <a:defRPr/>
            </a:lvl1pPr>
          </a:lstStyle>
          <a:p>
            <a:pPr>
              <a:defRPr/>
            </a:pPr>
            <a:endParaRPr lang="en-ZA" dirty="0"/>
          </a:p>
        </p:txBody>
      </p:sp>
      <p:sp>
        <p:nvSpPr>
          <p:cNvPr id="5" name="Slide Number Placeholder 5"/>
          <p:cNvSpPr>
            <a:spLocks noGrp="1"/>
          </p:cNvSpPr>
          <p:nvPr>
            <p:ph type="sldNum" sz="quarter" idx="12"/>
          </p:nvPr>
        </p:nvSpPr>
        <p:spPr/>
        <p:txBody>
          <a:bodyPr/>
          <a:lstStyle>
            <a:lvl1pPr>
              <a:defRPr/>
            </a:lvl1pPr>
          </a:lstStyle>
          <a:p>
            <a:pPr>
              <a:defRPr/>
            </a:pPr>
            <a:fld id="{32C9D325-F5EA-4FA9-8EB1-5D22A33AFF3B}" type="slidenum">
              <a:rPr lang="en-ZA"/>
              <a:pPr>
                <a:defRPr/>
              </a:pPr>
              <a:t>‹#›</a:t>
            </a:fld>
            <a:endParaRPr lang="en-ZA"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4AC3D1-CDA3-4A17-A4E6-0C123F6FCDEC}" type="datetime1">
              <a:rPr lang="en-US" smtClean="0">
                <a:solidFill>
                  <a:srgbClr val="000000"/>
                </a:solidFill>
              </a:rPr>
              <a:t>5/30/2016</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dirty="0">
              <a:solidFill>
                <a:srgbClr val="FFFFFF"/>
              </a:solidFil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D9E7C1F-8F7F-4D6F-9225-228A1BD0E95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357080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B621EA-14C3-40D8-9B9D-3954A9575B19}" type="datetime1">
              <a:rPr lang="en-US" smtClean="0">
                <a:solidFill>
                  <a:srgbClr val="000000"/>
                </a:solidFill>
              </a:rPr>
              <a:t>5/30/2016</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13857891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0B729D5-8A3F-48E0-8A24-0A8804765C39}" type="datetime1">
              <a:rPr lang="en-US" smtClean="0">
                <a:solidFill>
                  <a:srgbClr val="000000"/>
                </a:solidFill>
              </a:rPr>
              <a:t>5/30/2016</a:t>
            </a:fld>
            <a:endParaRPr lang="en-US" dirty="0">
              <a:solidFill>
                <a:srgbClr val="000000"/>
              </a:solidFill>
            </a:endParaRPr>
          </a:p>
        </p:txBody>
      </p:sp>
      <p:sp>
        <p:nvSpPr>
          <p:cNvPr id="8" name="Slide Number Placeholder 7"/>
          <p:cNvSpPr>
            <a:spLocks noGrp="1"/>
          </p:cNvSpPr>
          <p:nvPr>
            <p:ph type="sldNum" sz="quarter" idx="11"/>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
        <p:nvSpPr>
          <p:cNvPr id="9" name="Footer Placeholder 8"/>
          <p:cNvSpPr>
            <a:spLocks noGrp="1"/>
          </p:cNvSpPr>
          <p:nvPr>
            <p:ph type="ftr" sz="quarter" idx="12"/>
          </p:nvPr>
        </p:nvSpPr>
        <p:spPr/>
        <p:txBody>
          <a:bodyPr/>
          <a:lstStyle/>
          <a:p>
            <a:endParaRPr lang="en-US" dirty="0">
              <a:solidFill>
                <a:srgbClr val="000000"/>
              </a:solidFill>
            </a:endParaRPr>
          </a:p>
        </p:txBody>
      </p:sp>
    </p:spTree>
    <p:extLst>
      <p:ext uri="{BB962C8B-B14F-4D97-AF65-F5344CB8AC3E}">
        <p14:creationId xmlns:p14="http://schemas.microsoft.com/office/powerpoint/2010/main" val="1515965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1C5866-54D5-4CB5-B09E-9F8D33896C2F}" type="datetime1">
              <a:rPr lang="en-US" smtClean="0">
                <a:solidFill>
                  <a:srgbClr val="000000"/>
                </a:solidFill>
              </a:rPr>
              <a:t>5/30/2016</a:t>
            </a:fld>
            <a:endParaRPr lang="en-US" dirty="0">
              <a:solidFill>
                <a:srgbClr val="000000"/>
              </a:solidFill>
            </a:endParaRPr>
          </a:p>
        </p:txBody>
      </p:sp>
      <p:sp>
        <p:nvSpPr>
          <p:cNvPr id="6" name="Footer Placeholder 5"/>
          <p:cNvSpPr>
            <a:spLocks noGrp="1"/>
          </p:cNvSpPr>
          <p:nvPr>
            <p:ph type="ftr" sz="quarter" idx="11"/>
          </p:nvPr>
        </p:nvSpPr>
        <p:spPr/>
        <p:txBody>
          <a:bodyPr/>
          <a:lstStyle/>
          <a:p>
            <a:endParaRPr lang="en-US" dirty="0">
              <a:solidFill>
                <a:srgbClr val="000000"/>
              </a:solidFill>
            </a:endParaRPr>
          </a:p>
        </p:txBody>
      </p:sp>
      <p:sp>
        <p:nvSpPr>
          <p:cNvPr id="7" name="Slide Number Placeholder 6"/>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7945524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097E15-D361-4672-952E-EA0725D5441F}" type="datetime1">
              <a:rPr lang="en-US" smtClean="0">
                <a:solidFill>
                  <a:srgbClr val="000000"/>
                </a:solidFill>
              </a:rPr>
              <a:t>5/30/2016</a:t>
            </a:fld>
            <a:endParaRPr lang="en-US" dirty="0">
              <a:solidFill>
                <a:srgbClr val="000000"/>
              </a:solidFill>
            </a:endParaRPr>
          </a:p>
        </p:txBody>
      </p:sp>
      <p:sp>
        <p:nvSpPr>
          <p:cNvPr id="8" name="Footer Placeholder 7"/>
          <p:cNvSpPr>
            <a:spLocks noGrp="1"/>
          </p:cNvSpPr>
          <p:nvPr>
            <p:ph type="ftr" sz="quarter" idx="11"/>
          </p:nvPr>
        </p:nvSpPr>
        <p:spPr/>
        <p:txBody>
          <a:bodyPr/>
          <a:lstStyle/>
          <a:p>
            <a:endParaRPr lang="en-US" dirty="0">
              <a:solidFill>
                <a:srgbClr val="000000"/>
              </a:solidFill>
            </a:endParaRPr>
          </a:p>
        </p:txBody>
      </p:sp>
      <p:sp>
        <p:nvSpPr>
          <p:cNvPr id="9" name="Slide Number Placeholder 8"/>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32296413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8A7750-C3B9-4EF9-886F-FDDC82B71019}" type="datetime1">
              <a:rPr lang="en-US" smtClean="0">
                <a:solidFill>
                  <a:srgbClr val="000000"/>
                </a:solidFill>
              </a:rPr>
              <a:t>5/30/2016</a:t>
            </a:fld>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a:solidFill>
                <a:srgbClr val="000000"/>
              </a:solidFill>
            </a:endParaRPr>
          </a:p>
        </p:txBody>
      </p:sp>
      <p:sp>
        <p:nvSpPr>
          <p:cNvPr id="5" name="Slide Number Placeholder 4"/>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287701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7F62EB-DC62-4500-B600-9410D0F68617}" type="datetime1">
              <a:rPr lang="en-US" smtClean="0"/>
              <a:t>5/30/2016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C1750A6-FC56-4DE0-940C-EFCD6B1887E4}"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B3148-993D-4EEA-96E3-165A99D96C59}" type="datetime1">
              <a:rPr lang="en-US" smtClean="0">
                <a:solidFill>
                  <a:srgbClr val="000000"/>
                </a:solidFill>
              </a:rPr>
              <a:t>5/30/2016</a:t>
            </a:fld>
            <a:endParaRPr lang="en-US" dirty="0">
              <a:solidFill>
                <a:srgbClr val="000000"/>
              </a:solidFill>
            </a:endParaRPr>
          </a:p>
        </p:txBody>
      </p:sp>
      <p:sp>
        <p:nvSpPr>
          <p:cNvPr id="3" name="Footer Placeholder 2"/>
          <p:cNvSpPr>
            <a:spLocks noGrp="1"/>
          </p:cNvSpPr>
          <p:nvPr>
            <p:ph type="ftr" sz="quarter" idx="11"/>
          </p:nvPr>
        </p:nvSpPr>
        <p:spPr/>
        <p:txBody>
          <a:bodyPr/>
          <a:lstStyle/>
          <a:p>
            <a:endParaRPr lang="en-US" dirty="0">
              <a:solidFill>
                <a:srgbClr val="000000"/>
              </a:solidFill>
            </a:endParaRPr>
          </a:p>
        </p:txBody>
      </p:sp>
      <p:sp>
        <p:nvSpPr>
          <p:cNvPr id="4" name="Slide Number Placeholder 3"/>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19759563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EFA5B-93C5-4B6C-A388-EA11FE4BAF15}" type="datetime1">
              <a:rPr lang="en-US" smtClean="0">
                <a:solidFill>
                  <a:srgbClr val="000000"/>
                </a:solidFill>
              </a:rPr>
              <a:t>5/30/2016</a:t>
            </a:fld>
            <a:endParaRPr lang="en-US" dirty="0">
              <a:solidFill>
                <a:srgbClr val="000000"/>
              </a:solidFill>
            </a:endParaRPr>
          </a:p>
        </p:txBody>
      </p:sp>
      <p:sp>
        <p:nvSpPr>
          <p:cNvPr id="6" name="Footer Placeholder 5"/>
          <p:cNvSpPr>
            <a:spLocks noGrp="1"/>
          </p:cNvSpPr>
          <p:nvPr>
            <p:ph type="ftr" sz="quarter" idx="11"/>
          </p:nvPr>
        </p:nvSpPr>
        <p:spPr/>
        <p:txBody>
          <a:bodyPr/>
          <a:lstStyle/>
          <a:p>
            <a:endParaRPr lang="en-US" dirty="0">
              <a:solidFill>
                <a:srgbClr val="000000"/>
              </a:solidFill>
            </a:endParaRPr>
          </a:p>
        </p:txBody>
      </p:sp>
      <p:sp>
        <p:nvSpPr>
          <p:cNvPr id="7" name="Slide Number Placeholder 6"/>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217171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dirty="0">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CB87A-4DC3-4BC3-9DF3-76B2E215EDC1}" type="datetime1">
              <a:rPr lang="en-US" smtClean="0">
                <a:solidFill>
                  <a:srgbClr val="000000"/>
                </a:solidFill>
              </a:rPr>
              <a:t>5/30/2016</a:t>
            </a:fld>
            <a:endParaRPr lang="en-US" dirty="0">
              <a:solidFill>
                <a:srgbClr val="000000"/>
              </a:solidFill>
            </a:endParaRPr>
          </a:p>
        </p:txBody>
      </p:sp>
      <p:sp>
        <p:nvSpPr>
          <p:cNvPr id="6" name="Footer Placeholder 5"/>
          <p:cNvSpPr>
            <a:spLocks noGrp="1"/>
          </p:cNvSpPr>
          <p:nvPr>
            <p:ph type="ftr" sz="quarter" idx="11"/>
          </p:nvPr>
        </p:nvSpPr>
        <p:spPr/>
        <p:txBody>
          <a:bodyPr/>
          <a:lstStyle/>
          <a:p>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2D9E7C1F-8F7F-4D6F-9225-228A1BD0E951}" type="slidenum">
              <a:rPr lang="en-US" smtClean="0">
                <a:solidFill>
                  <a:srgbClr val="000000"/>
                </a:solidFill>
              </a:rPr>
              <a:pPr/>
              <a:t>‹#›</a:t>
            </a:fld>
            <a:endParaRPr lang="en-US" dirty="0">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dirty="0">
              <a:solidFill>
                <a:srgbClr val="FFFFFF"/>
              </a:solidFill>
            </a:endParaRPr>
          </a:p>
        </p:txBody>
      </p:sp>
    </p:spTree>
    <p:extLst>
      <p:ext uri="{BB962C8B-B14F-4D97-AF65-F5344CB8AC3E}">
        <p14:creationId xmlns:p14="http://schemas.microsoft.com/office/powerpoint/2010/main" val="12990926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C1D643-4028-4F01-9C4B-6186C602B877}" type="datetime1">
              <a:rPr lang="en-US" smtClean="0">
                <a:solidFill>
                  <a:srgbClr val="000000"/>
                </a:solidFill>
              </a:rPr>
              <a:t>5/30/2016</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41214810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FEC9C-3F0D-48D3-A24D-6241B321E2A1}" type="datetime1">
              <a:rPr lang="en-US" smtClean="0">
                <a:solidFill>
                  <a:srgbClr val="000000"/>
                </a:solidFill>
              </a:rPr>
              <a:t>5/30/2016</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
        <p:nvSpPr>
          <p:cNvPr id="6" name="Slide Number Placeholder 5"/>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14022470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E4CB96-1FC2-4F01-B861-91DDFE5EE3C2}" type="datetime1">
              <a:rPr lang="en-US" smtClean="0">
                <a:solidFill>
                  <a:srgbClr val="000000"/>
                </a:solidFill>
              </a:rPr>
              <a:t>5/30/2016</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D9E7C1F-8F7F-4D6F-9225-228A1BD0E95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302528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9C59E2-D6ED-499C-B56C-DC1C55D1C71A}" type="datetime1">
              <a:rPr lang="en-US" smtClean="0">
                <a:solidFill>
                  <a:srgbClr val="000000"/>
                </a:solidFill>
              </a:rPr>
              <a:t>5/30/2016</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33376425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4EC3A2-196D-491A-BFF1-1939CC899FCE}" type="datetime1">
              <a:rPr lang="en-US" smtClean="0">
                <a:solidFill>
                  <a:srgbClr val="000000"/>
                </a:solidFill>
              </a:rPr>
              <a:t>5/30/2016</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17055526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3691A5-FD33-4836-916F-E58F7170B31B}" type="datetime1">
              <a:rPr lang="en-US" smtClean="0">
                <a:solidFill>
                  <a:srgbClr val="000000"/>
                </a:solidFill>
              </a:rPr>
              <a:t>5/30/2016</a:t>
            </a:fld>
            <a:endParaRPr lang="en-US" dirty="0">
              <a:solidFill>
                <a:srgbClr val="000000"/>
              </a:solidFill>
            </a:endParaRPr>
          </a:p>
        </p:txBody>
      </p:sp>
      <p:sp>
        <p:nvSpPr>
          <p:cNvPr id="6" name="Footer Placeholder 5"/>
          <p:cNvSpPr>
            <a:spLocks noGrp="1"/>
          </p:cNvSpPr>
          <p:nvPr>
            <p:ph type="ftr" sz="quarter" idx="11"/>
          </p:nvPr>
        </p:nvSpPr>
        <p:spPr/>
        <p:txBody>
          <a:bodyPr/>
          <a:lstStyle/>
          <a:p>
            <a:endParaRPr lang="en-US" dirty="0">
              <a:solidFill>
                <a:srgbClr val="000000"/>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26442591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FB2CDE-FA14-426E-A272-EB2899C0543A}" type="datetime1">
              <a:rPr lang="en-US" smtClean="0">
                <a:solidFill>
                  <a:srgbClr val="000000"/>
                </a:solidFill>
              </a:rPr>
              <a:t>5/30/2016</a:t>
            </a:fld>
            <a:endParaRPr lang="en-US" dirty="0">
              <a:solidFill>
                <a:srgbClr val="000000"/>
              </a:solidFill>
            </a:endParaRPr>
          </a:p>
        </p:txBody>
      </p:sp>
      <p:sp>
        <p:nvSpPr>
          <p:cNvPr id="8" name="Footer Placeholder 7"/>
          <p:cNvSpPr>
            <a:spLocks noGrp="1"/>
          </p:cNvSpPr>
          <p:nvPr>
            <p:ph type="ftr" sz="quarter" idx="11"/>
          </p:nvPr>
        </p:nvSpPr>
        <p:spPr/>
        <p:txBody>
          <a:bodyPr/>
          <a:lstStyle/>
          <a:p>
            <a:endParaRPr lang="en-US" dirty="0">
              <a:solidFill>
                <a:srgbClr val="000000"/>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26377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C274353-BFA0-46D4-B761-43E333A081B6}" type="datetime1">
              <a:rPr lang="en-US" smtClean="0"/>
              <a:t>5/30/2016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AF8665F-2485-46CA-A901-51F2B0FF826E}"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9B6AE9-F1B4-4C6A-8474-D6796E5362F9}" type="datetime1">
              <a:rPr lang="en-US" smtClean="0">
                <a:solidFill>
                  <a:srgbClr val="000000"/>
                </a:solidFill>
              </a:rPr>
              <a:t>5/30/2016</a:t>
            </a:fld>
            <a:endParaRPr lang="en-US" dirty="0">
              <a:solidFill>
                <a:srgbClr val="000000"/>
              </a:solidFill>
            </a:endParaRPr>
          </a:p>
        </p:txBody>
      </p:sp>
      <p:sp>
        <p:nvSpPr>
          <p:cNvPr id="4" name="Footer Placeholder 3"/>
          <p:cNvSpPr>
            <a:spLocks noGrp="1"/>
          </p:cNvSpPr>
          <p:nvPr>
            <p:ph type="ftr" sz="quarter" idx="11"/>
          </p:nvPr>
        </p:nvSpPr>
        <p:spPr/>
        <p:txBody>
          <a:bodyPr/>
          <a:lstStyle/>
          <a:p>
            <a:endParaRPr lang="en-US" dirty="0">
              <a:solidFill>
                <a:srgbClr val="000000"/>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2834068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DC153-05D6-46FB-A9DC-B558738B6223}" type="datetime1">
              <a:rPr lang="en-US" smtClean="0">
                <a:solidFill>
                  <a:srgbClr val="000000"/>
                </a:solidFill>
              </a:rPr>
              <a:t>5/30/2016</a:t>
            </a:fld>
            <a:endParaRPr lang="en-US" dirty="0">
              <a:solidFill>
                <a:srgbClr val="000000"/>
              </a:solidFill>
            </a:endParaRPr>
          </a:p>
        </p:txBody>
      </p:sp>
      <p:sp>
        <p:nvSpPr>
          <p:cNvPr id="3" name="Footer Placeholder 2"/>
          <p:cNvSpPr>
            <a:spLocks noGrp="1"/>
          </p:cNvSpPr>
          <p:nvPr>
            <p:ph type="ftr" sz="quarter" idx="11"/>
          </p:nvPr>
        </p:nvSpPr>
        <p:spPr/>
        <p:txBody>
          <a:bodyPr/>
          <a:lstStyle/>
          <a:p>
            <a:endParaRPr lang="en-US" dirty="0">
              <a:solidFill>
                <a:srgbClr val="000000"/>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39870308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1ED8C9-5D97-48A8-9058-C72EF59729A5}" type="datetime1">
              <a:rPr lang="en-US" smtClean="0">
                <a:solidFill>
                  <a:srgbClr val="000000"/>
                </a:solidFill>
              </a:rPr>
              <a:t>5/30/2016</a:t>
            </a:fld>
            <a:endParaRPr lang="en-US" dirty="0">
              <a:solidFill>
                <a:srgbClr val="000000"/>
              </a:solidFill>
            </a:endParaRPr>
          </a:p>
        </p:txBody>
      </p:sp>
      <p:sp>
        <p:nvSpPr>
          <p:cNvPr id="6" name="Footer Placeholder 5"/>
          <p:cNvSpPr>
            <a:spLocks noGrp="1"/>
          </p:cNvSpPr>
          <p:nvPr>
            <p:ph type="ftr" sz="quarter" idx="11"/>
          </p:nvPr>
        </p:nvSpPr>
        <p:spPr/>
        <p:txBody>
          <a:bodyPr/>
          <a:lstStyle/>
          <a:p>
            <a:endParaRPr lang="en-US" dirty="0">
              <a:solidFill>
                <a:srgbClr val="000000"/>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2379583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05A73-F4BC-4C86-B869-0FCCD76A102C}" type="datetime1">
              <a:rPr lang="en-US" smtClean="0">
                <a:solidFill>
                  <a:srgbClr val="000000"/>
                </a:solidFill>
              </a:rPr>
              <a:t>5/30/2016</a:t>
            </a:fld>
            <a:endParaRPr lang="en-US" dirty="0">
              <a:solidFill>
                <a:srgbClr val="000000"/>
              </a:solidFill>
            </a:endParaRPr>
          </a:p>
        </p:txBody>
      </p:sp>
      <p:sp>
        <p:nvSpPr>
          <p:cNvPr id="6" name="Footer Placeholder 5"/>
          <p:cNvSpPr>
            <a:spLocks noGrp="1"/>
          </p:cNvSpPr>
          <p:nvPr>
            <p:ph type="ftr" sz="quarter" idx="11"/>
          </p:nvPr>
        </p:nvSpPr>
        <p:spPr/>
        <p:txBody>
          <a:bodyPr/>
          <a:lstStyle/>
          <a:p>
            <a:endParaRPr lang="en-US" dirty="0">
              <a:solidFill>
                <a:srgbClr val="000000"/>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D9E7C1F-8F7F-4D6F-9225-228A1BD0E95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544644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defTabSz="914400" fontAlgn="auto">
              <a:spcBef>
                <a:spcPts val="0"/>
              </a:spcBef>
              <a:spcAft>
                <a:spcPts val="0"/>
              </a:spcAft>
            </a:pPr>
            <a:fld id="{0DB230D2-93D4-42B9-B6FA-7C4CF51AE557}" type="datetime1">
              <a:rPr lang="en-US" smtClean="0">
                <a:solidFill>
                  <a:srgbClr val="000000"/>
                </a:solidFill>
                <a:latin typeface="Arial"/>
                <a:ea typeface="+mn-ea"/>
              </a:rPr>
              <a:t>5/30/2016</a:t>
            </a:fld>
            <a:endParaRPr lang="en-US" dirty="0">
              <a:solidFill>
                <a:srgbClr val="000000"/>
              </a:solidFill>
              <a:latin typeface="Arial"/>
              <a:ea typeface="+mn-ea"/>
            </a:endParaRPr>
          </a:p>
        </p:txBody>
      </p:sp>
      <p:sp>
        <p:nvSpPr>
          <p:cNvPr id="5" name="Footer Placeholder 4"/>
          <p:cNvSpPr>
            <a:spLocks noGrp="1"/>
          </p:cNvSpPr>
          <p:nvPr>
            <p:ph type="ftr" sz="quarter" idx="11"/>
          </p:nvPr>
        </p:nvSpPr>
        <p:spPr/>
        <p:txBody>
          <a:bodyPr/>
          <a:lstStyle/>
          <a:p>
            <a:pPr defTabSz="914400" fontAlgn="auto">
              <a:spcBef>
                <a:spcPts val="0"/>
              </a:spcBef>
              <a:spcAft>
                <a:spcPts val="0"/>
              </a:spcAft>
            </a:pPr>
            <a:endParaRPr lang="en-US" dirty="0">
              <a:solidFill>
                <a:srgbClr val="000000"/>
              </a:solidFill>
              <a:latin typeface="Arial"/>
              <a:ea typeface="+mn-ea"/>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defTabSz="914400" fontAlgn="auto">
              <a:spcBef>
                <a:spcPts val="0"/>
              </a:spcBef>
              <a:spcAft>
                <a:spcPts val="0"/>
              </a:spcAft>
            </a:pPr>
            <a:fld id="{2D9E7C1F-8F7F-4D6F-9225-228A1BD0E951}" type="slidenum">
              <a:rPr lang="en-US" smtClean="0">
                <a:solidFill>
                  <a:srgbClr val="D1282E"/>
                </a:solidFill>
                <a:latin typeface="Arial"/>
                <a:ea typeface="+mn-ea"/>
              </a:rPr>
              <a:pPr defTabSz="914400" fontAlgn="auto">
                <a:spcBef>
                  <a:spcPts val="0"/>
                </a:spcBef>
                <a:spcAft>
                  <a:spcPts val="0"/>
                </a:spcAft>
              </a:pPr>
              <a:t>‹#›</a:t>
            </a:fld>
            <a:endParaRPr lang="en-US" dirty="0">
              <a:solidFill>
                <a:srgbClr val="D1282E"/>
              </a:solidFill>
              <a:latin typeface="Arial"/>
              <a:ea typeface="+mn-ea"/>
            </a:endParaRPr>
          </a:p>
        </p:txBody>
      </p:sp>
    </p:spTree>
    <p:extLst>
      <p:ext uri="{BB962C8B-B14F-4D97-AF65-F5344CB8AC3E}">
        <p14:creationId xmlns:p14="http://schemas.microsoft.com/office/powerpoint/2010/main" val="23627543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defTabSz="914400" fontAlgn="auto">
              <a:spcBef>
                <a:spcPts val="0"/>
              </a:spcBef>
              <a:spcAft>
                <a:spcPts val="0"/>
              </a:spcAft>
            </a:pPr>
            <a:fld id="{424F6A06-B213-46A1-86D3-8E464F75771F}" type="datetime1">
              <a:rPr lang="en-US" smtClean="0">
                <a:solidFill>
                  <a:srgbClr val="000000"/>
                </a:solidFill>
                <a:latin typeface="Arial"/>
                <a:ea typeface="+mn-ea"/>
              </a:rPr>
              <a:t>5/30/2016</a:t>
            </a:fld>
            <a:endParaRPr lang="en-US" dirty="0">
              <a:solidFill>
                <a:srgbClr val="000000"/>
              </a:solidFill>
              <a:latin typeface="Arial"/>
              <a:ea typeface="+mn-ea"/>
            </a:endParaRPr>
          </a:p>
        </p:txBody>
      </p:sp>
      <p:sp>
        <p:nvSpPr>
          <p:cNvPr id="5" name="Footer Placeholder 4"/>
          <p:cNvSpPr>
            <a:spLocks noGrp="1"/>
          </p:cNvSpPr>
          <p:nvPr>
            <p:ph type="ftr" sz="quarter" idx="11"/>
          </p:nvPr>
        </p:nvSpPr>
        <p:spPr/>
        <p:txBody>
          <a:bodyPr/>
          <a:lstStyle/>
          <a:p>
            <a:pPr defTabSz="914400" fontAlgn="auto">
              <a:spcBef>
                <a:spcPts val="0"/>
              </a:spcBef>
              <a:spcAft>
                <a:spcPts val="0"/>
              </a:spcAft>
            </a:pPr>
            <a:endParaRPr lang="en-US" dirty="0">
              <a:solidFill>
                <a:srgbClr val="000000"/>
              </a:solidFill>
              <a:latin typeface="Arial"/>
              <a:ea typeface="+mn-ea"/>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defTabSz="914400" fontAlgn="auto">
              <a:spcBef>
                <a:spcPts val="0"/>
              </a:spcBef>
              <a:spcAft>
                <a:spcPts val="0"/>
              </a:spcAft>
            </a:pPr>
            <a:fld id="{2D9E7C1F-8F7F-4D6F-9225-228A1BD0E951}" type="slidenum">
              <a:rPr lang="en-US" smtClean="0">
                <a:solidFill>
                  <a:srgbClr val="D1282E"/>
                </a:solidFill>
                <a:latin typeface="Arial"/>
                <a:ea typeface="+mn-ea"/>
              </a:rPr>
              <a:pPr defTabSz="914400" fontAlgn="auto">
                <a:spcBef>
                  <a:spcPts val="0"/>
                </a:spcBef>
                <a:spcAft>
                  <a:spcPts val="0"/>
                </a:spcAft>
              </a:pPr>
              <a:t>‹#›</a:t>
            </a:fld>
            <a:endParaRPr lang="en-US" dirty="0">
              <a:solidFill>
                <a:srgbClr val="D1282E"/>
              </a:solidFill>
              <a:latin typeface="Arial"/>
              <a:ea typeface="+mn-ea"/>
            </a:endParaRP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3530603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defTabSz="914400" fontAlgn="auto">
              <a:spcBef>
                <a:spcPts val="0"/>
              </a:spcBef>
              <a:spcAft>
                <a:spcPts val="0"/>
              </a:spcAft>
            </a:pPr>
            <a:fld id="{BC899D76-455B-4FAB-93A6-46C42E8D9214}" type="datetime1">
              <a:rPr lang="en-US" smtClean="0">
                <a:solidFill>
                  <a:srgbClr val="000000"/>
                </a:solidFill>
                <a:latin typeface="Arial"/>
                <a:ea typeface="+mn-ea"/>
              </a:rPr>
              <a:t>5/30/2016</a:t>
            </a:fld>
            <a:endParaRPr lang="en-US" dirty="0">
              <a:solidFill>
                <a:srgbClr val="000000"/>
              </a:solidFill>
              <a:latin typeface="Arial"/>
              <a:ea typeface="+mn-ea"/>
            </a:endParaRPr>
          </a:p>
        </p:txBody>
      </p:sp>
      <p:sp>
        <p:nvSpPr>
          <p:cNvPr id="6" name="Footer Placeholder 5"/>
          <p:cNvSpPr>
            <a:spLocks noGrp="1"/>
          </p:cNvSpPr>
          <p:nvPr>
            <p:ph type="ftr" sz="quarter" idx="11"/>
          </p:nvPr>
        </p:nvSpPr>
        <p:spPr/>
        <p:txBody>
          <a:bodyPr/>
          <a:lstStyle/>
          <a:p>
            <a:pPr defTabSz="914400" fontAlgn="auto">
              <a:spcBef>
                <a:spcPts val="0"/>
              </a:spcBef>
              <a:spcAft>
                <a:spcPts val="0"/>
              </a:spcAft>
            </a:pPr>
            <a:endParaRPr lang="en-US" dirty="0">
              <a:solidFill>
                <a:srgbClr val="000000"/>
              </a:solidFill>
              <a:latin typeface="Arial"/>
              <a:ea typeface="+mn-ea"/>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defTabSz="914400" fontAlgn="auto">
              <a:spcBef>
                <a:spcPts val="0"/>
              </a:spcBef>
              <a:spcAft>
                <a:spcPts val="0"/>
              </a:spcAft>
            </a:pPr>
            <a:fld id="{2D9E7C1F-8F7F-4D6F-9225-228A1BD0E951}" type="slidenum">
              <a:rPr lang="en-US" smtClean="0">
                <a:solidFill>
                  <a:srgbClr val="D1282E"/>
                </a:solidFill>
                <a:latin typeface="Arial"/>
                <a:ea typeface="+mn-ea"/>
              </a:rPr>
              <a:pPr defTabSz="914400" fontAlgn="auto">
                <a:spcBef>
                  <a:spcPts val="0"/>
                </a:spcBef>
                <a:spcAft>
                  <a:spcPts val="0"/>
                </a:spcAft>
              </a:pPr>
              <a:t>‹#›</a:t>
            </a:fld>
            <a:endParaRPr lang="en-US" dirty="0">
              <a:solidFill>
                <a:srgbClr val="D1282E"/>
              </a:solidFill>
              <a:latin typeface="Arial"/>
              <a:ea typeface="+mn-ea"/>
            </a:endParaRPr>
          </a:p>
        </p:txBody>
      </p:sp>
    </p:spTree>
    <p:extLst>
      <p:ext uri="{BB962C8B-B14F-4D97-AF65-F5344CB8AC3E}">
        <p14:creationId xmlns:p14="http://schemas.microsoft.com/office/powerpoint/2010/main" val="9291971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defTabSz="914400" fontAlgn="auto">
              <a:spcBef>
                <a:spcPts val="0"/>
              </a:spcBef>
              <a:spcAft>
                <a:spcPts val="0"/>
              </a:spcAft>
            </a:pPr>
            <a:fld id="{8C30CA09-8337-4739-815D-9A07BA9BB60D}" type="datetime1">
              <a:rPr lang="en-US" smtClean="0">
                <a:solidFill>
                  <a:srgbClr val="000000"/>
                </a:solidFill>
                <a:latin typeface="Arial"/>
                <a:ea typeface="+mn-ea"/>
              </a:rPr>
              <a:t>5/30/2016</a:t>
            </a:fld>
            <a:endParaRPr lang="en-US" dirty="0">
              <a:solidFill>
                <a:srgbClr val="000000"/>
              </a:solidFill>
              <a:latin typeface="Arial"/>
              <a:ea typeface="+mn-ea"/>
            </a:endParaRPr>
          </a:p>
        </p:txBody>
      </p:sp>
      <p:sp>
        <p:nvSpPr>
          <p:cNvPr id="6" name="Footer Placeholder 5"/>
          <p:cNvSpPr>
            <a:spLocks noGrp="1"/>
          </p:cNvSpPr>
          <p:nvPr>
            <p:ph type="ftr" sz="quarter" idx="11"/>
          </p:nvPr>
        </p:nvSpPr>
        <p:spPr/>
        <p:txBody>
          <a:bodyPr/>
          <a:lstStyle/>
          <a:p>
            <a:pPr defTabSz="914400" fontAlgn="auto">
              <a:spcBef>
                <a:spcPts val="0"/>
              </a:spcBef>
              <a:spcAft>
                <a:spcPts val="0"/>
              </a:spcAft>
            </a:pPr>
            <a:endParaRPr lang="en-US" dirty="0">
              <a:solidFill>
                <a:srgbClr val="000000"/>
              </a:solidFill>
              <a:latin typeface="Arial"/>
              <a:ea typeface="+mn-ea"/>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defTabSz="914400" fontAlgn="auto">
              <a:spcBef>
                <a:spcPts val="0"/>
              </a:spcBef>
              <a:spcAft>
                <a:spcPts val="0"/>
              </a:spcAft>
            </a:pPr>
            <a:fld id="{2D9E7C1F-8F7F-4D6F-9225-228A1BD0E951}" type="slidenum">
              <a:rPr lang="en-US" smtClean="0">
                <a:solidFill>
                  <a:srgbClr val="D1282E"/>
                </a:solidFill>
                <a:latin typeface="Arial"/>
                <a:ea typeface="+mn-ea"/>
              </a:rPr>
              <a:pPr defTabSz="914400" fontAlgn="auto">
                <a:spcBef>
                  <a:spcPts val="0"/>
                </a:spcBef>
                <a:spcAft>
                  <a:spcPts val="0"/>
                </a:spcAft>
              </a:pPr>
              <a:t>‹#›</a:t>
            </a:fld>
            <a:endParaRPr lang="en-US" dirty="0">
              <a:solidFill>
                <a:srgbClr val="D1282E"/>
              </a:solidFill>
              <a:latin typeface="Arial"/>
              <a:ea typeface="+mn-ea"/>
            </a:endParaRP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41934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defTabSz="914400" fontAlgn="auto">
              <a:spcBef>
                <a:spcPts val="0"/>
              </a:spcBef>
              <a:spcAft>
                <a:spcPts val="0"/>
              </a:spcAft>
            </a:pPr>
            <a:fld id="{95F48EDB-85C6-43A2-A454-95C0E18AE1C2}" type="datetime1">
              <a:rPr lang="en-US" smtClean="0">
                <a:solidFill>
                  <a:srgbClr val="000000"/>
                </a:solidFill>
                <a:latin typeface="Arial"/>
                <a:ea typeface="+mn-ea"/>
              </a:rPr>
              <a:t>5/30/2016</a:t>
            </a:fld>
            <a:endParaRPr lang="en-US" dirty="0">
              <a:solidFill>
                <a:srgbClr val="000000"/>
              </a:solidFill>
              <a:latin typeface="Arial"/>
              <a:ea typeface="+mn-ea"/>
            </a:endParaRPr>
          </a:p>
        </p:txBody>
      </p:sp>
      <p:sp>
        <p:nvSpPr>
          <p:cNvPr id="6" name="Footer Placeholder 5"/>
          <p:cNvSpPr>
            <a:spLocks noGrp="1"/>
          </p:cNvSpPr>
          <p:nvPr>
            <p:ph type="ftr" sz="quarter" idx="11"/>
          </p:nvPr>
        </p:nvSpPr>
        <p:spPr/>
        <p:txBody>
          <a:bodyPr/>
          <a:lstStyle/>
          <a:p>
            <a:pPr defTabSz="914400" fontAlgn="auto">
              <a:spcBef>
                <a:spcPts val="0"/>
              </a:spcBef>
              <a:spcAft>
                <a:spcPts val="0"/>
              </a:spcAft>
            </a:pPr>
            <a:endParaRPr lang="en-US" dirty="0">
              <a:solidFill>
                <a:srgbClr val="000000"/>
              </a:solidFill>
              <a:latin typeface="Arial"/>
              <a:ea typeface="+mn-ea"/>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defTabSz="914400" fontAlgn="auto">
              <a:spcBef>
                <a:spcPts val="0"/>
              </a:spcBef>
              <a:spcAft>
                <a:spcPts val="0"/>
              </a:spcAft>
            </a:pPr>
            <a:fld id="{2D9E7C1F-8F7F-4D6F-9225-228A1BD0E951}" type="slidenum">
              <a:rPr lang="en-US" smtClean="0">
                <a:solidFill>
                  <a:srgbClr val="D1282E"/>
                </a:solidFill>
                <a:latin typeface="Arial"/>
                <a:ea typeface="+mn-ea"/>
              </a:rPr>
              <a:pPr defTabSz="914400" fontAlgn="auto">
                <a:spcBef>
                  <a:spcPts val="0"/>
                </a:spcBef>
                <a:spcAft>
                  <a:spcPts val="0"/>
                </a:spcAft>
              </a:pPr>
              <a:t>‹#›</a:t>
            </a:fld>
            <a:endParaRPr lang="en-US" dirty="0">
              <a:solidFill>
                <a:srgbClr val="D1282E"/>
              </a:solidFill>
              <a:latin typeface="Arial"/>
              <a:ea typeface="+mn-ea"/>
            </a:endParaRPr>
          </a:p>
        </p:txBody>
      </p:sp>
    </p:spTree>
    <p:extLst>
      <p:ext uri="{BB962C8B-B14F-4D97-AF65-F5344CB8AC3E}">
        <p14:creationId xmlns:p14="http://schemas.microsoft.com/office/powerpoint/2010/main" val="27019043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5A6409-A9C3-4810-91E2-DD42A05CCC68}" type="datetime1">
              <a:rPr lang="en-US" smtClean="0">
                <a:solidFill>
                  <a:srgbClr val="000000"/>
                </a:solidFill>
              </a:rPr>
              <a:t>5/30/2016</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131626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A3C482C-005D-4226-B4EE-90929B738FCF}" type="datetime1">
              <a:rPr lang="en-US" smtClean="0"/>
              <a:t>5/30/2016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BC661B7F-37D3-4469-8754-D67C1509C173}"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1D568B-69EF-446C-93D8-89DA37F16AD6}" type="datetime1">
              <a:rPr lang="en-US" smtClean="0">
                <a:solidFill>
                  <a:srgbClr val="000000"/>
                </a:solidFill>
              </a:rPr>
              <a:t>5/30/2016</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9E7C1F-8F7F-4D6F-9225-228A1BD0E951}" type="slidenum">
              <a:rPr lang="en-US" smtClean="0">
                <a:solidFill>
                  <a:srgbClr val="D1282E"/>
                </a:solidFill>
              </a:rPr>
              <a:pPr/>
              <a:t>‹#›</a:t>
            </a:fld>
            <a:endParaRPr lang="en-US" dirty="0">
              <a:solidFill>
                <a:srgbClr val="D1282E"/>
              </a:solidFill>
            </a:endParaRPr>
          </a:p>
        </p:txBody>
      </p:sp>
    </p:spTree>
    <p:extLst>
      <p:ext uri="{BB962C8B-B14F-4D97-AF65-F5344CB8AC3E}">
        <p14:creationId xmlns:p14="http://schemas.microsoft.com/office/powerpoint/2010/main" val="662991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FB11111-95C5-480A-80C8-DBEA6F1F3CA8}" type="datetime1">
              <a:rPr lang="en-US" smtClean="0"/>
              <a:t>5/30/2016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375349F-AB19-42F8-AB1B-31BC97C9F44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71EABF-B873-4860-B86D-6C2AC06743BD}" type="datetime1">
              <a:rPr lang="en-US" smtClean="0"/>
              <a:t>5/30/2016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091E3C6-13B1-40E4-BE1F-2C5FC34BCF9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1C971A3-5C79-4F57-8B1D-5B628BF402ED}" type="datetime1">
              <a:rPr lang="en-US" smtClean="0"/>
              <a:t>5/30/2016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F1ECE3D-8FBE-446C-935B-E33D97163A6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CF1AF1-8CD9-496D-8F65-681A08453D19}" type="datetime1">
              <a:rPr lang="en-US" smtClean="0"/>
              <a:t>5/30/2016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E6F22FA-DA7E-42E7-BA07-7D4FA8848CA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theme" Target="../theme/theme4.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defRPr>
            </a:lvl1pPr>
          </a:lstStyle>
          <a:p>
            <a:pPr>
              <a:defRPr/>
            </a:pPr>
            <a:fld id="{3C290EB3-2C0A-4A24-A9EE-36589ECEF0DE}" type="datetime1">
              <a:rPr lang="en-US" smtClean="0"/>
              <a:t>5/30/2016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defRPr>
            </a:lvl1pPr>
          </a:lstStyle>
          <a:p>
            <a:pPr>
              <a:defRPr/>
            </a:pPr>
            <a:fld id="{7BEFF1F4-EAB3-49B7-AEAC-E48F4D7DF94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defRPr>
            </a:lvl1pPr>
          </a:lstStyle>
          <a:p>
            <a:pPr>
              <a:defRPr/>
            </a:pPr>
            <a:fld id="{58B20F33-E138-496E-9A13-1B6F9D45997E}" type="datetime1">
              <a:rPr lang="en-US" smtClean="0"/>
              <a:t>5/30/2016</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defRPr>
            </a:lvl1pPr>
          </a:lstStyle>
          <a:p>
            <a:pPr>
              <a:defRPr/>
            </a:pPr>
            <a:fld id="{C86BB061-FC09-47D8-B953-D86EDEF6C9B9}"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defTabSz="914400" fontAlgn="auto">
              <a:spcBef>
                <a:spcPts val="0"/>
              </a:spcBef>
              <a:spcAft>
                <a:spcPts val="0"/>
              </a:spcAft>
            </a:pPr>
            <a:fld id="{B2F0A711-48BB-4A9D-8E51-C3E4B16CB497}" type="datetime1">
              <a:rPr lang="en-US" smtClean="0">
                <a:solidFill>
                  <a:srgbClr val="000000"/>
                </a:solidFill>
                <a:latin typeface="Arial"/>
                <a:ea typeface="+mn-ea"/>
              </a:rPr>
              <a:t>5/30/2016</a:t>
            </a:fld>
            <a:endParaRPr lang="en-US" dirty="0">
              <a:solidFill>
                <a:srgbClr val="000000"/>
              </a:solidFill>
              <a:latin typeface="Arial"/>
              <a:ea typeface="+mn-ea"/>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defTabSz="914400" fontAlgn="auto">
              <a:spcBef>
                <a:spcPts val="0"/>
              </a:spcBef>
              <a:spcAft>
                <a:spcPts val="0"/>
              </a:spcAft>
            </a:pPr>
            <a:endParaRPr lang="en-US" dirty="0">
              <a:solidFill>
                <a:srgbClr val="000000"/>
              </a:solidFill>
              <a:latin typeface="Arial"/>
              <a:ea typeface="+mn-ea"/>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defTabSz="914400" fontAlgn="auto">
              <a:spcBef>
                <a:spcPts val="0"/>
              </a:spcBef>
              <a:spcAft>
                <a:spcPts val="0"/>
              </a:spcAft>
            </a:pPr>
            <a:fld id="{2D9E7C1F-8F7F-4D6F-9225-228A1BD0E951}" type="slidenum">
              <a:rPr lang="en-US" smtClean="0">
                <a:solidFill>
                  <a:srgbClr val="D1282E"/>
                </a:solidFill>
                <a:latin typeface="Arial"/>
                <a:ea typeface="+mn-ea"/>
              </a:rPr>
              <a:pPr defTabSz="914400" fontAlgn="auto">
                <a:spcBef>
                  <a:spcPts val="0"/>
                </a:spcBef>
                <a:spcAft>
                  <a:spcPts val="0"/>
                </a:spcAft>
              </a:pPr>
              <a:t>‹#›</a:t>
            </a:fld>
            <a:endParaRPr lang="en-US" dirty="0">
              <a:solidFill>
                <a:srgbClr val="D1282E"/>
              </a:solidFill>
              <a:latin typeface="Arial"/>
              <a:ea typeface="+mn-ea"/>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dirty="0">
              <a:solidFill>
                <a:srgbClr val="FFFFFF"/>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dirty="0">
              <a:solidFill>
                <a:srgbClr val="FFFFFF"/>
              </a:solidFill>
            </a:endParaRPr>
          </a:p>
        </p:txBody>
      </p:sp>
    </p:spTree>
    <p:extLst>
      <p:ext uri="{BB962C8B-B14F-4D97-AF65-F5344CB8AC3E}">
        <p14:creationId xmlns:p14="http://schemas.microsoft.com/office/powerpoint/2010/main" val="301320629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62A9C81-4301-4CD4-88BF-DC2145F0A13C}" type="datetime1">
              <a:rPr lang="en-US" smtClean="0"/>
              <a:t>5/30/2016</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7BEFF1F4-EAB3-49B7-AEAC-E48F4D7DF947}" type="slidenum">
              <a:rPr lang="en-US" smtClean="0"/>
              <a:pPr>
                <a:defRPr/>
              </a:pPr>
              <a:t>‹#›</a:t>
            </a:fld>
            <a:endParaRPr lang="en-US" dirty="0"/>
          </a:p>
        </p:txBody>
      </p:sp>
    </p:spTree>
    <p:extLst>
      <p:ext uri="{BB962C8B-B14F-4D97-AF65-F5344CB8AC3E}">
        <p14:creationId xmlns:p14="http://schemas.microsoft.com/office/powerpoint/2010/main" val="97148287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frm=1&amp;source=images&amp;cd=&amp;cad=rja&amp;docid=oWcA44_kGu01jM&amp;tbnid=8HxZSZJlkAuqWM:&amp;ved=0CAUQjRw&amp;url=http://portal.unesco.org/ci/en/ev.php-URL_ID=22438&amp;URL_DO=DO_TOPIC&amp;URL_SECTION=201.html&amp;ei=4oeUUZnAJcrI0QXbu4CIDA&amp;bvm=bv.46471029,d.ZG4&amp;psig=AFQjCNHHqr7P_4rF0e_vf56uODiTWMUl3g&amp;ust=1368775005889476" TargetMode="External"/><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dirty="0"/>
          </a:p>
        </p:txBody>
      </p:sp>
      <p:sp>
        <p:nvSpPr>
          <p:cNvPr id="3" name="Subtitle 2"/>
          <p:cNvSpPr>
            <a:spLocks noGrp="1"/>
          </p:cNvSpPr>
          <p:nvPr>
            <p:ph type="subTitle" idx="1"/>
          </p:nvPr>
        </p:nvSpPr>
        <p:spPr/>
        <p:txBody>
          <a:bodyPr/>
          <a:lstStyle/>
          <a:p>
            <a:endParaRPr lang="en-ZA" dirty="0"/>
          </a:p>
        </p:txBody>
      </p:sp>
      <p:sp>
        <p:nvSpPr>
          <p:cNvPr id="4" name="Slide Number Placeholder 3"/>
          <p:cNvSpPr>
            <a:spLocks noGrp="1"/>
          </p:cNvSpPr>
          <p:nvPr>
            <p:ph type="sldNum" sz="quarter" idx="12"/>
          </p:nvPr>
        </p:nvSpPr>
        <p:spPr/>
        <p:txBody>
          <a:bodyPr/>
          <a:lstStyle/>
          <a:p>
            <a:pPr>
              <a:defRPr/>
            </a:pPr>
            <a:fld id="{B7AA19B6-4700-47FD-A0BF-F8F4909CD491}" type="slidenum">
              <a:rPr lang="en-US" smtClean="0"/>
              <a:pPr>
                <a:defRPr/>
              </a:pPr>
              <a:t>1</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ln>
            <a:noFill/>
          </a:ln>
          <a:effectLst>
            <a:softEdge rad="112500"/>
          </a:effectLst>
        </p:spPr>
      </p:pic>
      <p:pic>
        <p:nvPicPr>
          <p:cNvPr id="6" name="Picture 3" descr="Description: Description: Logo higher-edu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999" y="279978"/>
            <a:ext cx="3641771" cy="132022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 name="Rectangle 6"/>
          <p:cNvSpPr/>
          <p:nvPr/>
        </p:nvSpPr>
        <p:spPr>
          <a:xfrm>
            <a:off x="838200" y="2933005"/>
            <a:ext cx="8153400" cy="1384995"/>
          </a:xfrm>
          <a:prstGeom prst="rect">
            <a:avLst/>
          </a:prstGeom>
        </p:spPr>
        <p:txBody>
          <a:bodyPr wrap="square">
            <a:spAutoFit/>
          </a:bodyPr>
          <a:lstStyle/>
          <a:p>
            <a:r>
              <a:rPr lang="en-ZA" sz="2800" dirty="0">
                <a:latin typeface="Britannic Bold" panose="020B0903060703020204" pitchFamily="34" charset="0"/>
                <a:ea typeface="Calibri" panose="020F0502020204030204" pitchFamily="34" charset="0"/>
                <a:cs typeface="Times New Roman" panose="02020603050405020304" pitchFamily="18" charset="0"/>
              </a:rPr>
              <a:t>CAPACITY BUILDING OF TVET COLLEGE LECTURERS THROUGH OPEN LEARNING’ </a:t>
            </a:r>
            <a:r>
              <a:rPr lang="en-ZA" sz="2800" dirty="0" smtClean="0">
                <a:latin typeface="Britannic Bold" panose="020B0903060703020204" pitchFamily="34" charset="0"/>
                <a:ea typeface="Calibri" panose="020F0502020204030204" pitchFamily="34" charset="0"/>
                <a:cs typeface="Times New Roman" panose="02020603050405020304" pitchFamily="18" charset="0"/>
              </a:rPr>
              <a:t>Programme</a:t>
            </a:r>
            <a:r>
              <a:rPr lang="en-ZA" sz="2800" dirty="0">
                <a:latin typeface="Britannic Bold" panose="020B0903060703020204" pitchFamily="34" charset="0"/>
                <a:ea typeface="Calibri" panose="020F0502020204030204" pitchFamily="34" charset="0"/>
                <a:cs typeface="Times New Roman" panose="02020603050405020304" pitchFamily="18" charset="0"/>
              </a:rPr>
              <a:t>: Introduction and Focus Areas</a:t>
            </a:r>
            <a:endParaRPr lang="en-ZA" sz="2800" dirty="0">
              <a:latin typeface="Britannic Bold" panose="020B0903060703020204" pitchFamily="34" charset="0"/>
            </a:endParaRPr>
          </a:p>
        </p:txBody>
      </p:sp>
      <p:sp>
        <p:nvSpPr>
          <p:cNvPr id="8" name="TextBox 7"/>
          <p:cNvSpPr txBox="1"/>
          <p:nvPr/>
        </p:nvSpPr>
        <p:spPr>
          <a:xfrm>
            <a:off x="1397000" y="4849336"/>
            <a:ext cx="6172200" cy="1477328"/>
          </a:xfrm>
          <a:prstGeom prst="rect">
            <a:avLst/>
          </a:prstGeom>
          <a:noFill/>
        </p:spPr>
        <p:txBody>
          <a:bodyPr wrap="square" rtlCol="0">
            <a:spAutoFit/>
          </a:bodyPr>
          <a:lstStyle/>
          <a:p>
            <a:pPr algn="ctr"/>
            <a:r>
              <a:rPr lang="en-ZA" b="1" dirty="0" smtClean="0"/>
              <a:t>Trudi van Wyk</a:t>
            </a:r>
          </a:p>
          <a:p>
            <a:pPr algn="ctr"/>
            <a:r>
              <a:rPr lang="en-ZA" b="1" dirty="0" smtClean="0"/>
              <a:t>Acting Chief Director: Social Inclusion, Equity, Access and Quality</a:t>
            </a:r>
          </a:p>
          <a:p>
            <a:pPr algn="ctr"/>
            <a:endParaRPr lang="en-ZA" b="1" dirty="0"/>
          </a:p>
          <a:p>
            <a:pPr algn="ctr"/>
            <a:r>
              <a:rPr lang="en-ZA" b="1" dirty="0"/>
              <a:t>v</a:t>
            </a:r>
            <a:r>
              <a:rPr lang="en-ZA" b="1" dirty="0" smtClean="0"/>
              <a:t>anwyk.t@dhet.gov.za</a:t>
            </a:r>
            <a:endParaRPr lang="en-ZA" b="1" dirty="0"/>
          </a:p>
        </p:txBody>
      </p:sp>
    </p:spTree>
    <p:extLst>
      <p:ext uri="{BB962C8B-B14F-4D97-AF65-F5344CB8AC3E}">
        <p14:creationId xmlns:p14="http://schemas.microsoft.com/office/powerpoint/2010/main" val="1307481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9257" y="1484784"/>
            <a:ext cx="4557914" cy="584775"/>
          </a:xfrm>
          <a:prstGeom prst="rect">
            <a:avLst/>
          </a:prstGeom>
          <a:noFill/>
        </p:spPr>
        <p:txBody>
          <a:bodyPr wrap="none" rtlCol="0">
            <a:spAutoFit/>
          </a:bodyPr>
          <a:lstStyle/>
          <a:p>
            <a:r>
              <a:rPr lang="en-ZA" sz="3200" dirty="0" smtClean="0">
                <a:solidFill>
                  <a:prstClr val="black"/>
                </a:solidFill>
              </a:rPr>
              <a:t>Electrical installation work</a:t>
            </a:r>
            <a:endParaRPr lang="en-ZA" sz="3200" dirty="0">
              <a:solidFill>
                <a:prstClr val="black"/>
              </a:solidFill>
            </a:endParaRPr>
          </a:p>
        </p:txBody>
      </p:sp>
      <p:sp>
        <p:nvSpPr>
          <p:cNvPr id="5" name="TextBox 4"/>
          <p:cNvSpPr txBox="1"/>
          <p:nvPr/>
        </p:nvSpPr>
        <p:spPr>
          <a:xfrm>
            <a:off x="3347864" y="2728384"/>
            <a:ext cx="2259145" cy="584775"/>
          </a:xfrm>
          <a:prstGeom prst="rect">
            <a:avLst/>
          </a:prstGeom>
          <a:noFill/>
        </p:spPr>
        <p:txBody>
          <a:bodyPr wrap="none" rtlCol="0">
            <a:spAutoFit/>
          </a:bodyPr>
          <a:lstStyle/>
          <a:p>
            <a:r>
              <a:rPr lang="en-ZA" sz="3200" dirty="0" smtClean="0">
                <a:solidFill>
                  <a:prstClr val="black"/>
                </a:solidFill>
              </a:rPr>
              <a:t>Fault finding</a:t>
            </a:r>
            <a:endParaRPr lang="en-ZA" sz="3200" dirty="0">
              <a:solidFill>
                <a:prstClr val="black"/>
              </a:solidFill>
            </a:endParaRPr>
          </a:p>
        </p:txBody>
      </p:sp>
      <p:sp>
        <p:nvSpPr>
          <p:cNvPr id="6" name="TextBox 5"/>
          <p:cNvSpPr txBox="1"/>
          <p:nvPr/>
        </p:nvSpPr>
        <p:spPr>
          <a:xfrm>
            <a:off x="3838866" y="2113439"/>
            <a:ext cx="1350626" cy="584775"/>
          </a:xfrm>
          <a:prstGeom prst="rect">
            <a:avLst/>
          </a:prstGeom>
          <a:noFill/>
        </p:spPr>
        <p:txBody>
          <a:bodyPr wrap="none" rtlCol="0">
            <a:spAutoFit/>
          </a:bodyPr>
          <a:lstStyle/>
          <a:p>
            <a:r>
              <a:rPr lang="en-ZA" sz="3200" dirty="0" smtClean="0">
                <a:solidFill>
                  <a:prstClr val="black"/>
                </a:solidFill>
              </a:rPr>
              <a:t>Testing</a:t>
            </a:r>
            <a:endParaRPr lang="en-ZA" sz="3200" dirty="0">
              <a:solidFill>
                <a:prstClr val="black"/>
              </a:solidFill>
            </a:endParaRPr>
          </a:p>
        </p:txBody>
      </p:sp>
      <p:sp>
        <p:nvSpPr>
          <p:cNvPr id="7" name="TextBox 6"/>
          <p:cNvSpPr txBox="1"/>
          <p:nvPr/>
        </p:nvSpPr>
        <p:spPr>
          <a:xfrm>
            <a:off x="2915816" y="3792844"/>
            <a:ext cx="3159648" cy="584775"/>
          </a:xfrm>
          <a:prstGeom prst="rect">
            <a:avLst/>
          </a:prstGeom>
          <a:noFill/>
        </p:spPr>
        <p:txBody>
          <a:bodyPr wrap="none" rtlCol="0">
            <a:spAutoFit/>
          </a:bodyPr>
          <a:lstStyle/>
          <a:p>
            <a:r>
              <a:rPr lang="en-ZA" sz="3200" dirty="0" smtClean="0">
                <a:solidFill>
                  <a:prstClr val="black"/>
                </a:solidFill>
              </a:rPr>
              <a:t>Motors &amp; Starters</a:t>
            </a:r>
            <a:endParaRPr lang="en-ZA" sz="3200" dirty="0">
              <a:solidFill>
                <a:prstClr val="black"/>
              </a:solidFill>
            </a:endParaRPr>
          </a:p>
        </p:txBody>
      </p:sp>
      <p:sp>
        <p:nvSpPr>
          <p:cNvPr id="8" name="TextBox 7"/>
          <p:cNvSpPr txBox="1"/>
          <p:nvPr/>
        </p:nvSpPr>
        <p:spPr>
          <a:xfrm>
            <a:off x="3491880" y="3322322"/>
            <a:ext cx="1991058" cy="584775"/>
          </a:xfrm>
          <a:prstGeom prst="rect">
            <a:avLst/>
          </a:prstGeom>
          <a:noFill/>
        </p:spPr>
        <p:txBody>
          <a:bodyPr wrap="none" rtlCol="0">
            <a:spAutoFit/>
          </a:bodyPr>
          <a:lstStyle/>
          <a:p>
            <a:r>
              <a:rPr lang="en-ZA" sz="3200" dirty="0" smtClean="0">
                <a:solidFill>
                  <a:prstClr val="black"/>
                </a:solidFill>
              </a:rPr>
              <a:t>Electronics</a:t>
            </a:r>
            <a:endParaRPr lang="en-ZA" sz="3200" dirty="0">
              <a:solidFill>
                <a:prstClr val="black"/>
              </a:solidFill>
            </a:endParaRPr>
          </a:p>
        </p:txBody>
      </p:sp>
      <p:sp>
        <p:nvSpPr>
          <p:cNvPr id="15" name="TextBox 14"/>
          <p:cNvSpPr txBox="1"/>
          <p:nvPr/>
        </p:nvSpPr>
        <p:spPr>
          <a:xfrm>
            <a:off x="3405214" y="4373954"/>
            <a:ext cx="2227661" cy="584775"/>
          </a:xfrm>
          <a:prstGeom prst="rect">
            <a:avLst/>
          </a:prstGeom>
          <a:noFill/>
        </p:spPr>
        <p:txBody>
          <a:bodyPr wrap="none" rtlCol="0">
            <a:spAutoFit/>
          </a:bodyPr>
          <a:lstStyle/>
          <a:p>
            <a:r>
              <a:rPr lang="en-ZA" sz="3200" dirty="0" smtClean="0">
                <a:solidFill>
                  <a:prstClr val="black"/>
                </a:solidFill>
              </a:rPr>
              <a:t>Panel wiring</a:t>
            </a:r>
            <a:endParaRPr lang="en-ZA" sz="3200" dirty="0">
              <a:solidFill>
                <a:prstClr val="black"/>
              </a:solidFill>
            </a:endParaRPr>
          </a:p>
        </p:txBody>
      </p:sp>
      <p:sp>
        <p:nvSpPr>
          <p:cNvPr id="16" name="TextBox 15"/>
          <p:cNvSpPr txBox="1"/>
          <p:nvPr/>
        </p:nvSpPr>
        <p:spPr>
          <a:xfrm>
            <a:off x="3707904" y="5568010"/>
            <a:ext cx="1563248" cy="584775"/>
          </a:xfrm>
          <a:prstGeom prst="rect">
            <a:avLst/>
          </a:prstGeom>
          <a:noFill/>
        </p:spPr>
        <p:txBody>
          <a:bodyPr wrap="none" rtlCol="0">
            <a:spAutoFit/>
          </a:bodyPr>
          <a:lstStyle/>
          <a:p>
            <a:r>
              <a:rPr lang="en-ZA" sz="3200" dirty="0" smtClean="0"/>
              <a:t>Theory</a:t>
            </a:r>
            <a:endParaRPr lang="en-ZA" sz="3200" dirty="0"/>
          </a:p>
        </p:txBody>
      </p:sp>
      <p:sp>
        <p:nvSpPr>
          <p:cNvPr id="17" name="TextBox 16"/>
          <p:cNvSpPr txBox="1"/>
          <p:nvPr/>
        </p:nvSpPr>
        <p:spPr>
          <a:xfrm>
            <a:off x="2411760" y="4983236"/>
            <a:ext cx="4238661" cy="584775"/>
          </a:xfrm>
          <a:prstGeom prst="rect">
            <a:avLst/>
          </a:prstGeom>
          <a:noFill/>
        </p:spPr>
        <p:txBody>
          <a:bodyPr wrap="none" rtlCol="0">
            <a:spAutoFit/>
          </a:bodyPr>
          <a:lstStyle/>
          <a:p>
            <a:r>
              <a:rPr lang="en-ZA" sz="3200" dirty="0" smtClean="0">
                <a:solidFill>
                  <a:prstClr val="black"/>
                </a:solidFill>
              </a:rPr>
              <a:t>Testing of an Installation</a:t>
            </a:r>
            <a:endParaRPr lang="en-ZA" sz="3200" dirty="0">
              <a:solidFill>
                <a:prstClr val="black"/>
              </a:solidFill>
            </a:endParaRPr>
          </a:p>
        </p:txBody>
      </p:sp>
      <p:sp>
        <p:nvSpPr>
          <p:cNvPr id="12" name="Title 28"/>
          <p:cNvSpPr>
            <a:spLocks noGrp="1"/>
          </p:cNvSpPr>
          <p:nvPr>
            <p:ph type="title"/>
          </p:nvPr>
        </p:nvSpPr>
        <p:spPr>
          <a:xfrm>
            <a:off x="990600" y="609600"/>
            <a:ext cx="8153400" cy="1371600"/>
          </a:xfrm>
        </p:spPr>
        <p:txBody>
          <a:bodyPr/>
          <a:lstStyle/>
          <a:p>
            <a:r>
              <a:rPr lang="en-ZA" dirty="0" smtClean="0"/>
              <a:t>Trade test categories</a:t>
            </a:r>
            <a:endParaRPr lang="en-ZA" dirty="0"/>
          </a:p>
        </p:txBody>
      </p:sp>
      <p:sp>
        <p:nvSpPr>
          <p:cNvPr id="2" name="Slide Number Placeholder 1"/>
          <p:cNvSpPr>
            <a:spLocks noGrp="1"/>
          </p:cNvSpPr>
          <p:nvPr>
            <p:ph type="sldNum" sz="quarter" idx="12"/>
          </p:nvPr>
        </p:nvSpPr>
        <p:spPr/>
        <p:txBody>
          <a:bodyPr/>
          <a:lstStyle/>
          <a:p>
            <a:fld id="{2D9E7C1F-8F7F-4D6F-9225-228A1BD0E951}" type="slidenum">
              <a:rPr lang="en-US" smtClean="0">
                <a:solidFill>
                  <a:srgbClr val="D1282E"/>
                </a:solidFill>
              </a:rPr>
              <a:pPr/>
              <a:t>10</a:t>
            </a:fld>
            <a:endParaRPr lang="en-US" dirty="0">
              <a:solidFill>
                <a:srgbClr val="D1282E"/>
              </a:solidFill>
            </a:endParaRPr>
          </a:p>
        </p:txBody>
      </p:sp>
    </p:spTree>
    <p:extLst>
      <p:ext uri="{BB962C8B-B14F-4D97-AF65-F5344CB8AC3E}">
        <p14:creationId xmlns:p14="http://schemas.microsoft.com/office/powerpoint/2010/main" val="2687472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599" y="624110"/>
            <a:ext cx="7543801" cy="1280890"/>
          </a:xfrm>
        </p:spPr>
        <p:txBody>
          <a:bodyPr/>
          <a:lstStyle/>
          <a:p>
            <a:r>
              <a:rPr lang="en-ZA" dirty="0" smtClean="0"/>
              <a:t>Existing qualifications for TVET lecturers </a:t>
            </a:r>
            <a:endParaRPr lang="en-ZA" dirty="0"/>
          </a:p>
        </p:txBody>
      </p:sp>
      <p:sp>
        <p:nvSpPr>
          <p:cNvPr id="4" name="Slide Number Placeholder 3"/>
          <p:cNvSpPr>
            <a:spLocks noGrp="1"/>
          </p:cNvSpPr>
          <p:nvPr>
            <p:ph type="sldNum" sz="quarter" idx="12"/>
          </p:nvPr>
        </p:nvSpPr>
        <p:spPr/>
        <p:txBody>
          <a:bodyPr/>
          <a:lstStyle/>
          <a:p>
            <a:fld id="{2D9E7C1F-8F7F-4D6F-9225-228A1BD0E951}" type="slidenum">
              <a:rPr lang="en-US" smtClean="0">
                <a:solidFill>
                  <a:srgbClr val="D1282E"/>
                </a:solidFill>
              </a:rPr>
              <a:pPr/>
              <a:t>11</a:t>
            </a:fld>
            <a:endParaRPr lang="en-US" dirty="0">
              <a:solidFill>
                <a:srgbClr val="D1282E"/>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905000"/>
            <a:ext cx="4233157" cy="3924300"/>
          </a:xfrm>
          <a:prstGeom prst="ellipse">
            <a:avLst/>
          </a:prstGeom>
          <a:ln>
            <a:noFill/>
          </a:ln>
          <a:effectLst>
            <a:softEdge rad="112500"/>
          </a:effectLst>
        </p:spPr>
      </p:pic>
    </p:spTree>
    <p:extLst>
      <p:ext uri="{BB962C8B-B14F-4D97-AF65-F5344CB8AC3E}">
        <p14:creationId xmlns:p14="http://schemas.microsoft.com/office/powerpoint/2010/main" val="4223847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Part 2: National Open Learning System</a:t>
            </a:r>
            <a:endParaRPr lang="en-ZA" dirty="0"/>
          </a:p>
        </p:txBody>
      </p:sp>
      <p:sp>
        <p:nvSpPr>
          <p:cNvPr id="4" name="Slide Number Placeholder 3"/>
          <p:cNvSpPr>
            <a:spLocks noGrp="1"/>
          </p:cNvSpPr>
          <p:nvPr>
            <p:ph type="sldNum" sz="quarter" idx="12"/>
          </p:nvPr>
        </p:nvSpPr>
        <p:spPr/>
        <p:txBody>
          <a:bodyPr/>
          <a:lstStyle/>
          <a:p>
            <a:pPr>
              <a:defRPr/>
            </a:pPr>
            <a:fld id="{BD21A852-E091-4864-909D-A21AE0D3A997}" type="slidenum">
              <a:rPr lang="en-US" smtClean="0"/>
              <a:pPr>
                <a:defRPr/>
              </a:pPr>
              <a:t>12</a:t>
            </a:fld>
            <a:endParaRPr lang="en-US" dirty="0"/>
          </a:p>
        </p:txBody>
      </p:sp>
      <p:pic>
        <p:nvPicPr>
          <p:cNvPr id="5" name="Picture 2" descr="http://portal.unesco.org/ci/en/files/22438/11510687303distance_learning_170.jpg/distance%2Blearning%2B17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2113280"/>
            <a:ext cx="3505200" cy="4494904"/>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088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61999" y="2590800"/>
            <a:ext cx="3619501" cy="8784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Theory</a:t>
            </a:r>
            <a:endParaRPr lang="en-ZA" b="1" dirty="0">
              <a:solidFill>
                <a:schemeClr val="tx1"/>
              </a:solidFill>
            </a:endParaRPr>
          </a:p>
        </p:txBody>
      </p:sp>
      <p:sp>
        <p:nvSpPr>
          <p:cNvPr id="5" name="Rounded Rectangle 4"/>
          <p:cNvSpPr/>
          <p:nvPr/>
        </p:nvSpPr>
        <p:spPr>
          <a:xfrm>
            <a:off x="761999" y="3467462"/>
            <a:ext cx="3619501" cy="8784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Practice</a:t>
            </a:r>
            <a:endParaRPr lang="en-ZA" b="1" dirty="0">
              <a:solidFill>
                <a:schemeClr val="tx1"/>
              </a:solidFill>
            </a:endParaRPr>
          </a:p>
        </p:txBody>
      </p:sp>
      <p:sp>
        <p:nvSpPr>
          <p:cNvPr id="6" name="Rounded Rectangle 5"/>
          <p:cNvSpPr/>
          <p:nvPr/>
        </p:nvSpPr>
        <p:spPr>
          <a:xfrm>
            <a:off x="761999" y="4338912"/>
            <a:ext cx="3619501" cy="96631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WIL</a:t>
            </a:r>
            <a:endParaRPr lang="en-ZA" b="1" dirty="0">
              <a:solidFill>
                <a:schemeClr val="tx1"/>
              </a:solidFill>
            </a:endParaRPr>
          </a:p>
        </p:txBody>
      </p:sp>
      <p:sp>
        <p:nvSpPr>
          <p:cNvPr id="29" name="Title 28"/>
          <p:cNvSpPr>
            <a:spLocks noGrp="1"/>
          </p:cNvSpPr>
          <p:nvPr>
            <p:ph type="title"/>
          </p:nvPr>
        </p:nvSpPr>
        <p:spPr>
          <a:xfrm>
            <a:off x="980440" y="609600"/>
            <a:ext cx="8153400" cy="1371600"/>
          </a:xfrm>
        </p:spPr>
        <p:txBody>
          <a:bodyPr/>
          <a:lstStyle/>
          <a:p>
            <a:r>
              <a:rPr lang="en-ZA" dirty="0" smtClean="0"/>
              <a:t>National open learning system (NOLS)</a:t>
            </a:r>
            <a:endParaRPr lang="en-ZA" dirty="0"/>
          </a:p>
        </p:txBody>
      </p:sp>
      <p:sp>
        <p:nvSpPr>
          <p:cNvPr id="2" name="Slide Number Placeholder 1"/>
          <p:cNvSpPr>
            <a:spLocks noGrp="1"/>
          </p:cNvSpPr>
          <p:nvPr>
            <p:ph type="sldNum" sz="quarter" idx="12"/>
          </p:nvPr>
        </p:nvSpPr>
        <p:spPr/>
        <p:txBody>
          <a:bodyPr/>
          <a:lstStyle/>
          <a:p>
            <a:fld id="{2D9E7C1F-8F7F-4D6F-9225-228A1BD0E951}" type="slidenum">
              <a:rPr lang="en-US" smtClean="0">
                <a:solidFill>
                  <a:srgbClr val="D1282E"/>
                </a:solidFill>
              </a:rPr>
              <a:pPr/>
              <a:t>13</a:t>
            </a:fld>
            <a:endParaRPr lang="en-US" dirty="0">
              <a:solidFill>
                <a:srgbClr val="D1282E"/>
              </a:solidFill>
            </a:endParaRPr>
          </a:p>
        </p:txBody>
      </p:sp>
    </p:spTree>
    <p:extLst>
      <p:ext uri="{BB962C8B-B14F-4D97-AF65-F5344CB8AC3E}">
        <p14:creationId xmlns:p14="http://schemas.microsoft.com/office/powerpoint/2010/main" val="1275774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61999" y="2590800"/>
            <a:ext cx="3619501" cy="8784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Theory</a:t>
            </a:r>
            <a:endParaRPr lang="en-ZA" b="1" dirty="0">
              <a:solidFill>
                <a:schemeClr val="tx1"/>
              </a:solidFill>
            </a:endParaRPr>
          </a:p>
        </p:txBody>
      </p:sp>
      <p:sp>
        <p:nvSpPr>
          <p:cNvPr id="5" name="Rounded Rectangle 4"/>
          <p:cNvSpPr/>
          <p:nvPr/>
        </p:nvSpPr>
        <p:spPr>
          <a:xfrm>
            <a:off x="761999" y="3467462"/>
            <a:ext cx="1752601" cy="8784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Practice</a:t>
            </a:r>
            <a:endParaRPr lang="en-ZA" b="1" dirty="0">
              <a:solidFill>
                <a:schemeClr val="tx1"/>
              </a:solidFill>
            </a:endParaRPr>
          </a:p>
        </p:txBody>
      </p:sp>
      <p:sp>
        <p:nvSpPr>
          <p:cNvPr id="6" name="Rounded Rectangle 5"/>
          <p:cNvSpPr/>
          <p:nvPr/>
        </p:nvSpPr>
        <p:spPr>
          <a:xfrm>
            <a:off x="761999" y="4338912"/>
            <a:ext cx="685801" cy="96631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WIL</a:t>
            </a:r>
            <a:endParaRPr lang="en-ZA" b="1" dirty="0">
              <a:solidFill>
                <a:schemeClr val="tx1"/>
              </a:solidFill>
            </a:endParaRPr>
          </a:p>
        </p:txBody>
      </p:sp>
      <p:sp>
        <p:nvSpPr>
          <p:cNvPr id="29" name="Title 28"/>
          <p:cNvSpPr>
            <a:spLocks noGrp="1"/>
          </p:cNvSpPr>
          <p:nvPr>
            <p:ph type="title"/>
          </p:nvPr>
        </p:nvSpPr>
        <p:spPr>
          <a:xfrm>
            <a:off x="985520" y="609600"/>
            <a:ext cx="8153400" cy="1371600"/>
          </a:xfrm>
        </p:spPr>
        <p:txBody>
          <a:bodyPr/>
          <a:lstStyle/>
          <a:p>
            <a:r>
              <a:rPr lang="en-ZA" dirty="0" smtClean="0"/>
              <a:t>National open learning system (NOLS)</a:t>
            </a:r>
            <a:endParaRPr lang="en-ZA" dirty="0"/>
          </a:p>
        </p:txBody>
      </p:sp>
      <p:sp>
        <p:nvSpPr>
          <p:cNvPr id="9" name="Rounded Rectangle 8"/>
          <p:cNvSpPr/>
          <p:nvPr/>
        </p:nvSpPr>
        <p:spPr>
          <a:xfrm>
            <a:off x="2514600" y="3467462"/>
            <a:ext cx="1866900" cy="87846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Practice</a:t>
            </a:r>
          </a:p>
          <a:p>
            <a:pPr algn="ctr"/>
            <a:r>
              <a:rPr lang="en-ZA" b="1" dirty="0" smtClean="0">
                <a:solidFill>
                  <a:schemeClr val="tx1"/>
                </a:solidFill>
              </a:rPr>
              <a:t>Workshop</a:t>
            </a:r>
            <a:endParaRPr lang="en-ZA" b="1" dirty="0">
              <a:solidFill>
                <a:schemeClr val="tx1"/>
              </a:solidFill>
            </a:endParaRPr>
          </a:p>
        </p:txBody>
      </p:sp>
      <p:sp>
        <p:nvSpPr>
          <p:cNvPr id="10" name="Rounded Rectangle 9"/>
          <p:cNvSpPr/>
          <p:nvPr/>
        </p:nvSpPr>
        <p:spPr>
          <a:xfrm>
            <a:off x="1475874" y="4338912"/>
            <a:ext cx="2905626" cy="96631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WIL</a:t>
            </a:r>
          </a:p>
          <a:p>
            <a:pPr algn="ctr"/>
            <a:r>
              <a:rPr lang="en-ZA" b="1" dirty="0" smtClean="0">
                <a:solidFill>
                  <a:schemeClr val="tx1"/>
                </a:solidFill>
              </a:rPr>
              <a:t>Workplace</a:t>
            </a:r>
            <a:endParaRPr lang="en-ZA" b="1" dirty="0">
              <a:solidFill>
                <a:schemeClr val="tx1"/>
              </a:solidFill>
            </a:endParaRPr>
          </a:p>
        </p:txBody>
      </p:sp>
      <p:sp>
        <p:nvSpPr>
          <p:cNvPr id="2" name="Slide Number Placeholder 1"/>
          <p:cNvSpPr>
            <a:spLocks noGrp="1"/>
          </p:cNvSpPr>
          <p:nvPr>
            <p:ph type="sldNum" sz="quarter" idx="12"/>
          </p:nvPr>
        </p:nvSpPr>
        <p:spPr/>
        <p:txBody>
          <a:bodyPr/>
          <a:lstStyle/>
          <a:p>
            <a:fld id="{2D9E7C1F-8F7F-4D6F-9225-228A1BD0E951}" type="slidenum">
              <a:rPr lang="en-US" smtClean="0">
                <a:solidFill>
                  <a:srgbClr val="D1282E"/>
                </a:solidFill>
              </a:rPr>
              <a:pPr/>
              <a:t>14</a:t>
            </a:fld>
            <a:endParaRPr lang="en-US" dirty="0">
              <a:solidFill>
                <a:srgbClr val="D1282E"/>
              </a:solidFill>
            </a:endParaRPr>
          </a:p>
        </p:txBody>
      </p:sp>
    </p:spTree>
    <p:extLst>
      <p:ext uri="{BB962C8B-B14F-4D97-AF65-F5344CB8AC3E}">
        <p14:creationId xmlns:p14="http://schemas.microsoft.com/office/powerpoint/2010/main" val="396498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61999" y="2590800"/>
            <a:ext cx="3619501" cy="8784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en-ZA" b="1" dirty="0" smtClean="0">
                <a:solidFill>
                  <a:srgbClr val="000000"/>
                </a:solidFill>
              </a:rPr>
              <a:t>Theory</a:t>
            </a:r>
            <a:endParaRPr lang="en-ZA" b="1" dirty="0">
              <a:solidFill>
                <a:srgbClr val="000000"/>
              </a:solidFill>
            </a:endParaRPr>
          </a:p>
        </p:txBody>
      </p:sp>
      <p:sp>
        <p:nvSpPr>
          <p:cNvPr id="5" name="Rounded Rectangle 4"/>
          <p:cNvSpPr/>
          <p:nvPr/>
        </p:nvSpPr>
        <p:spPr>
          <a:xfrm>
            <a:off x="761999" y="3467462"/>
            <a:ext cx="1752601" cy="8784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en-ZA" b="1" dirty="0" smtClean="0">
                <a:solidFill>
                  <a:srgbClr val="000000"/>
                </a:solidFill>
              </a:rPr>
              <a:t>Practice</a:t>
            </a:r>
            <a:endParaRPr lang="en-ZA" b="1" dirty="0">
              <a:solidFill>
                <a:srgbClr val="000000"/>
              </a:solidFill>
            </a:endParaRPr>
          </a:p>
        </p:txBody>
      </p:sp>
      <p:sp>
        <p:nvSpPr>
          <p:cNvPr id="6" name="Rounded Rectangle 5"/>
          <p:cNvSpPr/>
          <p:nvPr/>
        </p:nvSpPr>
        <p:spPr>
          <a:xfrm>
            <a:off x="761999" y="4338912"/>
            <a:ext cx="685801" cy="96631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en-ZA" b="1" dirty="0" smtClean="0">
                <a:solidFill>
                  <a:srgbClr val="000000"/>
                </a:solidFill>
              </a:rPr>
              <a:t>WIL</a:t>
            </a:r>
            <a:endParaRPr lang="en-ZA" b="1" dirty="0">
              <a:solidFill>
                <a:srgbClr val="000000"/>
              </a:solidFill>
            </a:endParaRPr>
          </a:p>
        </p:txBody>
      </p:sp>
      <p:sp>
        <p:nvSpPr>
          <p:cNvPr id="17" name="Rounded Rectangle 16"/>
          <p:cNvSpPr/>
          <p:nvPr/>
        </p:nvSpPr>
        <p:spPr>
          <a:xfrm>
            <a:off x="4396377" y="2590800"/>
            <a:ext cx="1654343" cy="8784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en-ZA" b="1" dirty="0" smtClean="0">
                <a:solidFill>
                  <a:srgbClr val="000000"/>
                </a:solidFill>
              </a:rPr>
              <a:t>Self Assessment</a:t>
            </a:r>
            <a:endParaRPr lang="en-ZA" b="1" dirty="0">
              <a:solidFill>
                <a:srgbClr val="000000"/>
              </a:solidFill>
            </a:endParaRPr>
          </a:p>
        </p:txBody>
      </p:sp>
      <p:sp>
        <p:nvSpPr>
          <p:cNvPr id="20" name="Rounded Rectangle 19"/>
          <p:cNvSpPr/>
          <p:nvPr/>
        </p:nvSpPr>
        <p:spPr>
          <a:xfrm>
            <a:off x="2514600" y="3488804"/>
            <a:ext cx="1654343" cy="8784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en-ZA" b="1" dirty="0">
                <a:solidFill>
                  <a:srgbClr val="000000"/>
                </a:solidFill>
              </a:rPr>
              <a:t>Self Assessment</a:t>
            </a:r>
          </a:p>
        </p:txBody>
      </p:sp>
      <p:sp>
        <p:nvSpPr>
          <p:cNvPr id="23" name="Rounded Rectangle 22"/>
          <p:cNvSpPr/>
          <p:nvPr/>
        </p:nvSpPr>
        <p:spPr>
          <a:xfrm>
            <a:off x="1447800" y="4330699"/>
            <a:ext cx="1654343" cy="96631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en-ZA" b="1" dirty="0">
                <a:solidFill>
                  <a:srgbClr val="000000"/>
                </a:solidFill>
              </a:rPr>
              <a:t>Self Assessment</a:t>
            </a:r>
          </a:p>
        </p:txBody>
      </p:sp>
      <p:sp>
        <p:nvSpPr>
          <p:cNvPr id="29" name="Title 28"/>
          <p:cNvSpPr>
            <a:spLocks noGrp="1"/>
          </p:cNvSpPr>
          <p:nvPr>
            <p:ph type="title"/>
          </p:nvPr>
        </p:nvSpPr>
        <p:spPr>
          <a:xfrm>
            <a:off x="985520" y="609600"/>
            <a:ext cx="8153400" cy="1371600"/>
          </a:xfrm>
        </p:spPr>
        <p:txBody>
          <a:bodyPr/>
          <a:lstStyle/>
          <a:p>
            <a:r>
              <a:rPr lang="en-ZA" dirty="0" smtClean="0"/>
              <a:t>National open learning system (NOLS)</a:t>
            </a:r>
            <a:endParaRPr lang="en-ZA" dirty="0"/>
          </a:p>
        </p:txBody>
      </p:sp>
      <p:sp>
        <p:nvSpPr>
          <p:cNvPr id="9" name="Rounded Rectangle 8"/>
          <p:cNvSpPr/>
          <p:nvPr/>
        </p:nvSpPr>
        <p:spPr>
          <a:xfrm>
            <a:off x="4168943" y="3460448"/>
            <a:ext cx="1866900" cy="87846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en-ZA" b="1" dirty="0" smtClean="0">
                <a:solidFill>
                  <a:srgbClr val="000000"/>
                </a:solidFill>
              </a:rPr>
              <a:t>Practice</a:t>
            </a:r>
          </a:p>
          <a:p>
            <a:pPr algn="ctr" defTabSz="914400" fontAlgn="auto">
              <a:spcBef>
                <a:spcPts val="0"/>
              </a:spcBef>
              <a:spcAft>
                <a:spcPts val="0"/>
              </a:spcAft>
            </a:pPr>
            <a:r>
              <a:rPr lang="en-ZA" b="1" dirty="0" smtClean="0">
                <a:solidFill>
                  <a:srgbClr val="000000"/>
                </a:solidFill>
              </a:rPr>
              <a:t>Workshop</a:t>
            </a:r>
            <a:endParaRPr lang="en-ZA" b="1" dirty="0">
              <a:solidFill>
                <a:srgbClr val="000000"/>
              </a:solidFill>
            </a:endParaRPr>
          </a:p>
        </p:txBody>
      </p:sp>
      <p:sp>
        <p:nvSpPr>
          <p:cNvPr id="10" name="Rounded Rectangle 9"/>
          <p:cNvSpPr/>
          <p:nvPr/>
        </p:nvSpPr>
        <p:spPr>
          <a:xfrm>
            <a:off x="3081087" y="4358452"/>
            <a:ext cx="2954756" cy="96631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en-ZA" b="1" dirty="0" smtClean="0">
                <a:solidFill>
                  <a:srgbClr val="000000"/>
                </a:solidFill>
              </a:rPr>
              <a:t>WIL</a:t>
            </a:r>
          </a:p>
          <a:p>
            <a:pPr algn="ctr" defTabSz="914400" fontAlgn="auto">
              <a:spcBef>
                <a:spcPts val="0"/>
              </a:spcBef>
              <a:spcAft>
                <a:spcPts val="0"/>
              </a:spcAft>
            </a:pPr>
            <a:r>
              <a:rPr lang="en-ZA" b="1" dirty="0" smtClean="0">
                <a:solidFill>
                  <a:srgbClr val="000000"/>
                </a:solidFill>
              </a:rPr>
              <a:t>Workplace</a:t>
            </a:r>
            <a:endParaRPr lang="en-ZA" b="1" dirty="0">
              <a:solidFill>
                <a:srgbClr val="000000"/>
              </a:solidFill>
            </a:endParaRPr>
          </a:p>
        </p:txBody>
      </p:sp>
      <p:sp>
        <p:nvSpPr>
          <p:cNvPr id="11" name="Rounded Rectangle 10"/>
          <p:cNvSpPr/>
          <p:nvPr/>
        </p:nvSpPr>
        <p:spPr>
          <a:xfrm>
            <a:off x="6035843" y="3467462"/>
            <a:ext cx="1866900" cy="87846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en-ZA" b="1" dirty="0" smtClean="0">
                <a:solidFill>
                  <a:srgbClr val="000000"/>
                </a:solidFill>
              </a:rPr>
              <a:t>Practical Assessment Task/s</a:t>
            </a:r>
            <a:endParaRPr lang="en-ZA" b="1" dirty="0">
              <a:solidFill>
                <a:srgbClr val="000000"/>
              </a:solidFill>
            </a:endParaRPr>
          </a:p>
        </p:txBody>
      </p:sp>
      <p:sp>
        <p:nvSpPr>
          <p:cNvPr id="12" name="Rounded Rectangle 11"/>
          <p:cNvSpPr/>
          <p:nvPr/>
        </p:nvSpPr>
        <p:spPr>
          <a:xfrm>
            <a:off x="6035843" y="4381134"/>
            <a:ext cx="2844464" cy="96631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r>
              <a:rPr lang="en-ZA" b="1" dirty="0" smtClean="0">
                <a:solidFill>
                  <a:srgbClr val="000000"/>
                </a:solidFill>
              </a:rPr>
              <a:t>“Mini Trade Test”</a:t>
            </a:r>
          </a:p>
          <a:p>
            <a:pPr algn="ctr" defTabSz="914400" fontAlgn="auto">
              <a:spcBef>
                <a:spcPts val="0"/>
              </a:spcBef>
              <a:spcAft>
                <a:spcPts val="0"/>
              </a:spcAft>
            </a:pPr>
            <a:r>
              <a:rPr lang="en-ZA" b="1" dirty="0" smtClean="0">
                <a:solidFill>
                  <a:srgbClr val="000000"/>
                </a:solidFill>
              </a:rPr>
              <a:t>Logbook</a:t>
            </a:r>
            <a:endParaRPr lang="en-ZA" b="1" dirty="0">
              <a:solidFill>
                <a:srgbClr val="000000"/>
              </a:solidFill>
            </a:endParaRPr>
          </a:p>
        </p:txBody>
      </p:sp>
      <p:sp>
        <p:nvSpPr>
          <p:cNvPr id="2" name="Slide Number Placeholder 1"/>
          <p:cNvSpPr>
            <a:spLocks noGrp="1"/>
          </p:cNvSpPr>
          <p:nvPr>
            <p:ph type="sldNum" sz="quarter" idx="12"/>
          </p:nvPr>
        </p:nvSpPr>
        <p:spPr/>
        <p:txBody>
          <a:bodyPr/>
          <a:lstStyle/>
          <a:p>
            <a:fld id="{2D9E7C1F-8F7F-4D6F-9225-228A1BD0E951}" type="slidenum">
              <a:rPr lang="en-US" smtClean="0">
                <a:solidFill>
                  <a:srgbClr val="D1282E"/>
                </a:solidFill>
              </a:rPr>
              <a:pPr/>
              <a:t>15</a:t>
            </a:fld>
            <a:endParaRPr lang="en-US" dirty="0">
              <a:solidFill>
                <a:srgbClr val="D1282E"/>
              </a:solidFill>
            </a:endParaRPr>
          </a:p>
        </p:txBody>
      </p:sp>
    </p:spTree>
    <p:extLst>
      <p:ext uri="{BB962C8B-B14F-4D97-AF65-F5344CB8AC3E}">
        <p14:creationId xmlns:p14="http://schemas.microsoft.com/office/powerpoint/2010/main" val="372852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P spid="23"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500" y="592900"/>
            <a:ext cx="7818142" cy="1280890"/>
          </a:xfrm>
        </p:spPr>
        <p:txBody>
          <a:bodyPr>
            <a:normAutofit/>
          </a:bodyPr>
          <a:lstStyle/>
          <a:p>
            <a:r>
              <a:rPr lang="en-US" dirty="0" smtClean="0"/>
              <a:t>Relationship between components in NOLS</a:t>
            </a:r>
            <a:endParaRPr lang="en-GB" dirty="0"/>
          </a:p>
        </p:txBody>
      </p:sp>
      <p:sp>
        <p:nvSpPr>
          <p:cNvPr id="4" name="Right Triangle 3"/>
          <p:cNvSpPr/>
          <p:nvPr/>
        </p:nvSpPr>
        <p:spPr>
          <a:xfrm>
            <a:off x="457200" y="1524318"/>
            <a:ext cx="8229600" cy="4876482"/>
          </a:xfrm>
          <a:prstGeom prst="r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GB" dirty="0">
              <a:solidFill>
                <a:srgbClr val="FFFFFF"/>
              </a:solidFill>
            </a:endParaRPr>
          </a:p>
        </p:txBody>
      </p:sp>
      <p:sp>
        <p:nvSpPr>
          <p:cNvPr id="5" name="Right Triangle 4"/>
          <p:cNvSpPr/>
          <p:nvPr/>
        </p:nvSpPr>
        <p:spPr>
          <a:xfrm rot="10800000">
            <a:off x="2581128" y="2738070"/>
            <a:ext cx="6181871" cy="3662730"/>
          </a:xfrm>
          <a:prstGeom prst="r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GB" dirty="0">
              <a:solidFill>
                <a:srgbClr val="FFFFFF"/>
              </a:solidFill>
            </a:endParaRPr>
          </a:p>
        </p:txBody>
      </p:sp>
      <p:sp>
        <p:nvSpPr>
          <p:cNvPr id="6" name="Right Triangle 5"/>
          <p:cNvSpPr/>
          <p:nvPr/>
        </p:nvSpPr>
        <p:spPr>
          <a:xfrm>
            <a:off x="2581131" y="2738070"/>
            <a:ext cx="6105668" cy="3662730"/>
          </a:xfrm>
          <a:prstGeom prst="r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GB" dirty="0">
              <a:solidFill>
                <a:srgbClr val="FFFFFF"/>
              </a:solidFill>
            </a:endParaRPr>
          </a:p>
        </p:txBody>
      </p:sp>
      <p:sp>
        <p:nvSpPr>
          <p:cNvPr id="7" name="Right Triangle 6"/>
          <p:cNvSpPr/>
          <p:nvPr/>
        </p:nvSpPr>
        <p:spPr>
          <a:xfrm>
            <a:off x="5719630" y="4648200"/>
            <a:ext cx="3033012" cy="1759997"/>
          </a:xfrm>
          <a:prstGeom prst="r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GB" dirty="0">
              <a:solidFill>
                <a:srgbClr val="FFFFFF"/>
              </a:solidFill>
            </a:endParaRPr>
          </a:p>
        </p:txBody>
      </p:sp>
      <p:sp>
        <p:nvSpPr>
          <p:cNvPr id="8" name="Right Triangle 7"/>
          <p:cNvSpPr/>
          <p:nvPr/>
        </p:nvSpPr>
        <p:spPr>
          <a:xfrm rot="10800000">
            <a:off x="2581130" y="2749062"/>
            <a:ext cx="3138500" cy="1822937"/>
          </a:xfrm>
          <a:prstGeom prst="rtTriangl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GB" dirty="0">
              <a:solidFill>
                <a:srgbClr val="FFFFFF"/>
              </a:solidFill>
            </a:endParaRPr>
          </a:p>
        </p:txBody>
      </p:sp>
      <p:sp>
        <p:nvSpPr>
          <p:cNvPr id="9" name="TextBox 8"/>
          <p:cNvSpPr txBox="1"/>
          <p:nvPr/>
        </p:nvSpPr>
        <p:spPr>
          <a:xfrm>
            <a:off x="647700" y="3815834"/>
            <a:ext cx="1409700" cy="369332"/>
          </a:xfrm>
          <a:prstGeom prst="rect">
            <a:avLst/>
          </a:prstGeom>
          <a:noFill/>
        </p:spPr>
        <p:txBody>
          <a:bodyPr wrap="square" rtlCol="0">
            <a:spAutoFit/>
          </a:bodyPr>
          <a:lstStyle/>
          <a:p>
            <a:pPr defTabSz="914400" fontAlgn="auto">
              <a:spcBef>
                <a:spcPts val="0"/>
              </a:spcBef>
              <a:spcAft>
                <a:spcPts val="0"/>
              </a:spcAft>
            </a:pPr>
            <a:r>
              <a:rPr lang="en-US" b="1" dirty="0" smtClean="0">
                <a:solidFill>
                  <a:srgbClr val="000000"/>
                </a:solidFill>
                <a:latin typeface="Arial Black" panose="020B0A04020102020204" pitchFamily="34" charset="0"/>
                <a:ea typeface="+mn-ea"/>
              </a:rPr>
              <a:t>Theory</a:t>
            </a:r>
            <a:endParaRPr lang="en-GB" b="1" dirty="0">
              <a:solidFill>
                <a:srgbClr val="000000"/>
              </a:solidFill>
              <a:latin typeface="Arial Black" panose="020B0A04020102020204" pitchFamily="34" charset="0"/>
              <a:ea typeface="+mn-ea"/>
            </a:endParaRPr>
          </a:p>
        </p:txBody>
      </p:sp>
      <p:sp>
        <p:nvSpPr>
          <p:cNvPr id="10" name="TextBox 9"/>
          <p:cNvSpPr txBox="1"/>
          <p:nvPr/>
        </p:nvSpPr>
        <p:spPr>
          <a:xfrm>
            <a:off x="2819400" y="4648200"/>
            <a:ext cx="1409700" cy="369332"/>
          </a:xfrm>
          <a:prstGeom prst="rect">
            <a:avLst/>
          </a:prstGeom>
          <a:noFill/>
        </p:spPr>
        <p:txBody>
          <a:bodyPr wrap="square" rtlCol="0">
            <a:spAutoFit/>
          </a:bodyPr>
          <a:lstStyle/>
          <a:p>
            <a:pPr defTabSz="914400" fontAlgn="auto">
              <a:spcBef>
                <a:spcPts val="0"/>
              </a:spcBef>
              <a:spcAft>
                <a:spcPts val="0"/>
              </a:spcAft>
            </a:pPr>
            <a:r>
              <a:rPr lang="en-US" b="1" dirty="0" smtClean="0">
                <a:solidFill>
                  <a:srgbClr val="000000"/>
                </a:solidFill>
                <a:latin typeface="Arial Black" panose="020B0A04020102020204" pitchFamily="34" charset="0"/>
                <a:ea typeface="+mn-ea"/>
              </a:rPr>
              <a:t>Practical</a:t>
            </a:r>
            <a:endParaRPr lang="en-GB" b="1" dirty="0">
              <a:solidFill>
                <a:srgbClr val="000000"/>
              </a:solidFill>
              <a:latin typeface="Arial Black" panose="020B0A04020102020204" pitchFamily="34" charset="0"/>
              <a:ea typeface="+mn-ea"/>
            </a:endParaRPr>
          </a:p>
        </p:txBody>
      </p:sp>
      <p:sp>
        <p:nvSpPr>
          <p:cNvPr id="11" name="TextBox 10"/>
          <p:cNvSpPr txBox="1"/>
          <p:nvPr/>
        </p:nvSpPr>
        <p:spPr>
          <a:xfrm>
            <a:off x="5717858" y="5484866"/>
            <a:ext cx="2209800" cy="923330"/>
          </a:xfrm>
          <a:prstGeom prst="rect">
            <a:avLst/>
          </a:prstGeom>
          <a:noFill/>
        </p:spPr>
        <p:txBody>
          <a:bodyPr wrap="square" rtlCol="0">
            <a:spAutoFit/>
          </a:bodyPr>
          <a:lstStyle/>
          <a:p>
            <a:pPr defTabSz="914400" fontAlgn="auto">
              <a:spcBef>
                <a:spcPts val="0"/>
              </a:spcBef>
              <a:spcAft>
                <a:spcPts val="0"/>
              </a:spcAft>
            </a:pPr>
            <a:r>
              <a:rPr lang="en-US" b="1" dirty="0" smtClean="0">
                <a:solidFill>
                  <a:srgbClr val="000000"/>
                </a:solidFill>
                <a:latin typeface="Arial Black" panose="020B0A04020102020204" pitchFamily="34" charset="0"/>
                <a:ea typeface="+mn-ea"/>
              </a:rPr>
              <a:t>Work Integrated Learning</a:t>
            </a:r>
            <a:endParaRPr lang="en-GB" b="1" dirty="0">
              <a:solidFill>
                <a:srgbClr val="000000"/>
              </a:solidFill>
              <a:latin typeface="Arial Black" panose="020B0A04020102020204" pitchFamily="34" charset="0"/>
              <a:ea typeface="+mn-ea"/>
            </a:endParaRPr>
          </a:p>
        </p:txBody>
      </p:sp>
      <p:sp>
        <p:nvSpPr>
          <p:cNvPr id="12" name="TextBox 11"/>
          <p:cNvSpPr txBox="1"/>
          <p:nvPr/>
        </p:nvSpPr>
        <p:spPr>
          <a:xfrm rot="1869951">
            <a:off x="1724471" y="3546621"/>
            <a:ext cx="3810000" cy="369332"/>
          </a:xfrm>
          <a:prstGeom prst="rect">
            <a:avLst/>
          </a:prstGeom>
          <a:noFill/>
        </p:spPr>
        <p:txBody>
          <a:bodyPr wrap="square" rtlCol="0">
            <a:spAutoFit/>
          </a:bodyPr>
          <a:lstStyle/>
          <a:p>
            <a:pPr defTabSz="914400" fontAlgn="auto">
              <a:spcBef>
                <a:spcPts val="0"/>
              </a:spcBef>
              <a:spcAft>
                <a:spcPts val="0"/>
              </a:spcAft>
            </a:pPr>
            <a:r>
              <a:rPr lang="en-US" b="1" dirty="0" smtClean="0">
                <a:solidFill>
                  <a:srgbClr val="000000"/>
                </a:solidFill>
                <a:latin typeface="Arial Black" panose="020B0A04020102020204" pitchFamily="34" charset="0"/>
                <a:ea typeface="+mn-ea"/>
              </a:rPr>
              <a:t>Open Learning Platform</a:t>
            </a:r>
            <a:endParaRPr lang="en-GB" b="1" dirty="0">
              <a:solidFill>
                <a:srgbClr val="000000"/>
              </a:solidFill>
              <a:latin typeface="Arial Black" panose="020B0A04020102020204" pitchFamily="34" charset="0"/>
              <a:ea typeface="+mn-ea"/>
            </a:endParaRPr>
          </a:p>
        </p:txBody>
      </p:sp>
      <p:sp>
        <p:nvSpPr>
          <p:cNvPr id="13" name="TextBox 12"/>
          <p:cNvSpPr txBox="1"/>
          <p:nvPr/>
        </p:nvSpPr>
        <p:spPr>
          <a:xfrm rot="1873717">
            <a:off x="3152083" y="3780299"/>
            <a:ext cx="3810000" cy="369332"/>
          </a:xfrm>
          <a:prstGeom prst="rect">
            <a:avLst/>
          </a:prstGeom>
          <a:noFill/>
        </p:spPr>
        <p:txBody>
          <a:bodyPr wrap="square" rtlCol="0">
            <a:spAutoFit/>
          </a:bodyPr>
          <a:lstStyle/>
          <a:p>
            <a:pPr defTabSz="914400" fontAlgn="auto">
              <a:spcBef>
                <a:spcPts val="0"/>
              </a:spcBef>
              <a:spcAft>
                <a:spcPts val="0"/>
              </a:spcAft>
            </a:pPr>
            <a:r>
              <a:rPr lang="en-US" b="1" dirty="0" smtClean="0">
                <a:solidFill>
                  <a:srgbClr val="000000"/>
                </a:solidFill>
                <a:latin typeface="Arial Black" panose="020B0A04020102020204" pitchFamily="34" charset="0"/>
                <a:ea typeface="+mn-ea"/>
              </a:rPr>
              <a:t>TVET College </a:t>
            </a:r>
            <a:endParaRPr lang="en-GB" b="1" dirty="0">
              <a:solidFill>
                <a:srgbClr val="000000"/>
              </a:solidFill>
              <a:latin typeface="Arial Black" panose="020B0A04020102020204" pitchFamily="34" charset="0"/>
              <a:ea typeface="+mn-ea"/>
            </a:endParaRPr>
          </a:p>
        </p:txBody>
      </p:sp>
      <p:sp>
        <p:nvSpPr>
          <p:cNvPr id="14" name="TextBox 13"/>
          <p:cNvSpPr txBox="1"/>
          <p:nvPr/>
        </p:nvSpPr>
        <p:spPr>
          <a:xfrm rot="1807146">
            <a:off x="6429416" y="5048877"/>
            <a:ext cx="1585985" cy="369332"/>
          </a:xfrm>
          <a:prstGeom prst="rect">
            <a:avLst/>
          </a:prstGeom>
          <a:noFill/>
        </p:spPr>
        <p:txBody>
          <a:bodyPr wrap="square" rtlCol="0">
            <a:spAutoFit/>
          </a:bodyPr>
          <a:lstStyle/>
          <a:p>
            <a:pPr defTabSz="914400" fontAlgn="auto">
              <a:spcBef>
                <a:spcPts val="0"/>
              </a:spcBef>
              <a:spcAft>
                <a:spcPts val="0"/>
              </a:spcAft>
            </a:pPr>
            <a:r>
              <a:rPr lang="en-US" b="1" dirty="0" smtClean="0">
                <a:solidFill>
                  <a:srgbClr val="000000"/>
                </a:solidFill>
                <a:latin typeface="Arial Black" panose="020B0A04020102020204" pitchFamily="34" charset="0"/>
                <a:ea typeface="+mn-ea"/>
              </a:rPr>
              <a:t>Workplace</a:t>
            </a:r>
            <a:endParaRPr lang="en-GB" b="1" dirty="0">
              <a:solidFill>
                <a:srgbClr val="000000"/>
              </a:solidFill>
              <a:latin typeface="Arial Black" panose="020B0A04020102020204" pitchFamily="34" charset="0"/>
              <a:ea typeface="+mn-ea"/>
            </a:endParaRPr>
          </a:p>
        </p:txBody>
      </p:sp>
      <p:cxnSp>
        <p:nvCxnSpPr>
          <p:cNvPr id="16" name="Straight Arrow Connector 15"/>
          <p:cNvCxnSpPr/>
          <p:nvPr/>
        </p:nvCxnSpPr>
        <p:spPr>
          <a:xfrm>
            <a:off x="4752284" y="4419597"/>
            <a:ext cx="3248716" cy="1905003"/>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2" idx="1"/>
          </p:cNvCxnSpPr>
          <p:nvPr/>
        </p:nvCxnSpPr>
        <p:spPr>
          <a:xfrm flipH="1" flipV="1">
            <a:off x="533400" y="1828800"/>
            <a:ext cx="1466014" cy="916617"/>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3" idx="1"/>
          </p:cNvCxnSpPr>
          <p:nvPr/>
        </p:nvCxnSpPr>
        <p:spPr>
          <a:xfrm flipH="1" flipV="1">
            <a:off x="2971800" y="2745417"/>
            <a:ext cx="456307" cy="231893"/>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029200" y="3962397"/>
            <a:ext cx="690430" cy="449804"/>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4" idx="1"/>
          </p:cNvCxnSpPr>
          <p:nvPr/>
        </p:nvCxnSpPr>
        <p:spPr>
          <a:xfrm flipH="1" flipV="1">
            <a:off x="5719630" y="4412201"/>
            <a:ext cx="816853" cy="423419"/>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4" idx="3"/>
          </p:cNvCxnSpPr>
          <p:nvPr/>
        </p:nvCxnSpPr>
        <p:spPr>
          <a:xfrm>
            <a:off x="7908334" y="5631466"/>
            <a:ext cx="844308" cy="464534"/>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2D9E7C1F-8F7F-4D6F-9225-228A1BD0E951}" type="slidenum">
              <a:rPr lang="en-US" smtClean="0">
                <a:solidFill>
                  <a:srgbClr val="D1282E"/>
                </a:solidFill>
              </a:rPr>
              <a:pPr/>
              <a:t>16</a:t>
            </a:fld>
            <a:endParaRPr lang="en-US" dirty="0">
              <a:solidFill>
                <a:srgbClr val="D1282E"/>
              </a:solidFill>
            </a:endParaRPr>
          </a:p>
        </p:txBody>
      </p:sp>
    </p:spTree>
    <p:extLst>
      <p:ext uri="{BB962C8B-B14F-4D97-AF65-F5344CB8AC3E}">
        <p14:creationId xmlns:p14="http://schemas.microsoft.com/office/powerpoint/2010/main" val="227910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48018"/>
            <a:ext cx="8305800" cy="685482"/>
          </a:xfrm>
        </p:spPr>
        <p:txBody>
          <a:bodyPr>
            <a:normAutofit/>
          </a:bodyPr>
          <a:lstStyle/>
          <a:p>
            <a:r>
              <a:rPr lang="en-ZA" sz="3200" dirty="0" smtClean="0"/>
              <a:t>Interaction between systems</a:t>
            </a:r>
            <a:endParaRPr lang="en-ZA" sz="3200" dirty="0"/>
          </a:p>
        </p:txBody>
      </p:sp>
      <p:sp>
        <p:nvSpPr>
          <p:cNvPr id="4" name="Rectangle 3"/>
          <p:cNvSpPr/>
          <p:nvPr/>
        </p:nvSpPr>
        <p:spPr>
          <a:xfrm>
            <a:off x="685800" y="5334000"/>
            <a:ext cx="7772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Open Courseware</a:t>
            </a:r>
            <a:endParaRPr lang="en-ZA" dirty="0"/>
          </a:p>
        </p:txBody>
      </p:sp>
      <p:sp>
        <p:nvSpPr>
          <p:cNvPr id="5" name="Rectangle 4"/>
          <p:cNvSpPr/>
          <p:nvPr/>
        </p:nvSpPr>
        <p:spPr>
          <a:xfrm>
            <a:off x="685800" y="4800600"/>
            <a:ext cx="7772400" cy="5334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Self Assessment</a:t>
            </a:r>
            <a:endParaRPr lang="en-ZA" dirty="0"/>
          </a:p>
        </p:txBody>
      </p:sp>
      <p:sp>
        <p:nvSpPr>
          <p:cNvPr id="6" name="Rectangle 5"/>
          <p:cNvSpPr/>
          <p:nvPr/>
        </p:nvSpPr>
        <p:spPr>
          <a:xfrm>
            <a:off x="685800" y="2895600"/>
            <a:ext cx="7772400" cy="5334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Registration for Summative Assessment</a:t>
            </a:r>
            <a:endParaRPr lang="en-ZA" dirty="0"/>
          </a:p>
        </p:txBody>
      </p:sp>
      <p:sp>
        <p:nvSpPr>
          <p:cNvPr id="7" name="Explosion 1 6"/>
          <p:cNvSpPr/>
          <p:nvPr/>
        </p:nvSpPr>
        <p:spPr>
          <a:xfrm>
            <a:off x="6629400" y="4419600"/>
            <a:ext cx="1905000" cy="1219200"/>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Badges</a:t>
            </a:r>
            <a:endParaRPr lang="en-ZA" dirty="0"/>
          </a:p>
        </p:txBody>
      </p:sp>
      <p:sp>
        <p:nvSpPr>
          <p:cNvPr id="8" name="Rectangle 7"/>
          <p:cNvSpPr/>
          <p:nvPr/>
        </p:nvSpPr>
        <p:spPr>
          <a:xfrm>
            <a:off x="685800" y="2362200"/>
            <a:ext cx="7772400" cy="5334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Summative Assessment</a:t>
            </a:r>
            <a:endParaRPr lang="en-ZA" dirty="0"/>
          </a:p>
        </p:txBody>
      </p:sp>
      <p:sp>
        <p:nvSpPr>
          <p:cNvPr id="9" name="Rectangle 8"/>
          <p:cNvSpPr/>
          <p:nvPr/>
        </p:nvSpPr>
        <p:spPr>
          <a:xfrm>
            <a:off x="685800" y="3810000"/>
            <a:ext cx="7772400" cy="5334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Learner Support</a:t>
            </a:r>
            <a:endParaRPr lang="en-ZA" dirty="0"/>
          </a:p>
        </p:txBody>
      </p:sp>
      <p:sp>
        <p:nvSpPr>
          <p:cNvPr id="11" name="Explosion 1 10"/>
          <p:cNvSpPr/>
          <p:nvPr/>
        </p:nvSpPr>
        <p:spPr>
          <a:xfrm>
            <a:off x="5105400" y="1409700"/>
            <a:ext cx="3124200" cy="1219200"/>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Qualification</a:t>
            </a:r>
            <a:endParaRPr lang="en-ZA" dirty="0"/>
          </a:p>
        </p:txBody>
      </p:sp>
      <p:sp>
        <p:nvSpPr>
          <p:cNvPr id="3" name="Slide Number Placeholder 2"/>
          <p:cNvSpPr>
            <a:spLocks noGrp="1"/>
          </p:cNvSpPr>
          <p:nvPr>
            <p:ph type="sldNum" sz="quarter" idx="12"/>
          </p:nvPr>
        </p:nvSpPr>
        <p:spPr/>
        <p:txBody>
          <a:bodyPr/>
          <a:lstStyle/>
          <a:p>
            <a:fld id="{2D9E7C1F-8F7F-4D6F-9225-228A1BD0E951}" type="slidenum">
              <a:rPr lang="en-US" smtClean="0">
                <a:solidFill>
                  <a:srgbClr val="D1282E"/>
                </a:solidFill>
              </a:rPr>
              <a:pPr/>
              <a:t>17</a:t>
            </a:fld>
            <a:endParaRPr lang="en-US" dirty="0">
              <a:solidFill>
                <a:srgbClr val="D1282E"/>
              </a:solidFill>
            </a:endParaRPr>
          </a:p>
        </p:txBody>
      </p:sp>
    </p:spTree>
    <p:extLst>
      <p:ext uri="{BB962C8B-B14F-4D97-AF65-F5344CB8AC3E}">
        <p14:creationId xmlns:p14="http://schemas.microsoft.com/office/powerpoint/2010/main" val="32493466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Part 3</a:t>
            </a:r>
            <a:r>
              <a:rPr lang="en-ZA" dirty="0"/>
              <a:t>: </a:t>
            </a:r>
            <a:r>
              <a:rPr lang="en-ZA" dirty="0" smtClean="0"/>
              <a:t>Capacity Building </a:t>
            </a:r>
            <a:r>
              <a:rPr lang="en-ZA" dirty="0"/>
              <a:t>o</a:t>
            </a:r>
            <a:r>
              <a:rPr lang="en-ZA" dirty="0" smtClean="0"/>
              <a:t>f TVET College Lecturers through Open Learning</a:t>
            </a:r>
            <a:endParaRPr lang="en-ZA" dirty="0"/>
          </a:p>
        </p:txBody>
      </p:sp>
      <p:sp>
        <p:nvSpPr>
          <p:cNvPr id="4" name="Slide Number Placeholder 3"/>
          <p:cNvSpPr>
            <a:spLocks noGrp="1"/>
          </p:cNvSpPr>
          <p:nvPr>
            <p:ph type="sldNum" sz="quarter" idx="12"/>
          </p:nvPr>
        </p:nvSpPr>
        <p:spPr/>
        <p:txBody>
          <a:bodyPr/>
          <a:lstStyle/>
          <a:p>
            <a:pPr>
              <a:defRPr/>
            </a:pPr>
            <a:fld id="{BD21A852-E091-4864-909D-A21AE0D3A997}" type="slidenum">
              <a:rPr lang="en-US" smtClean="0"/>
              <a:pPr>
                <a:defRPr/>
              </a:pPr>
              <a:t>18</a:t>
            </a:fld>
            <a:endParaRPr lang="en-US" dirty="0"/>
          </a:p>
        </p:txBody>
      </p:sp>
      <p:pic>
        <p:nvPicPr>
          <p:cNvPr id="6" name="Picture 2"/>
          <p:cNvPicPr>
            <a:picLocks noChangeAspect="1" noChangeArrowheads="1"/>
          </p:cNvPicPr>
          <p:nvPr/>
        </p:nvPicPr>
        <p:blipFill>
          <a:blip r:embed="rId2" cstate="print"/>
          <a:srcRect t="12712" b="18432"/>
          <a:stretch>
            <a:fillRect/>
          </a:stretch>
        </p:blipFill>
        <p:spPr bwMode="auto">
          <a:xfrm>
            <a:off x="192470" y="3352800"/>
            <a:ext cx="8732192" cy="1679731"/>
          </a:xfrm>
          <a:prstGeom prst="rect">
            <a:avLst/>
          </a:prstGeom>
          <a:ln>
            <a:noFill/>
          </a:ln>
          <a:effectLst>
            <a:softEdge rad="112500"/>
          </a:effectLst>
        </p:spPr>
      </p:pic>
    </p:spTree>
    <p:extLst>
      <p:ext uri="{BB962C8B-B14F-4D97-AF65-F5344CB8AC3E}">
        <p14:creationId xmlns:p14="http://schemas.microsoft.com/office/powerpoint/2010/main" val="7578842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19</a:t>
            </a:fld>
            <a:endParaRPr lang="en-US" sz="1400" b="1" dirty="0">
              <a:solidFill>
                <a:schemeClr val="tx1"/>
              </a:solidFill>
            </a:endParaRPr>
          </a:p>
        </p:txBody>
      </p:sp>
      <p:graphicFrame>
        <p:nvGraphicFramePr>
          <p:cNvPr id="5" name="Chart 4"/>
          <p:cNvGraphicFramePr/>
          <p:nvPr>
            <p:extLst/>
          </p:nvPr>
        </p:nvGraphicFramePr>
        <p:xfrm>
          <a:off x="685800" y="1447800"/>
          <a:ext cx="73914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914400" y="71120"/>
            <a:ext cx="7772400" cy="1754326"/>
          </a:xfrm>
          <a:prstGeom prst="rect">
            <a:avLst/>
          </a:prstGeom>
        </p:spPr>
        <p:txBody>
          <a:bodyPr wrap="square">
            <a:spAutoFit/>
          </a:bodyPr>
          <a:lstStyle/>
          <a:p>
            <a:r>
              <a:rPr lang="en-ZA" sz="3600" dirty="0">
                <a:solidFill>
                  <a:schemeClr val="tx1">
                    <a:lumMod val="85000"/>
                    <a:lumOff val="15000"/>
                  </a:schemeClr>
                </a:solidFill>
                <a:latin typeface="+mj-lt"/>
                <a:ea typeface="+mj-ea"/>
                <a:cs typeface="+mj-cs"/>
              </a:rPr>
              <a:t>The Teaching and Learning Development Sector Support Programme</a:t>
            </a:r>
          </a:p>
        </p:txBody>
      </p:sp>
    </p:spTree>
    <p:extLst>
      <p:ext uri="{BB962C8B-B14F-4D97-AF65-F5344CB8AC3E}">
        <p14:creationId xmlns:p14="http://schemas.microsoft.com/office/powerpoint/2010/main" val="2759314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4110"/>
            <a:ext cx="6589199" cy="1280890"/>
          </a:xfrm>
        </p:spPr>
        <p:txBody>
          <a:bodyPr/>
          <a:lstStyle/>
          <a:p>
            <a:r>
              <a:rPr lang="en-ZA" dirty="0" smtClean="0"/>
              <a:t>Outcomes of the workshop</a:t>
            </a:r>
            <a:endParaRPr lang="en-ZA" dirty="0"/>
          </a:p>
        </p:txBody>
      </p:sp>
      <p:sp>
        <p:nvSpPr>
          <p:cNvPr id="3" name="Content Placeholder 2"/>
          <p:cNvSpPr>
            <a:spLocks noGrp="1"/>
          </p:cNvSpPr>
          <p:nvPr>
            <p:ph idx="1"/>
          </p:nvPr>
        </p:nvSpPr>
        <p:spPr>
          <a:xfrm>
            <a:off x="1092981" y="1447800"/>
            <a:ext cx="7974819" cy="5257800"/>
          </a:xfrm>
        </p:spPr>
        <p:txBody>
          <a:bodyPr>
            <a:normAutofit/>
          </a:bodyPr>
          <a:lstStyle/>
          <a:p>
            <a:r>
              <a:rPr lang="en-ZA" sz="2400" dirty="0" smtClean="0"/>
              <a:t>To get a shared understanding of the environment</a:t>
            </a:r>
          </a:p>
          <a:p>
            <a:r>
              <a:rPr lang="en-ZA" sz="2400" dirty="0" smtClean="0"/>
              <a:t>To get a shared understanding of the parameters of the sub-programme</a:t>
            </a:r>
          </a:p>
          <a:p>
            <a:r>
              <a:rPr lang="en-ZA" sz="2400" dirty="0" smtClean="0"/>
              <a:t>To identify </a:t>
            </a:r>
            <a:r>
              <a:rPr lang="en-ZA" sz="2400" dirty="0"/>
              <a:t>the development imperatives with respect to universities offering TVET college lecturer </a:t>
            </a:r>
            <a:r>
              <a:rPr lang="en-ZA" sz="2400" dirty="0" smtClean="0"/>
              <a:t>programmes</a:t>
            </a:r>
          </a:p>
          <a:p>
            <a:r>
              <a:rPr lang="en-ZA" sz="2400" dirty="0" smtClean="0"/>
              <a:t>To identify </a:t>
            </a:r>
            <a:r>
              <a:rPr lang="en-ZA" sz="2400" dirty="0"/>
              <a:t>w</a:t>
            </a:r>
            <a:r>
              <a:rPr lang="en-ZA" sz="2400" dirty="0" smtClean="0"/>
              <a:t>here support is needed for offering TVET college lecturer programmes</a:t>
            </a:r>
          </a:p>
          <a:p>
            <a:r>
              <a:rPr lang="en-ZA" sz="2400" dirty="0" smtClean="0"/>
              <a:t>To determine how </a:t>
            </a:r>
            <a:r>
              <a:rPr lang="en-ZA" sz="2400" dirty="0"/>
              <a:t>can universities participate in and benefit from the sub-programme</a:t>
            </a:r>
          </a:p>
          <a:p>
            <a:r>
              <a:rPr lang="en-ZA" sz="2400" dirty="0" smtClean="0"/>
              <a:t>To develop </a:t>
            </a:r>
            <a:r>
              <a:rPr lang="en-ZA" sz="2400" dirty="0"/>
              <a:t>a </a:t>
            </a:r>
            <a:r>
              <a:rPr lang="en-ZA" sz="2400" dirty="0" smtClean="0"/>
              <a:t>high level project </a:t>
            </a:r>
            <a:r>
              <a:rPr lang="en-ZA" sz="2400" dirty="0"/>
              <a:t>plan with activities and timeframes for </a:t>
            </a:r>
            <a:r>
              <a:rPr lang="en-ZA" sz="2400" dirty="0" smtClean="0"/>
              <a:t>the sub-programme</a:t>
            </a:r>
            <a:endParaRPr lang="en-ZA" dirty="0" smtClean="0"/>
          </a:p>
          <a:p>
            <a:endParaRPr lang="en-ZA" dirty="0" smtClean="0"/>
          </a:p>
          <a:p>
            <a:endParaRPr lang="en-ZA" dirty="0"/>
          </a:p>
        </p:txBody>
      </p:sp>
      <p:sp>
        <p:nvSpPr>
          <p:cNvPr id="4" name="Slide Number Placeholder 3"/>
          <p:cNvSpPr>
            <a:spLocks noGrp="1"/>
          </p:cNvSpPr>
          <p:nvPr>
            <p:ph type="sldNum" sz="quarter" idx="12"/>
          </p:nvPr>
        </p:nvSpPr>
        <p:spPr/>
        <p:txBody>
          <a:bodyPr/>
          <a:lstStyle/>
          <a:p>
            <a:fld id="{2D9E7C1F-8F7F-4D6F-9225-228A1BD0E951}" type="slidenum">
              <a:rPr lang="en-US" smtClean="0">
                <a:solidFill>
                  <a:srgbClr val="D1282E"/>
                </a:solidFill>
              </a:rPr>
              <a:pPr/>
              <a:t>2</a:t>
            </a:fld>
            <a:endParaRPr lang="en-US" dirty="0">
              <a:solidFill>
                <a:srgbClr val="D1282E"/>
              </a:solidFill>
            </a:endParaRPr>
          </a:p>
        </p:txBody>
      </p:sp>
    </p:spTree>
    <p:extLst>
      <p:ext uri="{BB962C8B-B14F-4D97-AF65-F5344CB8AC3E}">
        <p14:creationId xmlns:p14="http://schemas.microsoft.com/office/powerpoint/2010/main" val="113645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25"/>
          <p:cNvSpPr txBox="1">
            <a:spLocks noChangeArrowheads="1"/>
          </p:cNvSpPr>
          <p:nvPr/>
        </p:nvSpPr>
        <p:spPr bwMode="auto">
          <a:xfrm>
            <a:off x="1199366" y="5065018"/>
            <a:ext cx="4359481" cy="400110"/>
          </a:xfrm>
          <a:prstGeom prst="rect">
            <a:avLst/>
          </a:prstGeom>
          <a:noFill/>
          <a:ln w="9525">
            <a:noFill/>
            <a:miter lim="800000"/>
            <a:headEnd/>
            <a:tailEnd/>
          </a:ln>
        </p:spPr>
        <p:txBody>
          <a:bodyPr wrap="square">
            <a:spAutoFit/>
          </a:bodyPr>
          <a:lstStyle/>
          <a:p>
            <a:pPr>
              <a:buFont typeface="Arial" charset="0"/>
              <a:buChar char="•"/>
            </a:pPr>
            <a:r>
              <a:rPr lang="en-ZA" sz="2000" dirty="0" smtClean="0"/>
              <a:t>Synergies, partnerships</a:t>
            </a:r>
            <a:endParaRPr lang="en-ZA" sz="2000" dirty="0"/>
          </a:p>
        </p:txBody>
      </p:sp>
      <p:sp>
        <p:nvSpPr>
          <p:cNvPr id="9" name="TextBox 25"/>
          <p:cNvSpPr txBox="1">
            <a:spLocks noChangeArrowheads="1"/>
          </p:cNvSpPr>
          <p:nvPr/>
        </p:nvSpPr>
        <p:spPr bwMode="auto">
          <a:xfrm>
            <a:off x="1199366" y="1294906"/>
            <a:ext cx="8215370" cy="400110"/>
          </a:xfrm>
          <a:prstGeom prst="rect">
            <a:avLst/>
          </a:prstGeom>
          <a:noFill/>
          <a:ln w="9525">
            <a:noFill/>
            <a:miter lim="800000"/>
            <a:headEnd/>
            <a:tailEnd/>
          </a:ln>
        </p:spPr>
        <p:txBody>
          <a:bodyPr wrap="square">
            <a:spAutoFit/>
          </a:bodyPr>
          <a:lstStyle/>
          <a:p>
            <a:pPr>
              <a:buFont typeface="Arial" charset="0"/>
              <a:buChar char="•"/>
            </a:pPr>
            <a:r>
              <a:rPr lang="en-ZA" sz="2000" dirty="0" smtClean="0"/>
              <a:t>System analysis  ----- Holistic multi-pronged response</a:t>
            </a:r>
            <a:endParaRPr lang="en-ZA" sz="2000" dirty="0"/>
          </a:p>
        </p:txBody>
      </p:sp>
      <p:sp>
        <p:nvSpPr>
          <p:cNvPr id="10" name="TextBox 25"/>
          <p:cNvSpPr txBox="1">
            <a:spLocks noChangeArrowheads="1"/>
          </p:cNvSpPr>
          <p:nvPr/>
        </p:nvSpPr>
        <p:spPr bwMode="auto">
          <a:xfrm>
            <a:off x="1199366" y="5693370"/>
            <a:ext cx="2307220" cy="400110"/>
          </a:xfrm>
          <a:prstGeom prst="rect">
            <a:avLst/>
          </a:prstGeom>
          <a:noFill/>
          <a:ln w="9525">
            <a:noFill/>
            <a:miter lim="800000"/>
            <a:headEnd/>
            <a:tailEnd/>
          </a:ln>
        </p:spPr>
        <p:txBody>
          <a:bodyPr wrap="square">
            <a:spAutoFit/>
          </a:bodyPr>
          <a:lstStyle/>
          <a:p>
            <a:pPr>
              <a:buFont typeface="Arial" charset="0"/>
              <a:buChar char="•"/>
            </a:pPr>
            <a:r>
              <a:rPr lang="en-ZA" sz="2000" dirty="0"/>
              <a:t>Sustainability</a:t>
            </a:r>
          </a:p>
        </p:txBody>
      </p:sp>
      <p:sp>
        <p:nvSpPr>
          <p:cNvPr id="11" name="TextBox 25"/>
          <p:cNvSpPr txBox="1">
            <a:spLocks noChangeArrowheads="1"/>
          </p:cNvSpPr>
          <p:nvPr/>
        </p:nvSpPr>
        <p:spPr bwMode="auto">
          <a:xfrm>
            <a:off x="1199366" y="1923258"/>
            <a:ext cx="3753587" cy="400110"/>
          </a:xfrm>
          <a:prstGeom prst="rect">
            <a:avLst/>
          </a:prstGeom>
          <a:noFill/>
          <a:ln w="9525">
            <a:noFill/>
            <a:miter lim="800000"/>
            <a:headEnd/>
            <a:tailEnd/>
          </a:ln>
        </p:spPr>
        <p:txBody>
          <a:bodyPr wrap="square">
            <a:spAutoFit/>
          </a:bodyPr>
          <a:lstStyle/>
          <a:p>
            <a:pPr>
              <a:buFont typeface="Arial" charset="0"/>
              <a:buChar char="•"/>
            </a:pPr>
            <a:r>
              <a:rPr lang="en-ZA" sz="2000" dirty="0" smtClean="0"/>
              <a:t>Integrated response</a:t>
            </a:r>
            <a:endParaRPr lang="en-ZA" sz="2000" dirty="0"/>
          </a:p>
        </p:txBody>
      </p:sp>
      <p:sp>
        <p:nvSpPr>
          <p:cNvPr id="12" name="TextBox 25"/>
          <p:cNvSpPr txBox="1">
            <a:spLocks noChangeArrowheads="1"/>
          </p:cNvSpPr>
          <p:nvPr/>
        </p:nvSpPr>
        <p:spPr bwMode="auto">
          <a:xfrm>
            <a:off x="1199366" y="3808314"/>
            <a:ext cx="7507150" cy="400110"/>
          </a:xfrm>
          <a:prstGeom prst="rect">
            <a:avLst/>
          </a:prstGeom>
          <a:noFill/>
          <a:ln w="9525">
            <a:noFill/>
            <a:miter lim="800000"/>
            <a:headEnd/>
            <a:tailEnd/>
          </a:ln>
        </p:spPr>
        <p:txBody>
          <a:bodyPr wrap="square">
            <a:spAutoFit/>
          </a:bodyPr>
          <a:lstStyle/>
          <a:p>
            <a:pPr>
              <a:buFont typeface="Arial" charset="0"/>
              <a:buChar char="•"/>
            </a:pPr>
            <a:r>
              <a:rPr lang="en-ZA" sz="2000" dirty="0" smtClean="0"/>
              <a:t>Seeding, catalysing, an element of risk taking…</a:t>
            </a:r>
            <a:endParaRPr lang="en-ZA" sz="2000" dirty="0"/>
          </a:p>
        </p:txBody>
      </p:sp>
      <p:sp>
        <p:nvSpPr>
          <p:cNvPr id="13" name="TextBox 25"/>
          <p:cNvSpPr txBox="1">
            <a:spLocks noChangeArrowheads="1"/>
          </p:cNvSpPr>
          <p:nvPr/>
        </p:nvSpPr>
        <p:spPr bwMode="auto">
          <a:xfrm>
            <a:off x="1199366" y="4436666"/>
            <a:ext cx="6303193" cy="400110"/>
          </a:xfrm>
          <a:prstGeom prst="rect">
            <a:avLst/>
          </a:prstGeom>
          <a:noFill/>
          <a:ln w="9525">
            <a:noFill/>
            <a:miter lim="800000"/>
            <a:headEnd/>
            <a:tailEnd/>
          </a:ln>
        </p:spPr>
        <p:txBody>
          <a:bodyPr wrap="square">
            <a:spAutoFit/>
          </a:bodyPr>
          <a:lstStyle/>
          <a:p>
            <a:pPr>
              <a:buFont typeface="Arial" charset="0"/>
              <a:buChar char="•"/>
            </a:pPr>
            <a:r>
              <a:rPr lang="en-ZA" sz="2000" dirty="0" smtClean="0"/>
              <a:t>Collaboration rather than competition</a:t>
            </a:r>
            <a:endParaRPr lang="en-ZA" sz="2000" dirty="0"/>
          </a:p>
        </p:txBody>
      </p:sp>
      <p:sp>
        <p:nvSpPr>
          <p:cNvPr id="14" name="TextBox 25"/>
          <p:cNvSpPr txBox="1">
            <a:spLocks noChangeArrowheads="1"/>
          </p:cNvSpPr>
          <p:nvPr/>
        </p:nvSpPr>
        <p:spPr bwMode="auto">
          <a:xfrm>
            <a:off x="1199366" y="2551610"/>
            <a:ext cx="8073753" cy="400110"/>
          </a:xfrm>
          <a:prstGeom prst="rect">
            <a:avLst/>
          </a:prstGeom>
          <a:noFill/>
          <a:ln w="9525">
            <a:noFill/>
            <a:miter lim="800000"/>
            <a:headEnd/>
            <a:tailEnd/>
          </a:ln>
        </p:spPr>
        <p:txBody>
          <a:bodyPr wrap="square">
            <a:spAutoFit/>
          </a:bodyPr>
          <a:lstStyle/>
          <a:p>
            <a:pPr>
              <a:buFont typeface="Arial" charset="0"/>
              <a:buChar char="•"/>
            </a:pPr>
            <a:r>
              <a:rPr lang="en-ZA" sz="2000" dirty="0" smtClean="0"/>
              <a:t>Alignment with university imperatives – not an imposition</a:t>
            </a:r>
            <a:endParaRPr lang="en-ZA" sz="2000" dirty="0"/>
          </a:p>
        </p:txBody>
      </p:sp>
      <p:sp>
        <p:nvSpPr>
          <p:cNvPr id="15" name="TextBox 25"/>
          <p:cNvSpPr txBox="1">
            <a:spLocks noChangeArrowheads="1"/>
          </p:cNvSpPr>
          <p:nvPr/>
        </p:nvSpPr>
        <p:spPr bwMode="auto">
          <a:xfrm>
            <a:off x="1199366" y="3179962"/>
            <a:ext cx="8073753" cy="400110"/>
          </a:xfrm>
          <a:prstGeom prst="rect">
            <a:avLst/>
          </a:prstGeom>
          <a:noFill/>
          <a:ln w="9525">
            <a:noFill/>
            <a:miter lim="800000"/>
            <a:headEnd/>
            <a:tailEnd/>
          </a:ln>
        </p:spPr>
        <p:txBody>
          <a:bodyPr wrap="square">
            <a:spAutoFit/>
          </a:bodyPr>
          <a:lstStyle/>
          <a:p>
            <a:pPr>
              <a:buFont typeface="Arial" charset="0"/>
              <a:buChar char="•"/>
            </a:pPr>
            <a:r>
              <a:rPr lang="en-ZA" sz="2000" dirty="0" smtClean="0"/>
              <a:t>Alignment with DHET imperatives – not ‘something extra’</a:t>
            </a:r>
            <a:endParaRPr lang="en-ZA" sz="2000" dirty="0"/>
          </a:p>
        </p:txBody>
      </p:sp>
      <p:sp>
        <p:nvSpPr>
          <p:cNvPr id="16" name="TextBox 25"/>
          <p:cNvSpPr txBox="1">
            <a:spLocks noChangeArrowheads="1"/>
          </p:cNvSpPr>
          <p:nvPr/>
        </p:nvSpPr>
        <p:spPr bwMode="auto">
          <a:xfrm>
            <a:off x="1199366" y="6321722"/>
            <a:ext cx="4745620" cy="400110"/>
          </a:xfrm>
          <a:prstGeom prst="rect">
            <a:avLst/>
          </a:prstGeom>
          <a:noFill/>
          <a:ln w="9525">
            <a:noFill/>
            <a:miter lim="800000"/>
            <a:headEnd/>
            <a:tailEnd/>
          </a:ln>
        </p:spPr>
        <p:txBody>
          <a:bodyPr wrap="square">
            <a:spAutoFit/>
          </a:bodyPr>
          <a:lstStyle/>
          <a:p>
            <a:pPr>
              <a:buFont typeface="Arial" charset="0"/>
              <a:buChar char="•"/>
            </a:pPr>
            <a:r>
              <a:rPr lang="en-ZA" sz="2000" dirty="0" smtClean="0"/>
              <a:t>Open Educational Resources</a:t>
            </a:r>
            <a:endParaRPr lang="en-ZA" sz="2000" dirty="0"/>
          </a:p>
        </p:txBody>
      </p:sp>
      <p:sp>
        <p:nvSpPr>
          <p:cNvPr id="2" name="Rectangle 1"/>
          <p:cNvSpPr/>
          <p:nvPr/>
        </p:nvSpPr>
        <p:spPr>
          <a:xfrm>
            <a:off x="943231" y="622844"/>
            <a:ext cx="7819769" cy="672556"/>
          </a:xfrm>
          <a:prstGeom prst="rect">
            <a:avLst/>
          </a:prstGeom>
        </p:spPr>
        <p:txBody>
          <a:bodyPr wrap="none">
            <a:spAutoFit/>
          </a:bodyPr>
          <a:lstStyle/>
          <a:p>
            <a:pPr>
              <a:lnSpc>
                <a:spcPct val="115000"/>
              </a:lnSpc>
            </a:pPr>
            <a:r>
              <a:rPr lang="en-ZA" sz="3600" dirty="0">
                <a:solidFill>
                  <a:schemeClr val="tx1">
                    <a:lumMod val="85000"/>
                    <a:lumOff val="15000"/>
                  </a:schemeClr>
                </a:solidFill>
                <a:latin typeface="+mj-lt"/>
                <a:ea typeface="+mj-ea"/>
                <a:cs typeface="+mj-cs"/>
              </a:rPr>
              <a:t>Underlying Principles of the TLDCIP</a:t>
            </a:r>
            <a:endParaRPr lang="en-US" sz="3600" dirty="0">
              <a:solidFill>
                <a:schemeClr val="tx1">
                  <a:lumMod val="85000"/>
                  <a:lumOff val="15000"/>
                </a:schemeClr>
              </a:solidFill>
              <a:latin typeface="+mj-lt"/>
              <a:ea typeface="+mj-ea"/>
              <a:cs typeface="+mj-cs"/>
            </a:endParaRPr>
          </a:p>
        </p:txBody>
      </p:sp>
      <p:sp>
        <p:nvSpPr>
          <p:cNvPr id="3" name="Slide Number Placeholder 2"/>
          <p:cNvSpPr>
            <a:spLocks noGrp="1"/>
          </p:cNvSpPr>
          <p:nvPr>
            <p:ph type="sldNum" sz="quarter" idx="12"/>
          </p:nvPr>
        </p:nvSpPr>
        <p:spPr/>
        <p:txBody>
          <a:bodyPr/>
          <a:lstStyle/>
          <a:p>
            <a:fld id="{2D9E7C1F-8F7F-4D6F-9225-228A1BD0E951}" type="slidenum">
              <a:rPr lang="en-US" smtClean="0">
                <a:solidFill>
                  <a:srgbClr val="D1282E"/>
                </a:solidFill>
              </a:rPr>
              <a:pPr/>
              <a:t>20</a:t>
            </a:fld>
            <a:endParaRPr lang="en-US" dirty="0">
              <a:solidFill>
                <a:srgbClr val="D1282E"/>
              </a:solidFill>
            </a:endParaRPr>
          </a:p>
        </p:txBody>
      </p:sp>
    </p:spTree>
    <p:extLst>
      <p:ext uri="{BB962C8B-B14F-4D97-AF65-F5344CB8AC3E}">
        <p14:creationId xmlns:p14="http://schemas.microsoft.com/office/powerpoint/2010/main" val="579967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21</a:t>
            </a:fld>
            <a:endParaRPr lang="en-US" sz="1400" b="1" dirty="0">
              <a:solidFill>
                <a:schemeClr val="tx1"/>
              </a:solidFill>
            </a:endParaRPr>
          </a:p>
        </p:txBody>
      </p:sp>
      <p:sp>
        <p:nvSpPr>
          <p:cNvPr id="2" name="TextBox 1"/>
          <p:cNvSpPr txBox="1"/>
          <p:nvPr/>
        </p:nvSpPr>
        <p:spPr>
          <a:xfrm>
            <a:off x="466176" y="1295400"/>
            <a:ext cx="7992024" cy="6001643"/>
          </a:xfrm>
          <a:prstGeom prst="rect">
            <a:avLst/>
          </a:prstGeom>
          <a:noFill/>
        </p:spPr>
        <p:txBody>
          <a:bodyPr wrap="square" rtlCol="0">
            <a:spAutoFit/>
          </a:bodyPr>
          <a:lstStyle/>
          <a:p>
            <a:r>
              <a:rPr lang="en-ZA" sz="2400" b="1" dirty="0" smtClean="0">
                <a:solidFill>
                  <a:srgbClr val="C00000"/>
                </a:solidFill>
              </a:rPr>
              <a:t>Project 1</a:t>
            </a:r>
            <a:r>
              <a:rPr lang="en-ZA" sz="2400" dirty="0" smtClean="0"/>
              <a:t> – National Open Learning System for TVET College Lecturer Development</a:t>
            </a:r>
          </a:p>
          <a:p>
            <a:pPr marL="285750" indent="-285750">
              <a:buFont typeface="Arial" panose="020B0604020202020204" pitchFamily="34" charset="0"/>
              <a:buChar char="•"/>
            </a:pPr>
            <a:r>
              <a:rPr lang="en-ZA" sz="2400" dirty="0" smtClean="0"/>
              <a:t>Learning Management System</a:t>
            </a:r>
          </a:p>
          <a:p>
            <a:pPr marL="285750" indent="-285750">
              <a:buFont typeface="Arial" panose="020B0604020202020204" pitchFamily="34" charset="0"/>
              <a:buChar char="•"/>
            </a:pPr>
            <a:r>
              <a:rPr lang="en-ZA" sz="2400" dirty="0" smtClean="0"/>
              <a:t>Identify two programmes/courses/qualifications</a:t>
            </a:r>
          </a:p>
          <a:p>
            <a:pPr marL="285750" indent="-285750">
              <a:buFont typeface="Arial" panose="020B0604020202020204" pitchFamily="34" charset="0"/>
              <a:buChar char="•"/>
            </a:pPr>
            <a:r>
              <a:rPr lang="en-ZA" sz="2400" dirty="0" smtClean="0"/>
              <a:t>Develop learning materials</a:t>
            </a:r>
          </a:p>
          <a:p>
            <a:pPr marL="285750" indent="-285750">
              <a:buFont typeface="Arial" panose="020B0604020202020204" pitchFamily="34" charset="0"/>
              <a:buChar char="•"/>
            </a:pPr>
            <a:r>
              <a:rPr lang="en-ZA" sz="2400" dirty="0" smtClean="0"/>
              <a:t>Capacity building:</a:t>
            </a:r>
          </a:p>
          <a:p>
            <a:pPr marL="742950" lvl="1" indent="-285750">
              <a:buFont typeface="Arial" panose="020B0604020202020204" pitchFamily="34" charset="0"/>
              <a:buChar char="•"/>
            </a:pPr>
            <a:r>
              <a:rPr lang="en-ZA" sz="2400" dirty="0" smtClean="0"/>
              <a:t>deliver programmes/courses</a:t>
            </a:r>
          </a:p>
          <a:p>
            <a:pPr marL="742950" lvl="1" indent="-285750">
              <a:buFont typeface="Arial" panose="020B0604020202020204" pitchFamily="34" charset="0"/>
              <a:buChar char="•"/>
            </a:pPr>
            <a:r>
              <a:rPr lang="en-ZA" sz="2400" dirty="0" smtClean="0"/>
              <a:t>materials development</a:t>
            </a:r>
          </a:p>
          <a:p>
            <a:pPr marL="285750" indent="-285750">
              <a:buFont typeface="Arial" panose="020B0604020202020204" pitchFamily="34" charset="0"/>
              <a:buChar char="•"/>
            </a:pPr>
            <a:r>
              <a:rPr lang="en-ZA" sz="2400" dirty="0" smtClean="0"/>
              <a:t>Network of universities supporting open learning through sharing, capacity building and collaboration</a:t>
            </a:r>
          </a:p>
          <a:p>
            <a:endParaRPr lang="en-ZA" sz="2400" dirty="0" smtClean="0"/>
          </a:p>
          <a:p>
            <a:r>
              <a:rPr lang="en-ZA" sz="2400" b="1" dirty="0" smtClean="0">
                <a:solidFill>
                  <a:srgbClr val="C00000"/>
                </a:solidFill>
              </a:rPr>
              <a:t>Project 2</a:t>
            </a:r>
            <a:r>
              <a:rPr lang="en-ZA" sz="2400" dirty="0" smtClean="0"/>
              <a:t> </a:t>
            </a:r>
            <a:r>
              <a:rPr lang="en-ZA" sz="2400" dirty="0"/>
              <a:t>– </a:t>
            </a:r>
            <a:r>
              <a:rPr lang="en-ZA" sz="2400" dirty="0" smtClean="0"/>
              <a:t>Case Studies/Research</a:t>
            </a:r>
          </a:p>
          <a:p>
            <a:endParaRPr lang="en-ZA" sz="2400" dirty="0" smtClean="0"/>
          </a:p>
          <a:p>
            <a:r>
              <a:rPr lang="en-ZA" sz="2400" b="1" dirty="0" smtClean="0">
                <a:solidFill>
                  <a:srgbClr val="C00000"/>
                </a:solidFill>
              </a:rPr>
              <a:t>Project 3</a:t>
            </a:r>
            <a:r>
              <a:rPr lang="en-ZA" sz="2400" dirty="0" smtClean="0"/>
              <a:t> – Monitoring and Evaluation of Project Activities</a:t>
            </a:r>
          </a:p>
          <a:p>
            <a:endParaRPr lang="en-ZA" sz="2400" dirty="0" smtClean="0"/>
          </a:p>
          <a:p>
            <a:pPr marL="285750" indent="-285750">
              <a:buFont typeface="Arial" panose="020B0604020202020204" pitchFamily="34" charset="0"/>
              <a:buChar char="•"/>
            </a:pPr>
            <a:endParaRPr lang="en-ZA" sz="2400" dirty="0"/>
          </a:p>
        </p:txBody>
      </p:sp>
      <p:sp>
        <p:nvSpPr>
          <p:cNvPr id="3" name="Rectangle 2"/>
          <p:cNvSpPr/>
          <p:nvPr/>
        </p:nvSpPr>
        <p:spPr>
          <a:xfrm>
            <a:off x="990600" y="584285"/>
            <a:ext cx="7772400" cy="672556"/>
          </a:xfrm>
          <a:prstGeom prst="rect">
            <a:avLst/>
          </a:prstGeom>
        </p:spPr>
        <p:txBody>
          <a:bodyPr wrap="square">
            <a:spAutoFit/>
          </a:bodyPr>
          <a:lstStyle/>
          <a:p>
            <a:pPr>
              <a:lnSpc>
                <a:spcPct val="115000"/>
              </a:lnSpc>
            </a:pPr>
            <a:r>
              <a:rPr lang="en-ZA" sz="3600" dirty="0">
                <a:solidFill>
                  <a:schemeClr val="tx1">
                    <a:lumMod val="85000"/>
                    <a:lumOff val="15000"/>
                  </a:schemeClr>
                </a:solidFill>
                <a:latin typeface="+mj-lt"/>
                <a:ea typeface="+mj-ea"/>
                <a:cs typeface="+mj-cs"/>
              </a:rPr>
              <a:t>Main </a:t>
            </a:r>
            <a:r>
              <a:rPr lang="en-ZA" sz="3600" dirty="0" smtClean="0">
                <a:solidFill>
                  <a:schemeClr val="tx1">
                    <a:lumMod val="85000"/>
                    <a:lumOff val="15000"/>
                  </a:schemeClr>
                </a:solidFill>
                <a:latin typeface="+mj-lt"/>
                <a:ea typeface="+mj-ea"/>
                <a:cs typeface="+mj-cs"/>
              </a:rPr>
              <a:t>Activities</a:t>
            </a:r>
            <a:endParaRPr lang="en-US" sz="360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58416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1" y="674910"/>
            <a:ext cx="7543800" cy="1280890"/>
          </a:xfrm>
        </p:spPr>
        <p:txBody>
          <a:bodyPr>
            <a:normAutofit fontScale="90000"/>
          </a:bodyPr>
          <a:lstStyle/>
          <a:p>
            <a:r>
              <a:rPr lang="en-ZA" b="1" dirty="0"/>
              <a:t>Discussion:</a:t>
            </a:r>
            <a:r>
              <a:rPr lang="en-ZA" dirty="0"/>
              <a:t> </a:t>
            </a:r>
            <a:r>
              <a:rPr lang="en-ZA" dirty="0" smtClean="0"/>
              <a:t/>
            </a:r>
            <a:br>
              <a:rPr lang="en-ZA" dirty="0" smtClean="0"/>
            </a:br>
            <a:r>
              <a:rPr lang="en-ZA" dirty="0"/>
              <a:t/>
            </a:r>
            <a:br>
              <a:rPr lang="en-ZA" dirty="0"/>
            </a:br>
            <a:r>
              <a:rPr lang="en-ZA" dirty="0" smtClean="0"/>
              <a:t>What </a:t>
            </a:r>
            <a:r>
              <a:rPr lang="en-ZA" dirty="0"/>
              <a:t>are the development imperatives with respect to universities offering TVET college lecturer programmes, where is support needed and how can universities participate in and benefit from the initiative?</a:t>
            </a:r>
          </a:p>
        </p:txBody>
      </p:sp>
      <p:sp>
        <p:nvSpPr>
          <p:cNvPr id="4" name="Slide Number Placeholder 3"/>
          <p:cNvSpPr>
            <a:spLocks noGrp="1"/>
          </p:cNvSpPr>
          <p:nvPr>
            <p:ph type="sldNum" sz="quarter" idx="12"/>
          </p:nvPr>
        </p:nvSpPr>
        <p:spPr/>
        <p:txBody>
          <a:bodyPr/>
          <a:lstStyle/>
          <a:p>
            <a:fld id="{2D9E7C1F-8F7F-4D6F-9225-228A1BD0E951}" type="slidenum">
              <a:rPr lang="en-US" smtClean="0">
                <a:solidFill>
                  <a:srgbClr val="D1282E"/>
                </a:solidFill>
              </a:rPr>
              <a:pPr/>
              <a:t>22</a:t>
            </a:fld>
            <a:endParaRPr lang="en-US" dirty="0">
              <a:solidFill>
                <a:srgbClr val="D1282E"/>
              </a:solidFill>
            </a:endParaRPr>
          </a:p>
        </p:txBody>
      </p:sp>
    </p:spTree>
    <p:extLst>
      <p:ext uri="{BB962C8B-B14F-4D97-AF65-F5344CB8AC3E}">
        <p14:creationId xmlns:p14="http://schemas.microsoft.com/office/powerpoint/2010/main" val="25272539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D9E7C1F-8F7F-4D6F-9225-228A1BD0E951}" type="slidenum">
              <a:rPr lang="en-US" smtClean="0">
                <a:solidFill>
                  <a:srgbClr val="D1282E"/>
                </a:solidFill>
              </a:rPr>
              <a:pPr/>
              <a:t>23</a:t>
            </a:fld>
            <a:endParaRPr lang="en-US" dirty="0">
              <a:solidFill>
                <a:srgbClr val="D1282E"/>
              </a:solidFill>
            </a:endParaRPr>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762383"/>
            <a:ext cx="5334000" cy="5601919"/>
          </a:xfrm>
          <a:prstGeom prst="ellipse">
            <a:avLst/>
          </a:prstGeom>
          <a:ln>
            <a:noFill/>
          </a:ln>
          <a:effectLst>
            <a:softEdge rad="112500"/>
          </a:effectLst>
        </p:spPr>
      </p:pic>
    </p:spTree>
    <p:extLst>
      <p:ext uri="{BB962C8B-B14F-4D97-AF65-F5344CB8AC3E}">
        <p14:creationId xmlns:p14="http://schemas.microsoft.com/office/powerpoint/2010/main" val="8154178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54590"/>
            <a:ext cx="6589199" cy="1280890"/>
          </a:xfrm>
        </p:spPr>
        <p:txBody>
          <a:bodyPr>
            <a:normAutofit fontScale="90000"/>
          </a:bodyPr>
          <a:lstStyle/>
          <a:p>
            <a:r>
              <a:rPr lang="en-ZA" b="1" dirty="0"/>
              <a:t>Discussion: </a:t>
            </a:r>
            <a:r>
              <a:rPr lang="en-ZA" b="1" dirty="0" smtClean="0"/>
              <a:t/>
            </a:r>
            <a:br>
              <a:rPr lang="en-ZA" b="1" dirty="0" smtClean="0"/>
            </a:br>
            <a:r>
              <a:rPr lang="en-ZA" b="1" dirty="0"/>
              <a:t/>
            </a:r>
            <a:br>
              <a:rPr lang="en-ZA" b="1" dirty="0"/>
            </a:br>
            <a:r>
              <a:rPr lang="en-ZA" dirty="0" smtClean="0"/>
              <a:t>Develop </a:t>
            </a:r>
            <a:r>
              <a:rPr lang="en-ZA" dirty="0"/>
              <a:t>a project plan with activities and timeframes for the ‘CAPACITY BUILDING OF TVET COLLEGE LECTURERS THROUGH OPEN LEARNING’ initiative</a:t>
            </a:r>
          </a:p>
        </p:txBody>
      </p:sp>
      <p:sp>
        <p:nvSpPr>
          <p:cNvPr id="4" name="Slide Number Placeholder 3"/>
          <p:cNvSpPr>
            <a:spLocks noGrp="1"/>
          </p:cNvSpPr>
          <p:nvPr>
            <p:ph type="sldNum" sz="quarter" idx="12"/>
          </p:nvPr>
        </p:nvSpPr>
        <p:spPr/>
        <p:txBody>
          <a:bodyPr/>
          <a:lstStyle/>
          <a:p>
            <a:fld id="{2D9E7C1F-8F7F-4D6F-9225-228A1BD0E951}" type="slidenum">
              <a:rPr lang="en-US" smtClean="0">
                <a:solidFill>
                  <a:srgbClr val="D1282E"/>
                </a:solidFill>
              </a:rPr>
              <a:pPr/>
              <a:t>24</a:t>
            </a:fld>
            <a:endParaRPr lang="en-US" dirty="0">
              <a:solidFill>
                <a:srgbClr val="D1282E"/>
              </a:solidFill>
            </a:endParaRPr>
          </a:p>
        </p:txBody>
      </p:sp>
    </p:spTree>
    <p:extLst>
      <p:ext uri="{BB962C8B-B14F-4D97-AF65-F5344CB8AC3E}">
        <p14:creationId xmlns:p14="http://schemas.microsoft.com/office/powerpoint/2010/main" val="351165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scription: Description: Logo higher-edu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4131" y="4679292"/>
            <a:ext cx="3413568" cy="123749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786273" y="6096000"/>
            <a:ext cx="3709285" cy="461665"/>
          </a:xfrm>
          <a:prstGeom prst="rect">
            <a:avLst/>
          </a:prstGeom>
          <a:noFill/>
        </p:spPr>
        <p:txBody>
          <a:bodyPr wrap="none" lIns="91440" tIns="45720" rIns="91440" bIns="45720">
            <a:spAutoFit/>
          </a:bodyPr>
          <a:lstStyle/>
          <a:p>
            <a:pPr algn="ctr" defTabSz="914400" fontAlgn="auto">
              <a:spcBef>
                <a:spcPts val="0"/>
              </a:spcBef>
              <a:spcAft>
                <a:spcPts val="0"/>
              </a:spcAft>
            </a:pPr>
            <a:r>
              <a:rPr lang="en-US" sz="2400" b="1" spc="100" dirty="0">
                <a:ln w="18000">
                  <a:solidFill>
                    <a:srgbClr val="7A7A7A">
                      <a:satMod val="200000"/>
                      <a:tint val="72000"/>
                    </a:srgbClr>
                  </a:solidFill>
                  <a:prstDash val="solid"/>
                </a:ln>
                <a:solidFill>
                  <a:srgbClr val="7A7A7A">
                    <a:satMod val="280000"/>
                    <a:tint val="100000"/>
                    <a:alpha val="5700"/>
                  </a:srgbClr>
                </a:solidFill>
                <a:effectLst>
                  <a:outerShdw blurRad="25000" dist="20000" dir="16020000" algn="tl">
                    <a:srgbClr val="7A7A7A">
                      <a:satMod val="200000"/>
                      <a:shade val="1000"/>
                      <a:alpha val="60000"/>
                    </a:srgbClr>
                  </a:outerShdw>
                </a:effectLst>
                <a:latin typeface="Arial"/>
                <a:ea typeface="+mn-ea"/>
              </a:rPr>
              <a:t>v</a:t>
            </a:r>
            <a:r>
              <a:rPr lang="en-US" sz="2400" b="1" spc="100" dirty="0" smtClean="0">
                <a:ln w="18000">
                  <a:solidFill>
                    <a:srgbClr val="7A7A7A">
                      <a:satMod val="200000"/>
                      <a:tint val="72000"/>
                    </a:srgbClr>
                  </a:solidFill>
                  <a:prstDash val="solid"/>
                </a:ln>
                <a:solidFill>
                  <a:srgbClr val="7A7A7A">
                    <a:satMod val="280000"/>
                    <a:tint val="100000"/>
                    <a:alpha val="5700"/>
                  </a:srgbClr>
                </a:solidFill>
                <a:effectLst>
                  <a:outerShdw blurRad="25000" dist="20000" dir="16020000" algn="tl">
                    <a:srgbClr val="7A7A7A">
                      <a:satMod val="200000"/>
                      <a:shade val="1000"/>
                      <a:alpha val="60000"/>
                    </a:srgbClr>
                  </a:outerShdw>
                </a:effectLst>
                <a:latin typeface="Arial"/>
                <a:ea typeface="+mn-ea"/>
              </a:rPr>
              <a:t>anwyk.t@dhet.gov.za</a:t>
            </a:r>
            <a:endParaRPr lang="en-US" sz="2400" b="1" spc="100" dirty="0">
              <a:ln w="18000">
                <a:solidFill>
                  <a:srgbClr val="7A7A7A">
                    <a:satMod val="200000"/>
                    <a:tint val="72000"/>
                  </a:srgbClr>
                </a:solidFill>
                <a:prstDash val="solid"/>
              </a:ln>
              <a:solidFill>
                <a:srgbClr val="7A7A7A">
                  <a:satMod val="280000"/>
                  <a:tint val="100000"/>
                  <a:alpha val="5700"/>
                </a:srgbClr>
              </a:solidFill>
              <a:effectLst>
                <a:outerShdw blurRad="25000" dist="20000" dir="16020000" algn="tl">
                  <a:srgbClr val="7A7A7A">
                    <a:satMod val="200000"/>
                    <a:shade val="1000"/>
                    <a:alpha val="60000"/>
                  </a:srgbClr>
                </a:outerShdw>
              </a:effectLst>
              <a:latin typeface="Arial"/>
              <a:ea typeface="+mn-ea"/>
            </a:endParaRPr>
          </a:p>
        </p:txBody>
      </p:sp>
      <p:pic>
        <p:nvPicPr>
          <p:cNvPr id="6" name="Picture 2" descr="C:\Users\VanWyk.t\Pictures\945679_471189262950699_1990472008_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457200"/>
            <a:ext cx="3429000" cy="3404937"/>
          </a:xfrm>
          <a:prstGeom prst="rect">
            <a:avLst/>
          </a:prstGeom>
          <a:noFill/>
          <a:effectLst>
            <a:glow rad="774700">
              <a:schemeClr val="accent3">
                <a:lumMod val="40000"/>
                <a:lumOff val="60000"/>
                <a:alpha val="51000"/>
              </a:schemeClr>
            </a:glow>
            <a:softEdge rad="88900"/>
          </a:effectLst>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2D9E7C1F-8F7F-4D6F-9225-228A1BD0E951}" type="slidenum">
              <a:rPr lang="en-US" smtClean="0">
                <a:solidFill>
                  <a:srgbClr val="D1282E"/>
                </a:solidFill>
              </a:rPr>
              <a:pPr/>
              <a:t>25</a:t>
            </a:fld>
            <a:endParaRPr lang="en-US" dirty="0">
              <a:solidFill>
                <a:srgbClr val="D1282E"/>
              </a:solidFill>
            </a:endParaRPr>
          </a:p>
        </p:txBody>
      </p:sp>
    </p:spTree>
    <p:extLst>
      <p:ext uri="{BB962C8B-B14F-4D97-AF65-F5344CB8AC3E}">
        <p14:creationId xmlns:p14="http://schemas.microsoft.com/office/powerpoint/2010/main" val="80710270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Part 1</a:t>
            </a:r>
            <a:br>
              <a:rPr lang="en-ZA" dirty="0" smtClean="0"/>
            </a:br>
            <a:r>
              <a:rPr lang="en-ZA" dirty="0" smtClean="0"/>
              <a:t>Contextual Framework</a:t>
            </a:r>
            <a:endParaRPr lang="en-ZA" dirty="0"/>
          </a:p>
        </p:txBody>
      </p:sp>
      <p:sp>
        <p:nvSpPr>
          <p:cNvPr id="3" name="Content Placeholder 2"/>
          <p:cNvSpPr>
            <a:spLocks noGrp="1"/>
          </p:cNvSpPr>
          <p:nvPr>
            <p:ph idx="1"/>
          </p:nvPr>
        </p:nvSpPr>
        <p:spPr/>
        <p:txBody>
          <a:bodyPr/>
          <a:lstStyle/>
          <a:p>
            <a:r>
              <a:rPr lang="en-ZA" dirty="0" smtClean="0"/>
              <a:t>Defining Open learning</a:t>
            </a:r>
          </a:p>
          <a:p>
            <a:r>
              <a:rPr lang="en-ZA" dirty="0" smtClean="0"/>
              <a:t>White Paper for Post-School Education and Training System</a:t>
            </a:r>
          </a:p>
          <a:p>
            <a:r>
              <a:rPr lang="en-ZA" dirty="0" smtClean="0"/>
              <a:t>Programme Offerings in TVET Colleges</a:t>
            </a:r>
          </a:p>
          <a:p>
            <a:r>
              <a:rPr lang="en-ZA" dirty="0" smtClean="0"/>
              <a:t>Occupational Qualifications</a:t>
            </a:r>
          </a:p>
          <a:p>
            <a:r>
              <a:rPr lang="en-ZA" dirty="0"/>
              <a:t>Existing </a:t>
            </a:r>
            <a:r>
              <a:rPr lang="en-ZA" dirty="0" smtClean="0"/>
              <a:t>Qualifications </a:t>
            </a:r>
            <a:r>
              <a:rPr lang="en-ZA" dirty="0"/>
              <a:t>for TVET </a:t>
            </a:r>
            <a:r>
              <a:rPr lang="en-ZA" dirty="0" smtClean="0"/>
              <a:t>Lecturers</a:t>
            </a:r>
            <a:endParaRPr lang="en-ZA" dirty="0"/>
          </a:p>
        </p:txBody>
      </p:sp>
      <p:sp>
        <p:nvSpPr>
          <p:cNvPr id="4" name="Slide Number Placeholder 3"/>
          <p:cNvSpPr>
            <a:spLocks noGrp="1"/>
          </p:cNvSpPr>
          <p:nvPr>
            <p:ph type="sldNum" sz="quarter" idx="12"/>
          </p:nvPr>
        </p:nvSpPr>
        <p:spPr/>
        <p:txBody>
          <a:bodyPr/>
          <a:lstStyle/>
          <a:p>
            <a:pPr>
              <a:defRPr/>
            </a:pPr>
            <a:fld id="{BD21A852-E091-4864-909D-A21AE0D3A997}" type="slidenum">
              <a:rPr lang="en-US" smtClean="0"/>
              <a:pPr>
                <a:defRPr/>
              </a:pPr>
              <a:t>3</a:t>
            </a:fld>
            <a:endParaRPr lang="en-US" dirty="0"/>
          </a:p>
        </p:txBody>
      </p:sp>
    </p:spTree>
    <p:extLst>
      <p:ext uri="{BB962C8B-B14F-4D97-AF65-F5344CB8AC3E}">
        <p14:creationId xmlns:p14="http://schemas.microsoft.com/office/powerpoint/2010/main" val="2693085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280" y="635000"/>
            <a:ext cx="8382000" cy="761682"/>
          </a:xfrm>
        </p:spPr>
        <p:txBody>
          <a:bodyPr>
            <a:normAutofit/>
          </a:bodyPr>
          <a:lstStyle/>
          <a:p>
            <a:r>
              <a:rPr lang="en-US" dirty="0" smtClean="0"/>
              <a:t>Defining open learning</a:t>
            </a:r>
            <a:endParaRPr lang="en-GB" dirty="0"/>
          </a:p>
        </p:txBody>
      </p:sp>
      <p:sp>
        <p:nvSpPr>
          <p:cNvPr id="3" name="Content Placeholder 2"/>
          <p:cNvSpPr>
            <a:spLocks noGrp="1"/>
          </p:cNvSpPr>
          <p:nvPr>
            <p:ph idx="1"/>
          </p:nvPr>
        </p:nvSpPr>
        <p:spPr>
          <a:xfrm>
            <a:off x="457200" y="1752600"/>
            <a:ext cx="8153400" cy="4953000"/>
          </a:xfrm>
        </p:spPr>
        <p:txBody>
          <a:bodyPr>
            <a:normAutofit fontScale="92500"/>
          </a:bodyPr>
          <a:lstStyle/>
          <a:p>
            <a:pPr marL="0" indent="0" algn="ctr">
              <a:buNone/>
            </a:pPr>
            <a:r>
              <a:rPr lang="en-ZA" sz="2200" dirty="0" smtClean="0"/>
              <a:t>“</a:t>
            </a:r>
            <a:r>
              <a:rPr lang="en-ZA" sz="2200" dirty="0"/>
              <a:t>Open learning is an approach which combines the principles of learner centredness, lifelong learning, flexibility of learning provision, the removal of barriers to access learning, the recognition for credit of prior learning experience, the provision of learner support, the construction of learning programmes in the expectation that learners can succeed, and the maintenance of rigorous quality assurance over the design of learning materials and support systems</a:t>
            </a:r>
            <a:r>
              <a:rPr lang="en-ZA" sz="2200" dirty="0" smtClean="0"/>
              <a:t>.”</a:t>
            </a:r>
          </a:p>
          <a:p>
            <a:pPr marL="0" indent="0">
              <a:buNone/>
            </a:pPr>
            <a:r>
              <a:rPr lang="en-ZA" sz="1400" dirty="0"/>
              <a:t>Department of Education, 1995: White Paper on Education and Training</a:t>
            </a:r>
          </a:p>
          <a:p>
            <a:pPr marL="0" indent="0">
              <a:buNone/>
            </a:pPr>
            <a:r>
              <a:rPr lang="en-ZA" sz="1400" dirty="0" smtClean="0"/>
              <a:t>Department of Higher Education and Training, 2013</a:t>
            </a:r>
            <a:r>
              <a:rPr lang="en-ZA" sz="1400" dirty="0"/>
              <a:t>: White Paper for Post-School Education and </a:t>
            </a:r>
            <a:r>
              <a:rPr lang="en-ZA" sz="1400" dirty="0" smtClean="0"/>
              <a:t>Training</a:t>
            </a:r>
          </a:p>
          <a:p>
            <a:pPr marL="0" indent="0">
              <a:buNone/>
            </a:pPr>
            <a:endParaRPr lang="en-GB" sz="1400" dirty="0"/>
          </a:p>
          <a:p>
            <a:pPr marL="0" indent="0" algn="ctr">
              <a:buNone/>
            </a:pPr>
            <a:r>
              <a:rPr lang="en-US" sz="2200" dirty="0" smtClean="0"/>
              <a:t>Open </a:t>
            </a:r>
            <a:r>
              <a:rPr lang="en-US" sz="2200" dirty="0"/>
              <a:t>learning has no conceptual value as a synonym for either distance education, technology enhanced learning, e-learning, blended learning or online </a:t>
            </a:r>
            <a:r>
              <a:rPr lang="en-US" sz="2200" dirty="0" smtClean="0"/>
              <a:t>learning</a:t>
            </a:r>
            <a:endParaRPr lang="en-GB" sz="2200" dirty="0"/>
          </a:p>
          <a:p>
            <a:endParaRPr lang="en-ZA" sz="1400" dirty="0"/>
          </a:p>
        </p:txBody>
      </p:sp>
      <p:sp>
        <p:nvSpPr>
          <p:cNvPr id="4" name="Slide Number Placeholder 3"/>
          <p:cNvSpPr>
            <a:spLocks noGrp="1"/>
          </p:cNvSpPr>
          <p:nvPr>
            <p:ph type="sldNum" sz="quarter" idx="12"/>
          </p:nvPr>
        </p:nvSpPr>
        <p:spPr/>
        <p:txBody>
          <a:bodyPr/>
          <a:lstStyle/>
          <a:p>
            <a:fld id="{2D9E7C1F-8F7F-4D6F-9225-228A1BD0E951}" type="slidenum">
              <a:rPr lang="en-US" smtClean="0">
                <a:solidFill>
                  <a:srgbClr val="D1282E"/>
                </a:solidFill>
              </a:rPr>
              <a:pPr/>
              <a:t>4</a:t>
            </a:fld>
            <a:endParaRPr lang="en-US" dirty="0">
              <a:solidFill>
                <a:srgbClr val="D1282E"/>
              </a:solidFill>
            </a:endParaRPr>
          </a:p>
        </p:txBody>
      </p:sp>
    </p:spTree>
    <p:extLst>
      <p:ext uri="{BB962C8B-B14F-4D97-AF65-F5344CB8AC3E}">
        <p14:creationId xmlns:p14="http://schemas.microsoft.com/office/powerpoint/2010/main" val="2464752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4110"/>
            <a:ext cx="6589199" cy="1280890"/>
          </a:xfrm>
        </p:spPr>
        <p:txBody>
          <a:bodyPr/>
          <a:lstStyle/>
          <a:p>
            <a:r>
              <a:rPr lang="en-GB" dirty="0"/>
              <a:t>Principles of open learning</a:t>
            </a:r>
          </a:p>
        </p:txBody>
      </p:sp>
      <p:sp>
        <p:nvSpPr>
          <p:cNvPr id="3" name="Content Placeholder 2"/>
          <p:cNvSpPr>
            <a:spLocks noGrp="1"/>
          </p:cNvSpPr>
          <p:nvPr>
            <p:ph idx="1"/>
          </p:nvPr>
        </p:nvSpPr>
        <p:spPr>
          <a:xfrm>
            <a:off x="624840" y="1524000"/>
            <a:ext cx="8534400" cy="4995371"/>
          </a:xfrm>
        </p:spPr>
        <p:txBody>
          <a:bodyPr>
            <a:noAutofit/>
          </a:bodyPr>
          <a:lstStyle/>
          <a:p>
            <a:pPr>
              <a:spcBef>
                <a:spcPts val="0"/>
              </a:spcBef>
              <a:buFont typeface="Arial" pitchFamily="34" charset="0"/>
              <a:buChar char="•"/>
            </a:pPr>
            <a:r>
              <a:rPr lang="en-US" sz="2000" dirty="0" smtClean="0"/>
              <a:t>learners </a:t>
            </a:r>
            <a:r>
              <a:rPr lang="en-US" sz="2000" dirty="0"/>
              <a:t>are provided with opportunities and capacity for lifelong learning;</a:t>
            </a:r>
          </a:p>
          <a:p>
            <a:pPr>
              <a:spcBef>
                <a:spcPts val="0"/>
              </a:spcBef>
              <a:buFont typeface="Arial" pitchFamily="34" charset="0"/>
              <a:buChar char="•"/>
            </a:pPr>
            <a:r>
              <a:rPr lang="en-US" sz="2000" dirty="0" smtClean="0"/>
              <a:t>learning </a:t>
            </a:r>
            <a:r>
              <a:rPr lang="en-US" sz="2000" dirty="0"/>
              <a:t>processes centre on the learners and contexts of learning, build on their experience and encourage active engagement leading to independent and critical thinking;</a:t>
            </a:r>
          </a:p>
          <a:p>
            <a:pPr>
              <a:spcBef>
                <a:spcPts val="0"/>
              </a:spcBef>
              <a:buFont typeface="Arial" pitchFamily="34" charset="0"/>
              <a:buChar char="•"/>
            </a:pPr>
            <a:r>
              <a:rPr lang="en-US" sz="2000" dirty="0" smtClean="0"/>
              <a:t>learning </a:t>
            </a:r>
            <a:r>
              <a:rPr lang="en-US" sz="2000" dirty="0"/>
              <a:t>provision is flexible, allowing learners to increasingly determine where, when, what and how they learn, as well as the pace at which they will learn;</a:t>
            </a:r>
          </a:p>
          <a:p>
            <a:pPr>
              <a:spcBef>
                <a:spcPts val="0"/>
              </a:spcBef>
              <a:buFont typeface="Arial" pitchFamily="34" charset="0"/>
              <a:buChar char="•"/>
            </a:pPr>
            <a:r>
              <a:rPr lang="en-US" sz="2000" dirty="0" smtClean="0"/>
              <a:t>learners </a:t>
            </a:r>
            <a:r>
              <a:rPr lang="en-US" sz="2000" dirty="0"/>
              <a:t>have access to learning opportunities and unnecessary barriers to access have been removed;</a:t>
            </a:r>
          </a:p>
          <a:p>
            <a:pPr>
              <a:spcBef>
                <a:spcPts val="0"/>
              </a:spcBef>
              <a:buFont typeface="Arial" pitchFamily="34" charset="0"/>
              <a:buChar char="•"/>
            </a:pPr>
            <a:r>
              <a:rPr lang="en-US" sz="2000" dirty="0" smtClean="0"/>
              <a:t>prior </a:t>
            </a:r>
            <a:r>
              <a:rPr lang="en-US" sz="2000" dirty="0"/>
              <a:t>learning and experience is recognised wherever possible;</a:t>
            </a:r>
          </a:p>
          <a:p>
            <a:pPr>
              <a:spcBef>
                <a:spcPts val="0"/>
              </a:spcBef>
              <a:buFont typeface="Arial" pitchFamily="34" charset="0"/>
              <a:buChar char="•"/>
            </a:pPr>
            <a:r>
              <a:rPr lang="en-US" sz="2000" dirty="0" smtClean="0"/>
              <a:t>arrangements </a:t>
            </a:r>
            <a:r>
              <a:rPr lang="en-US" sz="2000" dirty="0"/>
              <a:t>for credit transfer and articulation between qualifications facilitate further learning;</a:t>
            </a:r>
          </a:p>
          <a:p>
            <a:pPr>
              <a:spcBef>
                <a:spcPts val="0"/>
              </a:spcBef>
              <a:buFont typeface="Arial" pitchFamily="34" charset="0"/>
              <a:buChar char="•"/>
            </a:pPr>
            <a:r>
              <a:rPr lang="en-US" sz="2000" dirty="0" smtClean="0"/>
              <a:t>providers </a:t>
            </a:r>
            <a:r>
              <a:rPr lang="en-US" sz="2000" dirty="0"/>
              <a:t>create the conditions for a fair chance of learner success through learner support, contextually appropriate resources and sound pedagogical practices; and</a:t>
            </a:r>
          </a:p>
          <a:p>
            <a:pPr>
              <a:spcBef>
                <a:spcPts val="0"/>
              </a:spcBef>
              <a:buFont typeface="Arial" pitchFamily="34" charset="0"/>
              <a:buChar char="•"/>
            </a:pPr>
            <a:r>
              <a:rPr lang="en-US" sz="2000" dirty="0" smtClean="0"/>
              <a:t>provision </a:t>
            </a:r>
            <a:r>
              <a:rPr lang="en-US" sz="2000" dirty="0"/>
              <a:t>of open learning is working within legacy systems</a:t>
            </a:r>
            <a:r>
              <a:rPr lang="en-US" sz="2000" dirty="0" smtClean="0"/>
              <a:t>.</a:t>
            </a:r>
            <a:endParaRPr lang="en-US" sz="2000" dirty="0"/>
          </a:p>
        </p:txBody>
      </p:sp>
    </p:spTree>
    <p:extLst>
      <p:ext uri="{BB962C8B-B14F-4D97-AF65-F5344CB8AC3E}">
        <p14:creationId xmlns:p14="http://schemas.microsoft.com/office/powerpoint/2010/main" val="3257949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4110"/>
            <a:ext cx="8001000" cy="1280890"/>
          </a:xfrm>
        </p:spPr>
        <p:txBody>
          <a:bodyPr/>
          <a:lstStyle/>
          <a:p>
            <a:r>
              <a:rPr lang="en-US" dirty="0" smtClean="0"/>
              <a:t>White Paper for Post-School Education and Training </a:t>
            </a:r>
            <a:endParaRPr lang="en-GB"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P7 – By 2030 – 2.5 million in TVET Colleges</a:t>
            </a:r>
            <a:endParaRPr lang="en-GB" dirty="0"/>
          </a:p>
        </p:txBody>
      </p:sp>
      <p:sp>
        <p:nvSpPr>
          <p:cNvPr id="4" name="Oval 3"/>
          <p:cNvSpPr/>
          <p:nvPr/>
        </p:nvSpPr>
        <p:spPr>
          <a:xfrm>
            <a:off x="2514600" y="2743200"/>
            <a:ext cx="2286000" cy="2133600"/>
          </a:xfrm>
          <a:prstGeom prst="ellipse">
            <a:avLst/>
          </a:prstGeom>
          <a:solidFill>
            <a:srgbClr val="FF0000">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Network of Providers</a:t>
            </a:r>
            <a:endParaRPr lang="en-GB" b="1" dirty="0">
              <a:solidFill>
                <a:schemeClr val="tx1"/>
              </a:solidFill>
            </a:endParaRPr>
          </a:p>
        </p:txBody>
      </p:sp>
      <p:sp>
        <p:nvSpPr>
          <p:cNvPr id="5" name="Oval 4"/>
          <p:cNvSpPr/>
          <p:nvPr/>
        </p:nvSpPr>
        <p:spPr>
          <a:xfrm>
            <a:off x="4572000" y="2759476"/>
            <a:ext cx="2286000" cy="2133600"/>
          </a:xfrm>
          <a:prstGeom prst="ellipse">
            <a:avLst/>
          </a:prstGeom>
          <a:solidFill>
            <a:srgbClr val="FFC000">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Quality Assurance</a:t>
            </a:r>
            <a:endParaRPr lang="en-GB" b="1" dirty="0">
              <a:solidFill>
                <a:schemeClr val="tx1"/>
              </a:solidFill>
            </a:endParaRPr>
          </a:p>
        </p:txBody>
      </p:sp>
      <p:sp>
        <p:nvSpPr>
          <p:cNvPr id="6" name="Oval 5"/>
          <p:cNvSpPr/>
          <p:nvPr/>
        </p:nvSpPr>
        <p:spPr>
          <a:xfrm>
            <a:off x="2514600" y="4648200"/>
            <a:ext cx="2286000" cy="2133600"/>
          </a:xfrm>
          <a:prstGeom prst="ellipse">
            <a:avLst/>
          </a:prstGeom>
          <a:solidFill>
            <a:srgbClr val="92D050">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Technology</a:t>
            </a:r>
            <a:endParaRPr lang="en-GB" b="1" dirty="0">
              <a:solidFill>
                <a:schemeClr val="tx1"/>
              </a:solidFill>
            </a:endParaRPr>
          </a:p>
        </p:txBody>
      </p:sp>
      <p:sp>
        <p:nvSpPr>
          <p:cNvPr id="7" name="Oval 6"/>
          <p:cNvSpPr/>
          <p:nvPr/>
        </p:nvSpPr>
        <p:spPr>
          <a:xfrm>
            <a:off x="4532786" y="4648200"/>
            <a:ext cx="2286000" cy="2133600"/>
          </a:xfrm>
          <a:prstGeom prst="ellipse">
            <a:avLst/>
          </a:prstGeom>
          <a:solidFill>
            <a:srgbClr val="00B0F0">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Quality Learning Resources</a:t>
            </a:r>
          </a:p>
          <a:p>
            <a:pPr algn="ctr"/>
            <a:r>
              <a:rPr lang="en-US" b="1" dirty="0" smtClean="0">
                <a:solidFill>
                  <a:schemeClr val="tx1"/>
                </a:solidFill>
              </a:rPr>
              <a:t>(OER)</a:t>
            </a:r>
            <a:endParaRPr lang="en-GB" b="1" dirty="0">
              <a:solidFill>
                <a:schemeClr val="tx1"/>
              </a:solidFill>
            </a:endParaRPr>
          </a:p>
        </p:txBody>
      </p:sp>
      <p:sp>
        <p:nvSpPr>
          <p:cNvPr id="8" name="Oval 7"/>
          <p:cNvSpPr/>
          <p:nvPr/>
        </p:nvSpPr>
        <p:spPr>
          <a:xfrm>
            <a:off x="3429000" y="3886200"/>
            <a:ext cx="2438400" cy="1828800"/>
          </a:xfrm>
          <a:prstGeom prst="ellipse">
            <a:avLst/>
          </a:prstGeom>
          <a:solidFill>
            <a:schemeClr val="tx2">
              <a:lumMod val="20000"/>
              <a:lumOff val="80000"/>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Collaborative</a:t>
            </a:r>
          </a:p>
          <a:p>
            <a:pPr algn="ctr"/>
            <a:r>
              <a:rPr lang="en-US" sz="1400" b="1" dirty="0" smtClean="0">
                <a:solidFill>
                  <a:schemeClr val="tx1"/>
                </a:solidFill>
              </a:rPr>
              <a:t>Shared</a:t>
            </a:r>
          </a:p>
          <a:p>
            <a:pPr algn="ctr"/>
            <a:r>
              <a:rPr lang="en-US" sz="1400" b="1" dirty="0" smtClean="0">
                <a:solidFill>
                  <a:schemeClr val="tx1"/>
                </a:solidFill>
              </a:rPr>
              <a:t>Capacity Building</a:t>
            </a:r>
          </a:p>
          <a:p>
            <a:pPr algn="ctr"/>
            <a:r>
              <a:rPr lang="en-US" sz="1400" b="1" dirty="0" smtClean="0">
                <a:solidFill>
                  <a:schemeClr val="tx1"/>
                </a:solidFill>
              </a:rPr>
              <a:t>Learner support</a:t>
            </a:r>
            <a:endParaRPr lang="en-GB" sz="1400" b="1" dirty="0">
              <a:solidFill>
                <a:schemeClr val="tx1"/>
              </a:solidFill>
            </a:endParaRPr>
          </a:p>
        </p:txBody>
      </p:sp>
      <p:sp>
        <p:nvSpPr>
          <p:cNvPr id="9" name="Slide Number Placeholder 8"/>
          <p:cNvSpPr>
            <a:spLocks noGrp="1"/>
          </p:cNvSpPr>
          <p:nvPr>
            <p:ph type="sldNum" sz="quarter" idx="12"/>
          </p:nvPr>
        </p:nvSpPr>
        <p:spPr/>
        <p:txBody>
          <a:bodyPr/>
          <a:lstStyle/>
          <a:p>
            <a:fld id="{2D9E7C1F-8F7F-4D6F-9225-228A1BD0E951}" type="slidenum">
              <a:rPr lang="en-US" smtClean="0">
                <a:solidFill>
                  <a:srgbClr val="D1282E"/>
                </a:solidFill>
              </a:rPr>
              <a:pPr/>
              <a:t>6</a:t>
            </a:fld>
            <a:endParaRPr lang="en-US" dirty="0">
              <a:solidFill>
                <a:srgbClr val="D1282E"/>
              </a:solidFill>
            </a:endParaRPr>
          </a:p>
        </p:txBody>
      </p:sp>
    </p:spTree>
    <p:extLst>
      <p:ext uri="{BB962C8B-B14F-4D97-AF65-F5344CB8AC3E}">
        <p14:creationId xmlns:p14="http://schemas.microsoft.com/office/powerpoint/2010/main" val="289658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7772"/>
            <a:ext cx="8534400" cy="669806"/>
          </a:xfrm>
        </p:spPr>
        <p:txBody>
          <a:bodyPr>
            <a:normAutofit/>
          </a:bodyPr>
          <a:lstStyle/>
          <a:p>
            <a:r>
              <a:rPr lang="en-ZA" dirty="0" smtClean="0"/>
              <a:t>Programme offerings in TVET colleges</a:t>
            </a:r>
            <a:endParaRPr lang="en-ZA" dirty="0"/>
          </a:p>
        </p:txBody>
      </p:sp>
      <p:sp>
        <p:nvSpPr>
          <p:cNvPr id="4" name="Oval 3"/>
          <p:cNvSpPr/>
          <p:nvPr/>
        </p:nvSpPr>
        <p:spPr>
          <a:xfrm>
            <a:off x="1905000" y="2057400"/>
            <a:ext cx="2971800" cy="2819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14400" fontAlgn="auto">
              <a:spcBef>
                <a:spcPts val="0"/>
              </a:spcBef>
              <a:spcAft>
                <a:spcPts val="0"/>
              </a:spcAft>
            </a:pPr>
            <a:r>
              <a:rPr lang="en-ZA" b="1" dirty="0" smtClean="0">
                <a:solidFill>
                  <a:srgbClr val="000000"/>
                </a:solidFill>
              </a:rPr>
              <a:t>Theory</a:t>
            </a:r>
            <a:endParaRPr lang="en-ZA" b="1" dirty="0">
              <a:solidFill>
                <a:srgbClr val="000000"/>
              </a:solidFill>
            </a:endParaRPr>
          </a:p>
        </p:txBody>
      </p:sp>
      <p:sp>
        <p:nvSpPr>
          <p:cNvPr id="5" name="Oval 4"/>
          <p:cNvSpPr/>
          <p:nvPr/>
        </p:nvSpPr>
        <p:spPr>
          <a:xfrm>
            <a:off x="4114800" y="2057400"/>
            <a:ext cx="2971800" cy="2819400"/>
          </a:xfrm>
          <a:prstGeom prst="ellipse">
            <a:avLst/>
          </a:prstGeom>
          <a:solidFill>
            <a:srgbClr val="FF0000">
              <a:alpha val="75000"/>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14400" fontAlgn="auto">
              <a:spcBef>
                <a:spcPts val="0"/>
              </a:spcBef>
              <a:spcAft>
                <a:spcPts val="0"/>
              </a:spcAft>
            </a:pPr>
            <a:r>
              <a:rPr lang="en-ZA" b="1" dirty="0" smtClean="0">
                <a:solidFill>
                  <a:srgbClr val="000000"/>
                </a:solidFill>
              </a:rPr>
              <a:t>Practice</a:t>
            </a:r>
            <a:endParaRPr lang="en-ZA" b="1" dirty="0">
              <a:solidFill>
                <a:srgbClr val="000000"/>
              </a:solidFill>
            </a:endParaRPr>
          </a:p>
        </p:txBody>
      </p:sp>
      <p:sp>
        <p:nvSpPr>
          <p:cNvPr id="6" name="Oval 5"/>
          <p:cNvSpPr/>
          <p:nvPr/>
        </p:nvSpPr>
        <p:spPr>
          <a:xfrm>
            <a:off x="3009899" y="3937000"/>
            <a:ext cx="2971800" cy="2819400"/>
          </a:xfrm>
          <a:prstGeom prst="ellipse">
            <a:avLst/>
          </a:prstGeom>
          <a:solidFill>
            <a:srgbClr val="00B050">
              <a:alpha val="77000"/>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14400" fontAlgn="auto">
              <a:spcBef>
                <a:spcPts val="0"/>
              </a:spcBef>
              <a:spcAft>
                <a:spcPts val="0"/>
              </a:spcAft>
            </a:pPr>
            <a:r>
              <a:rPr lang="en-ZA" b="1" dirty="0" smtClean="0">
                <a:solidFill>
                  <a:srgbClr val="000000"/>
                </a:solidFill>
              </a:rPr>
              <a:t>Work Integrated Learning</a:t>
            </a:r>
            <a:endParaRPr lang="en-ZA" b="1" dirty="0">
              <a:solidFill>
                <a:srgbClr val="000000"/>
              </a:solidFill>
            </a:endParaRPr>
          </a:p>
        </p:txBody>
      </p:sp>
      <p:sp>
        <p:nvSpPr>
          <p:cNvPr id="3" name="TextBox 2"/>
          <p:cNvSpPr txBox="1"/>
          <p:nvPr/>
        </p:nvSpPr>
        <p:spPr>
          <a:xfrm>
            <a:off x="609600" y="2292152"/>
            <a:ext cx="1676400" cy="369332"/>
          </a:xfrm>
          <a:prstGeom prst="rect">
            <a:avLst/>
          </a:prstGeom>
          <a:noFill/>
        </p:spPr>
        <p:txBody>
          <a:bodyPr wrap="square" rtlCol="0">
            <a:spAutoFit/>
          </a:bodyPr>
          <a:lstStyle/>
          <a:p>
            <a:r>
              <a:rPr lang="en-ZA" dirty="0" smtClean="0"/>
              <a:t>Report 191</a:t>
            </a:r>
            <a:endParaRPr lang="en-ZA" dirty="0"/>
          </a:p>
        </p:txBody>
      </p:sp>
      <p:sp>
        <p:nvSpPr>
          <p:cNvPr id="7" name="TextBox 6"/>
          <p:cNvSpPr txBox="1"/>
          <p:nvPr/>
        </p:nvSpPr>
        <p:spPr>
          <a:xfrm>
            <a:off x="4038600" y="1416011"/>
            <a:ext cx="1676400" cy="369332"/>
          </a:xfrm>
          <a:prstGeom prst="rect">
            <a:avLst/>
          </a:prstGeom>
          <a:noFill/>
        </p:spPr>
        <p:txBody>
          <a:bodyPr wrap="square" rtlCol="0">
            <a:spAutoFit/>
          </a:bodyPr>
          <a:lstStyle/>
          <a:p>
            <a:r>
              <a:rPr lang="en-ZA" dirty="0" smtClean="0"/>
              <a:t>NC(V)</a:t>
            </a:r>
            <a:endParaRPr lang="en-ZA" dirty="0"/>
          </a:p>
        </p:txBody>
      </p:sp>
      <p:sp>
        <p:nvSpPr>
          <p:cNvPr id="8" name="Right Brace 7"/>
          <p:cNvSpPr/>
          <p:nvPr/>
        </p:nvSpPr>
        <p:spPr>
          <a:xfrm rot="16200000">
            <a:off x="4423776" y="-179485"/>
            <a:ext cx="144047" cy="407370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ZA" dirty="0"/>
          </a:p>
        </p:txBody>
      </p:sp>
      <p:sp>
        <p:nvSpPr>
          <p:cNvPr id="9" name="TextBox 8"/>
          <p:cNvSpPr txBox="1"/>
          <p:nvPr/>
        </p:nvSpPr>
        <p:spPr>
          <a:xfrm>
            <a:off x="6781800" y="5665590"/>
            <a:ext cx="1676400" cy="646331"/>
          </a:xfrm>
          <a:prstGeom prst="rect">
            <a:avLst/>
          </a:prstGeom>
          <a:noFill/>
        </p:spPr>
        <p:txBody>
          <a:bodyPr wrap="square" rtlCol="0">
            <a:spAutoFit/>
          </a:bodyPr>
          <a:lstStyle/>
          <a:p>
            <a:r>
              <a:rPr lang="en-ZA" dirty="0" smtClean="0"/>
              <a:t>Occupational Qualifications</a:t>
            </a:r>
            <a:endParaRPr lang="en-ZA" dirty="0"/>
          </a:p>
        </p:txBody>
      </p:sp>
      <p:sp>
        <p:nvSpPr>
          <p:cNvPr id="10" name="Rounded Rectangular Callout 9"/>
          <p:cNvSpPr/>
          <p:nvPr/>
        </p:nvSpPr>
        <p:spPr>
          <a:xfrm>
            <a:off x="152400" y="4131112"/>
            <a:ext cx="3048000" cy="2190969"/>
          </a:xfrm>
          <a:prstGeom prst="wedgeRoundRectCallout">
            <a:avLst>
              <a:gd name="adj1" fmla="val 93833"/>
              <a:gd name="adj2" fmla="val -483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TVET College Lecturer Capacity Building</a:t>
            </a:r>
            <a:endParaRPr lang="en-ZA" dirty="0"/>
          </a:p>
        </p:txBody>
      </p:sp>
      <p:sp>
        <p:nvSpPr>
          <p:cNvPr id="11" name="Slide Number Placeholder 10"/>
          <p:cNvSpPr>
            <a:spLocks noGrp="1"/>
          </p:cNvSpPr>
          <p:nvPr>
            <p:ph type="sldNum" sz="quarter" idx="12"/>
          </p:nvPr>
        </p:nvSpPr>
        <p:spPr/>
        <p:txBody>
          <a:bodyPr/>
          <a:lstStyle/>
          <a:p>
            <a:fld id="{2D9E7C1F-8F7F-4D6F-9225-228A1BD0E951}" type="slidenum">
              <a:rPr lang="en-US" smtClean="0">
                <a:solidFill>
                  <a:srgbClr val="D1282E"/>
                </a:solidFill>
              </a:rPr>
              <a:pPr/>
              <a:t>7</a:t>
            </a:fld>
            <a:endParaRPr lang="en-US" dirty="0">
              <a:solidFill>
                <a:srgbClr val="D1282E"/>
              </a:solidFill>
            </a:endParaRPr>
          </a:p>
        </p:txBody>
      </p:sp>
    </p:spTree>
    <p:extLst>
      <p:ext uri="{BB962C8B-B14F-4D97-AF65-F5344CB8AC3E}">
        <p14:creationId xmlns:p14="http://schemas.microsoft.com/office/powerpoint/2010/main" val="186301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3" grpId="0"/>
      <p:bldP spid="7" grpId="0"/>
      <p:bldP spid="8" grpId="0" animBg="1"/>
      <p:bldP spid="9" grpId="0"/>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4885" y="2057400"/>
            <a:ext cx="5482952" cy="748679"/>
          </a:xfrm>
        </p:spPr>
        <p:txBody>
          <a:bodyPr>
            <a:normAutofit/>
          </a:bodyPr>
          <a:lstStyle/>
          <a:p>
            <a:pPr marL="0" indent="0" algn="ctr">
              <a:buNone/>
            </a:pPr>
            <a:r>
              <a:rPr lang="en-ZA" sz="3200" b="1" dirty="0" smtClean="0"/>
              <a:t>QCTO Qualification</a:t>
            </a:r>
            <a:endParaRPr lang="en-ZA" sz="3200" b="1" dirty="0"/>
          </a:p>
        </p:txBody>
      </p:sp>
      <p:sp>
        <p:nvSpPr>
          <p:cNvPr id="4" name="TextBox 3"/>
          <p:cNvSpPr txBox="1"/>
          <p:nvPr/>
        </p:nvSpPr>
        <p:spPr>
          <a:xfrm>
            <a:off x="111074" y="3048000"/>
            <a:ext cx="8890574" cy="2062103"/>
          </a:xfrm>
          <a:prstGeom prst="rect">
            <a:avLst/>
          </a:prstGeom>
          <a:noFill/>
        </p:spPr>
        <p:txBody>
          <a:bodyPr wrap="none" rtlCol="0">
            <a:spAutoFit/>
          </a:bodyPr>
          <a:lstStyle/>
          <a:p>
            <a:pPr algn="ctr"/>
            <a:r>
              <a:rPr lang="en-ZA" sz="3200" b="1" dirty="0" smtClean="0"/>
              <a:t>The new qualification was registered on the</a:t>
            </a:r>
          </a:p>
          <a:p>
            <a:pPr algn="ctr"/>
            <a:r>
              <a:rPr lang="en-ZA" sz="3200" b="1" dirty="0" smtClean="0"/>
              <a:t>7</a:t>
            </a:r>
            <a:r>
              <a:rPr lang="en-ZA" sz="3200" b="1" baseline="30000" dirty="0" smtClean="0"/>
              <a:t>th</a:t>
            </a:r>
            <a:r>
              <a:rPr lang="en-ZA" sz="3200" b="1" dirty="0" smtClean="0"/>
              <a:t> November 2013 and is available</a:t>
            </a:r>
          </a:p>
          <a:p>
            <a:pPr algn="ctr"/>
            <a:r>
              <a:rPr lang="en-ZA" sz="3200" b="1" dirty="0"/>
              <a:t>o</a:t>
            </a:r>
            <a:r>
              <a:rPr lang="en-ZA" sz="3200" b="1" dirty="0" smtClean="0"/>
              <a:t>n the SAQA </a:t>
            </a:r>
            <a:r>
              <a:rPr lang="en-ZA" sz="3200" b="1" dirty="0"/>
              <a:t>web </a:t>
            </a:r>
            <a:r>
              <a:rPr lang="en-ZA" sz="3200" b="1" dirty="0" smtClean="0"/>
              <a:t>site </a:t>
            </a:r>
          </a:p>
          <a:p>
            <a:pPr algn="ctr"/>
            <a:r>
              <a:rPr lang="en-ZA" sz="3200" b="1" dirty="0" smtClean="0"/>
              <a:t>as an occupational qualification</a:t>
            </a:r>
            <a:r>
              <a:rPr lang="en-ZA" sz="3200" b="1" dirty="0" smtClean="0">
                <a:solidFill>
                  <a:schemeClr val="bg2">
                    <a:lumMod val="25000"/>
                  </a:schemeClr>
                </a:solidFill>
              </a:rPr>
              <a:t> </a:t>
            </a:r>
            <a:endParaRPr lang="en-ZA" sz="3200" b="1" dirty="0">
              <a:solidFill>
                <a:schemeClr val="bg2">
                  <a:lumMod val="25000"/>
                </a:schemeClr>
              </a:solidFill>
            </a:endParaRPr>
          </a:p>
        </p:txBody>
      </p:sp>
      <p:sp>
        <p:nvSpPr>
          <p:cNvPr id="8" name="Title 1"/>
          <p:cNvSpPr>
            <a:spLocks noGrp="1"/>
          </p:cNvSpPr>
          <p:nvPr>
            <p:ph type="title"/>
          </p:nvPr>
        </p:nvSpPr>
        <p:spPr>
          <a:xfrm>
            <a:off x="990600" y="645478"/>
            <a:ext cx="8077200" cy="1371600"/>
          </a:xfrm>
        </p:spPr>
        <p:txBody>
          <a:bodyPr>
            <a:normAutofit/>
          </a:bodyPr>
          <a:lstStyle/>
          <a:p>
            <a:r>
              <a:rPr lang="en-ZA" dirty="0" smtClean="0"/>
              <a:t>Occupational qualification for electrician</a:t>
            </a:r>
            <a:endParaRPr lang="en-ZA" dirty="0"/>
          </a:p>
        </p:txBody>
      </p:sp>
      <p:sp>
        <p:nvSpPr>
          <p:cNvPr id="2" name="Slide Number Placeholder 1"/>
          <p:cNvSpPr>
            <a:spLocks noGrp="1"/>
          </p:cNvSpPr>
          <p:nvPr>
            <p:ph type="sldNum" sz="quarter" idx="12"/>
          </p:nvPr>
        </p:nvSpPr>
        <p:spPr/>
        <p:txBody>
          <a:bodyPr/>
          <a:lstStyle/>
          <a:p>
            <a:fld id="{2D9E7C1F-8F7F-4D6F-9225-228A1BD0E951}" type="slidenum">
              <a:rPr lang="en-US" smtClean="0">
                <a:solidFill>
                  <a:srgbClr val="D1282E"/>
                </a:solidFill>
              </a:rPr>
              <a:pPr/>
              <a:t>8</a:t>
            </a:fld>
            <a:endParaRPr lang="en-US" dirty="0">
              <a:solidFill>
                <a:srgbClr val="D1282E"/>
              </a:solidFill>
            </a:endParaRPr>
          </a:p>
        </p:txBody>
      </p:sp>
    </p:spTree>
    <p:extLst>
      <p:ext uri="{BB962C8B-B14F-4D97-AF65-F5344CB8AC3E}">
        <p14:creationId xmlns:p14="http://schemas.microsoft.com/office/powerpoint/2010/main" val="3809302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62000" y="1985688"/>
            <a:ext cx="1447800" cy="4572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Theory</a:t>
            </a:r>
            <a:endParaRPr lang="en-ZA" b="1" dirty="0">
              <a:solidFill>
                <a:schemeClr val="tx1"/>
              </a:solidFill>
            </a:endParaRPr>
          </a:p>
        </p:txBody>
      </p:sp>
      <p:sp>
        <p:nvSpPr>
          <p:cNvPr id="5" name="Rounded Rectangle 4"/>
          <p:cNvSpPr/>
          <p:nvPr/>
        </p:nvSpPr>
        <p:spPr>
          <a:xfrm>
            <a:off x="762000" y="2438400"/>
            <a:ext cx="144780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Practice</a:t>
            </a:r>
            <a:endParaRPr lang="en-ZA" b="1" dirty="0">
              <a:solidFill>
                <a:schemeClr val="tx1"/>
              </a:solidFill>
            </a:endParaRPr>
          </a:p>
        </p:txBody>
      </p:sp>
      <p:sp>
        <p:nvSpPr>
          <p:cNvPr id="6" name="Rounded Rectangle 5"/>
          <p:cNvSpPr/>
          <p:nvPr/>
        </p:nvSpPr>
        <p:spPr>
          <a:xfrm>
            <a:off x="762000" y="2895600"/>
            <a:ext cx="1447800" cy="4572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WIL</a:t>
            </a:r>
            <a:endParaRPr lang="en-ZA" b="1" dirty="0">
              <a:solidFill>
                <a:schemeClr val="tx1"/>
              </a:solidFill>
            </a:endParaRPr>
          </a:p>
        </p:txBody>
      </p:sp>
      <p:sp>
        <p:nvSpPr>
          <p:cNvPr id="7" name="Rounded Rectangle 6"/>
          <p:cNvSpPr/>
          <p:nvPr/>
        </p:nvSpPr>
        <p:spPr>
          <a:xfrm>
            <a:off x="3733800" y="2057559"/>
            <a:ext cx="1447800" cy="4572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Theory</a:t>
            </a:r>
            <a:endParaRPr lang="en-ZA" b="1" dirty="0">
              <a:solidFill>
                <a:schemeClr val="tx1"/>
              </a:solidFill>
            </a:endParaRPr>
          </a:p>
        </p:txBody>
      </p:sp>
      <p:sp>
        <p:nvSpPr>
          <p:cNvPr id="8" name="Rounded Rectangle 7"/>
          <p:cNvSpPr/>
          <p:nvPr/>
        </p:nvSpPr>
        <p:spPr>
          <a:xfrm>
            <a:off x="3733800" y="2542674"/>
            <a:ext cx="144780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Practice</a:t>
            </a:r>
            <a:endParaRPr lang="en-ZA" b="1" dirty="0">
              <a:solidFill>
                <a:schemeClr val="tx1"/>
              </a:solidFill>
            </a:endParaRPr>
          </a:p>
        </p:txBody>
      </p:sp>
      <p:sp>
        <p:nvSpPr>
          <p:cNvPr id="9" name="Rounded Rectangle 8"/>
          <p:cNvSpPr/>
          <p:nvPr/>
        </p:nvSpPr>
        <p:spPr>
          <a:xfrm>
            <a:off x="3733800" y="2999874"/>
            <a:ext cx="1447800" cy="4572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WIL</a:t>
            </a:r>
            <a:endParaRPr lang="en-ZA" b="1" dirty="0">
              <a:solidFill>
                <a:schemeClr val="tx1"/>
              </a:solidFill>
            </a:endParaRPr>
          </a:p>
        </p:txBody>
      </p:sp>
      <p:sp>
        <p:nvSpPr>
          <p:cNvPr id="10" name="Rounded Rectangle 9"/>
          <p:cNvSpPr/>
          <p:nvPr/>
        </p:nvSpPr>
        <p:spPr>
          <a:xfrm>
            <a:off x="6705600" y="2057559"/>
            <a:ext cx="1447800" cy="4572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Theory</a:t>
            </a:r>
            <a:endParaRPr lang="en-ZA" b="1" dirty="0">
              <a:solidFill>
                <a:schemeClr val="tx1"/>
              </a:solidFill>
            </a:endParaRPr>
          </a:p>
        </p:txBody>
      </p:sp>
      <p:sp>
        <p:nvSpPr>
          <p:cNvPr id="11" name="Rounded Rectangle 10"/>
          <p:cNvSpPr/>
          <p:nvPr/>
        </p:nvSpPr>
        <p:spPr>
          <a:xfrm>
            <a:off x="6705600" y="2526632"/>
            <a:ext cx="144780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Practice</a:t>
            </a:r>
            <a:endParaRPr lang="en-ZA" b="1" dirty="0">
              <a:solidFill>
                <a:schemeClr val="tx1"/>
              </a:solidFill>
            </a:endParaRPr>
          </a:p>
        </p:txBody>
      </p:sp>
      <p:sp>
        <p:nvSpPr>
          <p:cNvPr id="12" name="Rounded Rectangle 11"/>
          <p:cNvSpPr/>
          <p:nvPr/>
        </p:nvSpPr>
        <p:spPr>
          <a:xfrm>
            <a:off x="6705600" y="2983832"/>
            <a:ext cx="1447800" cy="4572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WIL</a:t>
            </a:r>
            <a:endParaRPr lang="en-ZA" b="1" dirty="0">
              <a:solidFill>
                <a:schemeClr val="tx1"/>
              </a:solidFill>
            </a:endParaRPr>
          </a:p>
        </p:txBody>
      </p:sp>
      <p:sp>
        <p:nvSpPr>
          <p:cNvPr id="24" name="Title 1"/>
          <p:cNvSpPr>
            <a:spLocks noGrp="1"/>
          </p:cNvSpPr>
          <p:nvPr>
            <p:ph type="title"/>
          </p:nvPr>
        </p:nvSpPr>
        <p:spPr>
          <a:xfrm>
            <a:off x="990600" y="609600"/>
            <a:ext cx="8077200" cy="1371600"/>
          </a:xfrm>
        </p:spPr>
        <p:txBody>
          <a:bodyPr>
            <a:normAutofit/>
          </a:bodyPr>
          <a:lstStyle/>
          <a:p>
            <a:r>
              <a:rPr lang="en-ZA" dirty="0" smtClean="0"/>
              <a:t>Occupational qualification for electrician</a:t>
            </a:r>
            <a:endParaRPr lang="en-ZA" dirty="0"/>
          </a:p>
        </p:txBody>
      </p:sp>
      <p:sp>
        <p:nvSpPr>
          <p:cNvPr id="14" name="Plus 13"/>
          <p:cNvSpPr/>
          <p:nvPr/>
        </p:nvSpPr>
        <p:spPr>
          <a:xfrm>
            <a:off x="2667000" y="2438400"/>
            <a:ext cx="685800" cy="685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Plus 26"/>
          <p:cNvSpPr/>
          <p:nvPr/>
        </p:nvSpPr>
        <p:spPr>
          <a:xfrm>
            <a:off x="5562600" y="2314074"/>
            <a:ext cx="685800" cy="685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Plus 27"/>
          <p:cNvSpPr/>
          <p:nvPr/>
        </p:nvSpPr>
        <p:spPr>
          <a:xfrm>
            <a:off x="152400" y="4800600"/>
            <a:ext cx="685800" cy="685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Equal 14"/>
          <p:cNvSpPr/>
          <p:nvPr/>
        </p:nvSpPr>
        <p:spPr>
          <a:xfrm>
            <a:off x="3639553" y="4800600"/>
            <a:ext cx="1219200" cy="838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tx1"/>
              </a:solidFill>
            </a:endParaRPr>
          </a:p>
        </p:txBody>
      </p:sp>
      <p:sp>
        <p:nvSpPr>
          <p:cNvPr id="30" name="Rounded Rectangle 29"/>
          <p:cNvSpPr/>
          <p:nvPr/>
        </p:nvSpPr>
        <p:spPr>
          <a:xfrm>
            <a:off x="1951121" y="5033688"/>
            <a:ext cx="1447800" cy="4572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b="1" dirty="0">
              <a:solidFill>
                <a:schemeClr val="tx1"/>
              </a:solidFill>
            </a:endParaRPr>
          </a:p>
        </p:txBody>
      </p:sp>
      <p:sp>
        <p:nvSpPr>
          <p:cNvPr id="31" name="Rounded Rectangle 30"/>
          <p:cNvSpPr/>
          <p:nvPr/>
        </p:nvSpPr>
        <p:spPr>
          <a:xfrm>
            <a:off x="1951121" y="5486400"/>
            <a:ext cx="144780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b="1" dirty="0">
              <a:solidFill>
                <a:schemeClr val="tx1"/>
              </a:solidFill>
            </a:endParaRPr>
          </a:p>
        </p:txBody>
      </p:sp>
      <p:sp>
        <p:nvSpPr>
          <p:cNvPr id="32" name="Rounded Rectangle 31"/>
          <p:cNvSpPr/>
          <p:nvPr/>
        </p:nvSpPr>
        <p:spPr>
          <a:xfrm>
            <a:off x="1951121" y="5943600"/>
            <a:ext cx="1447800" cy="4572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b="1" dirty="0">
              <a:solidFill>
                <a:schemeClr val="tx1"/>
              </a:solidFill>
            </a:endParaRPr>
          </a:p>
        </p:txBody>
      </p:sp>
      <p:sp>
        <p:nvSpPr>
          <p:cNvPr id="33" name="Rounded Rectangle 32"/>
          <p:cNvSpPr/>
          <p:nvPr/>
        </p:nvSpPr>
        <p:spPr>
          <a:xfrm>
            <a:off x="1714500" y="4853214"/>
            <a:ext cx="1447800" cy="4572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b="1" dirty="0">
              <a:solidFill>
                <a:schemeClr val="tx1"/>
              </a:solidFill>
            </a:endParaRPr>
          </a:p>
        </p:txBody>
      </p:sp>
      <p:sp>
        <p:nvSpPr>
          <p:cNvPr id="34" name="Rounded Rectangle 33"/>
          <p:cNvSpPr/>
          <p:nvPr/>
        </p:nvSpPr>
        <p:spPr>
          <a:xfrm>
            <a:off x="1714500" y="5305926"/>
            <a:ext cx="144780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b="1" dirty="0">
              <a:solidFill>
                <a:schemeClr val="tx1"/>
              </a:solidFill>
            </a:endParaRPr>
          </a:p>
        </p:txBody>
      </p:sp>
      <p:sp>
        <p:nvSpPr>
          <p:cNvPr id="35" name="Rounded Rectangle 34"/>
          <p:cNvSpPr/>
          <p:nvPr/>
        </p:nvSpPr>
        <p:spPr>
          <a:xfrm>
            <a:off x="1714500" y="5763126"/>
            <a:ext cx="1447800" cy="4572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b="1" dirty="0">
              <a:solidFill>
                <a:schemeClr val="tx1"/>
              </a:solidFill>
            </a:endParaRPr>
          </a:p>
        </p:txBody>
      </p:sp>
      <p:sp>
        <p:nvSpPr>
          <p:cNvPr id="36" name="Rounded Rectangle 35"/>
          <p:cNvSpPr/>
          <p:nvPr/>
        </p:nvSpPr>
        <p:spPr>
          <a:xfrm>
            <a:off x="1447800" y="4680762"/>
            <a:ext cx="1447800" cy="4572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b="1" dirty="0">
              <a:solidFill>
                <a:schemeClr val="tx1"/>
              </a:solidFill>
            </a:endParaRPr>
          </a:p>
        </p:txBody>
      </p:sp>
      <p:sp>
        <p:nvSpPr>
          <p:cNvPr id="37" name="Rounded Rectangle 36"/>
          <p:cNvSpPr/>
          <p:nvPr/>
        </p:nvSpPr>
        <p:spPr>
          <a:xfrm>
            <a:off x="1447800" y="5133474"/>
            <a:ext cx="144780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b="1" dirty="0">
              <a:solidFill>
                <a:schemeClr val="tx1"/>
              </a:solidFill>
            </a:endParaRPr>
          </a:p>
        </p:txBody>
      </p:sp>
      <p:sp>
        <p:nvSpPr>
          <p:cNvPr id="38" name="Rounded Rectangle 37"/>
          <p:cNvSpPr/>
          <p:nvPr/>
        </p:nvSpPr>
        <p:spPr>
          <a:xfrm>
            <a:off x="1447800" y="5590674"/>
            <a:ext cx="1447800" cy="4572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b="1" dirty="0">
              <a:solidFill>
                <a:schemeClr val="tx1"/>
              </a:solidFill>
            </a:endParaRPr>
          </a:p>
        </p:txBody>
      </p:sp>
      <p:sp>
        <p:nvSpPr>
          <p:cNvPr id="39" name="Rounded Rectangle 38"/>
          <p:cNvSpPr/>
          <p:nvPr/>
        </p:nvSpPr>
        <p:spPr>
          <a:xfrm>
            <a:off x="1211179" y="4500288"/>
            <a:ext cx="1447800" cy="4572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b="1" dirty="0">
              <a:solidFill>
                <a:schemeClr val="tx1"/>
              </a:solidFill>
            </a:endParaRPr>
          </a:p>
        </p:txBody>
      </p:sp>
      <p:sp>
        <p:nvSpPr>
          <p:cNvPr id="40" name="Rounded Rectangle 39"/>
          <p:cNvSpPr/>
          <p:nvPr/>
        </p:nvSpPr>
        <p:spPr>
          <a:xfrm>
            <a:off x="1211179" y="4953000"/>
            <a:ext cx="144780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b="1" dirty="0">
              <a:solidFill>
                <a:schemeClr val="tx1"/>
              </a:solidFill>
            </a:endParaRPr>
          </a:p>
        </p:txBody>
      </p:sp>
      <p:sp>
        <p:nvSpPr>
          <p:cNvPr id="41" name="Rounded Rectangle 40"/>
          <p:cNvSpPr/>
          <p:nvPr/>
        </p:nvSpPr>
        <p:spPr>
          <a:xfrm>
            <a:off x="1211179" y="5410200"/>
            <a:ext cx="1447800" cy="4572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b="1" dirty="0">
              <a:solidFill>
                <a:schemeClr val="tx1"/>
              </a:solidFill>
            </a:endParaRPr>
          </a:p>
        </p:txBody>
      </p:sp>
      <p:sp>
        <p:nvSpPr>
          <p:cNvPr id="42" name="Rounded Rectangle 41"/>
          <p:cNvSpPr/>
          <p:nvPr/>
        </p:nvSpPr>
        <p:spPr>
          <a:xfrm>
            <a:off x="990600" y="4347888"/>
            <a:ext cx="1447800" cy="4572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Theory</a:t>
            </a:r>
            <a:endParaRPr lang="en-ZA" b="1" dirty="0">
              <a:solidFill>
                <a:schemeClr val="tx1"/>
              </a:solidFill>
            </a:endParaRPr>
          </a:p>
        </p:txBody>
      </p:sp>
      <p:sp>
        <p:nvSpPr>
          <p:cNvPr id="43" name="Rounded Rectangle 42"/>
          <p:cNvSpPr/>
          <p:nvPr/>
        </p:nvSpPr>
        <p:spPr>
          <a:xfrm>
            <a:off x="990600" y="4800600"/>
            <a:ext cx="144780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Practice</a:t>
            </a:r>
            <a:endParaRPr lang="en-ZA" b="1" dirty="0">
              <a:solidFill>
                <a:schemeClr val="tx1"/>
              </a:solidFill>
            </a:endParaRPr>
          </a:p>
        </p:txBody>
      </p:sp>
      <p:sp>
        <p:nvSpPr>
          <p:cNvPr id="44" name="Rounded Rectangle 43"/>
          <p:cNvSpPr/>
          <p:nvPr/>
        </p:nvSpPr>
        <p:spPr>
          <a:xfrm>
            <a:off x="990600" y="5257800"/>
            <a:ext cx="1447800" cy="4572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chemeClr val="tx1"/>
                </a:solidFill>
              </a:rPr>
              <a:t>WIL</a:t>
            </a:r>
            <a:endParaRPr lang="en-ZA" b="1" dirty="0">
              <a:solidFill>
                <a:schemeClr val="tx1"/>
              </a:solidFill>
            </a:endParaRPr>
          </a:p>
        </p:txBody>
      </p:sp>
      <p:sp>
        <p:nvSpPr>
          <p:cNvPr id="16" name="Rectangle 15"/>
          <p:cNvSpPr/>
          <p:nvPr/>
        </p:nvSpPr>
        <p:spPr>
          <a:xfrm>
            <a:off x="5045870" y="4651143"/>
            <a:ext cx="3595985"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Trade Test</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2" name="Slide Number Placeholder 1"/>
          <p:cNvSpPr>
            <a:spLocks noGrp="1"/>
          </p:cNvSpPr>
          <p:nvPr>
            <p:ph type="sldNum" sz="quarter" idx="12"/>
          </p:nvPr>
        </p:nvSpPr>
        <p:spPr/>
        <p:txBody>
          <a:bodyPr/>
          <a:lstStyle/>
          <a:p>
            <a:fld id="{2D9E7C1F-8F7F-4D6F-9225-228A1BD0E951}" type="slidenum">
              <a:rPr lang="en-US" smtClean="0">
                <a:solidFill>
                  <a:srgbClr val="D1282E"/>
                </a:solidFill>
              </a:rPr>
              <a:pPr/>
              <a:t>9</a:t>
            </a:fld>
            <a:endParaRPr lang="en-US" dirty="0">
              <a:solidFill>
                <a:srgbClr val="D1282E"/>
              </a:solidFill>
            </a:endParaRPr>
          </a:p>
        </p:txBody>
      </p:sp>
    </p:spTree>
    <p:extLst>
      <p:ext uri="{BB962C8B-B14F-4D97-AF65-F5344CB8AC3E}">
        <p14:creationId xmlns:p14="http://schemas.microsoft.com/office/powerpoint/2010/main" val="19543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4" grpId="0" animBg="1"/>
      <p:bldP spid="27" grpId="0" animBg="1"/>
      <p:bldP spid="28" grpId="0" animBg="1"/>
      <p:bldP spid="15"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16" grpId="0"/>
    </p:bld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4.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19263</TotalTime>
  <Words>785</Words>
  <Application>Microsoft Office PowerPoint</Application>
  <PresentationFormat>On-screen Show (4:3)</PresentationFormat>
  <Paragraphs>178</Paragraphs>
  <Slides>25</Slides>
  <Notes>2</Notes>
  <HiddenSlides>0</HiddenSlides>
  <MMClips>0</MMClips>
  <ScaleCrop>false</ScaleCrop>
  <HeadingPairs>
    <vt:vector size="4" baseType="variant">
      <vt:variant>
        <vt:lpstr>Theme</vt:lpstr>
      </vt:variant>
      <vt:variant>
        <vt:i4>4</vt:i4>
      </vt:variant>
      <vt:variant>
        <vt:lpstr>Slide Titles</vt:lpstr>
      </vt:variant>
      <vt:variant>
        <vt:i4>25</vt:i4>
      </vt:variant>
    </vt:vector>
  </HeadingPairs>
  <TitlesOfParts>
    <vt:vector size="29" baseType="lpstr">
      <vt:lpstr>Office Theme</vt:lpstr>
      <vt:lpstr>Custom Design</vt:lpstr>
      <vt:lpstr>5_Essential</vt:lpstr>
      <vt:lpstr>Wisp</vt:lpstr>
      <vt:lpstr>PowerPoint Presentation</vt:lpstr>
      <vt:lpstr>Outcomes of the workshop</vt:lpstr>
      <vt:lpstr>Part 1 Contextual Framework</vt:lpstr>
      <vt:lpstr>Defining open learning</vt:lpstr>
      <vt:lpstr>Principles of open learning</vt:lpstr>
      <vt:lpstr>White Paper for Post-School Education and Training </vt:lpstr>
      <vt:lpstr>Programme offerings in TVET colleges</vt:lpstr>
      <vt:lpstr>Occupational qualification for electrician</vt:lpstr>
      <vt:lpstr>Occupational qualification for electrician</vt:lpstr>
      <vt:lpstr>Trade test categories</vt:lpstr>
      <vt:lpstr>Existing qualifications for TVET lecturers </vt:lpstr>
      <vt:lpstr>Part 2: National Open Learning System</vt:lpstr>
      <vt:lpstr>National open learning system (NOLS)</vt:lpstr>
      <vt:lpstr>National open learning system (NOLS)</vt:lpstr>
      <vt:lpstr>National open learning system (NOLS)</vt:lpstr>
      <vt:lpstr>Relationship between components in NOLS</vt:lpstr>
      <vt:lpstr>Interaction between systems</vt:lpstr>
      <vt:lpstr>Part 3: Capacity Building of TVET College Lecturers through Open Learning</vt:lpstr>
      <vt:lpstr>PowerPoint Presentation</vt:lpstr>
      <vt:lpstr>PowerPoint Presentation</vt:lpstr>
      <vt:lpstr>PowerPoint Presentation</vt:lpstr>
      <vt:lpstr>Discussion:   What are the development imperatives with respect to universities offering TVET college lecturer programmes, where is support needed and how can universities participate in and benefit from the initiative?</vt:lpstr>
      <vt:lpstr>PowerPoint Presentation</vt:lpstr>
      <vt:lpstr>Discussion:   Develop a project plan with activities and timeframes for the ‘CAPACITY BUILDING OF TVET COLLEGE LECTURERS THROUGH OPEN LEARNING’ initiative</vt:lpstr>
      <vt:lpstr>PowerPoint Presentation</vt:lpstr>
    </vt:vector>
  </TitlesOfParts>
  <Company>African Graphix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Leruo Sandamela</dc:creator>
  <cp:lastModifiedBy>George Modiba</cp:lastModifiedBy>
  <cp:revision>725</cp:revision>
  <cp:lastPrinted>2016-02-29T14:03:12Z</cp:lastPrinted>
  <dcterms:created xsi:type="dcterms:W3CDTF">2011-02-21T19:52:36Z</dcterms:created>
  <dcterms:modified xsi:type="dcterms:W3CDTF">2016-05-30T08:59:24Z</dcterms:modified>
</cp:coreProperties>
</file>